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6" r:id="rId2"/>
    <p:sldMasterId id="2147483661" r:id="rId3"/>
    <p:sldMasterId id="2147483665" r:id="rId4"/>
    <p:sldMasterId id="2147483669" r:id="rId5"/>
    <p:sldMasterId id="2147483673" r:id="rId6"/>
  </p:sldMasterIdLst>
  <p:notesMasterIdLst>
    <p:notesMasterId r:id="rId42"/>
  </p:notesMasterIdLst>
  <p:handoutMasterIdLst>
    <p:handoutMasterId r:id="rId43"/>
  </p:handoutMasterIdLst>
  <p:sldIdLst>
    <p:sldId id="337" r:id="rId7"/>
    <p:sldId id="256" r:id="rId8"/>
    <p:sldId id="338" r:id="rId9"/>
    <p:sldId id="339" r:id="rId10"/>
    <p:sldId id="319" r:id="rId11"/>
    <p:sldId id="340" r:id="rId12"/>
    <p:sldId id="341" r:id="rId13"/>
    <p:sldId id="342" r:id="rId14"/>
    <p:sldId id="347" r:id="rId15"/>
    <p:sldId id="329" r:id="rId16"/>
    <p:sldId id="258" r:id="rId17"/>
    <p:sldId id="343" r:id="rId18"/>
    <p:sldId id="348" r:id="rId19"/>
    <p:sldId id="326" r:id="rId20"/>
    <p:sldId id="349" r:id="rId21"/>
    <p:sldId id="350" r:id="rId22"/>
    <p:sldId id="344" r:id="rId23"/>
    <p:sldId id="356" r:id="rId24"/>
    <p:sldId id="286" r:id="rId25"/>
    <p:sldId id="351" r:id="rId26"/>
    <p:sldId id="359" r:id="rId27"/>
    <p:sldId id="360" r:id="rId28"/>
    <p:sldId id="369" r:id="rId29"/>
    <p:sldId id="370" r:id="rId30"/>
    <p:sldId id="364" r:id="rId31"/>
    <p:sldId id="371" r:id="rId32"/>
    <p:sldId id="372" r:id="rId33"/>
    <p:sldId id="367" r:id="rId34"/>
    <p:sldId id="373" r:id="rId35"/>
    <p:sldId id="282" r:id="rId36"/>
    <p:sldId id="311" r:id="rId37"/>
    <p:sldId id="358" r:id="rId38"/>
    <p:sldId id="297" r:id="rId39"/>
    <p:sldId id="357" r:id="rId40"/>
    <p:sldId id="308" r:id="rId41"/>
  </p:sldIdLst>
  <p:sldSz cx="9144000" cy="5143500" type="screen16x9"/>
  <p:notesSz cx="6858000" cy="9144000"/>
  <p:embeddedFontLst>
    <p:embeddedFont>
      <p:font typeface="Segoe UI" panose="020B0502040204020203" pitchFamily="34" charset="0"/>
      <p:regular r:id="rId44"/>
      <p:bold r:id="rId45"/>
      <p:italic r:id="rId46"/>
      <p:boldItalic r:id="rId47"/>
    </p:embeddedFont>
    <p:embeddedFont>
      <p:font typeface="MV Boli" panose="02000500030200090000" pitchFamily="2" charset="0"/>
      <p:regular r:id="rId48"/>
    </p:embeddedFont>
    <p:embeddedFont>
      <p:font typeface="Roboto Slab" pitchFamily="2" charset="0"/>
      <p:regular r:id="rId49"/>
      <p:bold r:id="rId50"/>
    </p:embeddedFont>
    <p:embeddedFont>
      <p:font typeface="Roboto" panose="02000000000000000000" pitchFamily="2"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a:defRPr lang="nl-NL"/>
    </a:defPPr>
    <a:lvl1pPr algn="l" rtl="0" fontAlgn="base">
      <a:spcBef>
        <a:spcPct val="0"/>
      </a:spcBef>
      <a:spcAft>
        <a:spcPct val="0"/>
      </a:spcAft>
      <a:defRPr sz="1400" kern="1200">
        <a:solidFill>
          <a:schemeClr val="tx1"/>
        </a:solidFill>
        <a:latin typeface="Trebuchet MS" pitchFamily="34" charset="0"/>
        <a:ea typeface="+mn-ea"/>
        <a:cs typeface="+mn-cs"/>
      </a:defRPr>
    </a:lvl1pPr>
    <a:lvl2pPr marL="457200" algn="l" rtl="0" fontAlgn="base">
      <a:spcBef>
        <a:spcPct val="0"/>
      </a:spcBef>
      <a:spcAft>
        <a:spcPct val="0"/>
      </a:spcAft>
      <a:defRPr sz="1400" kern="1200">
        <a:solidFill>
          <a:schemeClr val="tx1"/>
        </a:solidFill>
        <a:latin typeface="Trebuchet MS" pitchFamily="34" charset="0"/>
        <a:ea typeface="+mn-ea"/>
        <a:cs typeface="+mn-cs"/>
      </a:defRPr>
    </a:lvl2pPr>
    <a:lvl3pPr marL="914400" algn="l" rtl="0" fontAlgn="base">
      <a:spcBef>
        <a:spcPct val="0"/>
      </a:spcBef>
      <a:spcAft>
        <a:spcPct val="0"/>
      </a:spcAft>
      <a:defRPr sz="1400" kern="1200">
        <a:solidFill>
          <a:schemeClr val="tx1"/>
        </a:solidFill>
        <a:latin typeface="Trebuchet MS" pitchFamily="34" charset="0"/>
        <a:ea typeface="+mn-ea"/>
        <a:cs typeface="+mn-cs"/>
      </a:defRPr>
    </a:lvl3pPr>
    <a:lvl4pPr marL="1371600" algn="l" rtl="0" fontAlgn="base">
      <a:spcBef>
        <a:spcPct val="0"/>
      </a:spcBef>
      <a:spcAft>
        <a:spcPct val="0"/>
      </a:spcAft>
      <a:defRPr sz="1400" kern="1200">
        <a:solidFill>
          <a:schemeClr val="tx1"/>
        </a:solidFill>
        <a:latin typeface="Trebuchet MS" pitchFamily="34" charset="0"/>
        <a:ea typeface="+mn-ea"/>
        <a:cs typeface="+mn-cs"/>
      </a:defRPr>
    </a:lvl4pPr>
    <a:lvl5pPr marL="1828800" algn="l" rtl="0" fontAlgn="base">
      <a:spcBef>
        <a:spcPct val="0"/>
      </a:spcBef>
      <a:spcAft>
        <a:spcPct val="0"/>
      </a:spcAft>
      <a:defRPr sz="1400" kern="1200">
        <a:solidFill>
          <a:schemeClr val="tx1"/>
        </a:solidFill>
        <a:latin typeface="Trebuchet MS" pitchFamily="34" charset="0"/>
        <a:ea typeface="+mn-ea"/>
        <a:cs typeface="+mn-cs"/>
      </a:defRPr>
    </a:lvl5pPr>
    <a:lvl6pPr marL="2286000" algn="l" defTabSz="914400" rtl="0" eaLnBrk="1" latinLnBrk="0" hangingPunct="1">
      <a:defRPr sz="1400" kern="1200">
        <a:solidFill>
          <a:schemeClr val="tx1"/>
        </a:solidFill>
        <a:latin typeface="Trebuchet MS" pitchFamily="34" charset="0"/>
        <a:ea typeface="+mn-ea"/>
        <a:cs typeface="+mn-cs"/>
      </a:defRPr>
    </a:lvl6pPr>
    <a:lvl7pPr marL="2743200" algn="l" defTabSz="914400" rtl="0" eaLnBrk="1" latinLnBrk="0" hangingPunct="1">
      <a:defRPr sz="1400" kern="1200">
        <a:solidFill>
          <a:schemeClr val="tx1"/>
        </a:solidFill>
        <a:latin typeface="Trebuchet MS" pitchFamily="34" charset="0"/>
        <a:ea typeface="+mn-ea"/>
        <a:cs typeface="+mn-cs"/>
      </a:defRPr>
    </a:lvl7pPr>
    <a:lvl8pPr marL="3200400" algn="l" defTabSz="914400" rtl="0" eaLnBrk="1" latinLnBrk="0" hangingPunct="1">
      <a:defRPr sz="1400" kern="1200">
        <a:solidFill>
          <a:schemeClr val="tx1"/>
        </a:solidFill>
        <a:latin typeface="Trebuchet MS" pitchFamily="34" charset="0"/>
        <a:ea typeface="+mn-ea"/>
        <a:cs typeface="+mn-cs"/>
      </a:defRPr>
    </a:lvl8pPr>
    <a:lvl9pPr marL="3657600" algn="l" defTabSz="914400" rtl="0" eaLnBrk="1" latinLnBrk="0" hangingPunct="1">
      <a:defRPr sz="1400" kern="1200">
        <a:solidFill>
          <a:schemeClr val="tx1"/>
        </a:solidFill>
        <a:latin typeface="Trebuchet MS" pitchFamily="34"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2"/>
    <a:srgbClr val="000000"/>
    <a:srgbClr val="76B82A"/>
    <a:srgbClr val="CC0000"/>
    <a:srgbClr val="052F42"/>
    <a:srgbClr val="00569A"/>
    <a:srgbClr val="83929B"/>
    <a:srgbClr val="FE9C00"/>
    <a:srgbClr val="1B3813"/>
    <a:srgbClr val="C80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93" autoAdjust="0"/>
    <p:restoredTop sz="94660"/>
  </p:normalViewPr>
  <p:slideViewPr>
    <p:cSldViewPr showGuides="1">
      <p:cViewPr varScale="1">
        <p:scale>
          <a:sx n="151" d="100"/>
          <a:sy n="151" d="100"/>
        </p:scale>
        <p:origin x="-534" y="-90"/>
      </p:cViewPr>
      <p:guideLst>
        <p:guide orient="horz" pos="1620"/>
        <p:guide pos="2880"/>
      </p:guideLst>
    </p:cSldViewPr>
  </p:slideViewPr>
  <p:notesTextViewPr>
    <p:cViewPr>
      <p:scale>
        <a:sx n="1" d="1"/>
        <a:sy n="1" d="1"/>
      </p:scale>
      <p:origin x="0" y="0"/>
    </p:cViewPr>
  </p:notesTextViewPr>
  <p:notesViewPr>
    <p:cSldViewPr showGuides="1">
      <p:cViewPr varScale="1">
        <p:scale>
          <a:sx n="97" d="100"/>
          <a:sy n="97" d="100"/>
        </p:scale>
        <p:origin x="-35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59" Type="http://schemas.openxmlformats.org/officeDocument/2006/relationships/font" Target="fonts/font16.fntdata"/></Relationships>
</file>

<file path=ppt/charts/_rels/chart1.xml.rels><?xml version="1.0" encoding="UTF-8" standalone="yes"?>
<Relationships xmlns="http://schemas.openxmlformats.org/package/2006/relationships"><Relationship Id="rId1" Type="http://schemas.openxmlformats.org/officeDocument/2006/relationships/oleObject" Target="file:///\\GGV-FS03\Teams\F&amp;B\Begroting\2022\Definitief\2.%20Financi&#235;le%20tabellen%202022-2025%20na%20crash%20210407%20VH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GV-FS03\Teams\F&amp;B\Begroting\2022\Definitief\2.%20Financi&#235;le%20tabellen%202022-2025%20na%20crash%20210407%20VH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6131132459598761E-4"/>
          <c:y val="3.1262541238069187E-2"/>
          <c:w val="0.67459121348149242"/>
          <c:h val="0.9101909622001062"/>
        </c:manualLayout>
      </c:layout>
      <c:pie3DChart>
        <c:varyColors val="1"/>
        <c:ser>
          <c:idx val="0"/>
          <c:order val="0"/>
          <c:explosion val="25"/>
          <c:dPt>
            <c:idx val="0"/>
            <c:bubble3D val="0"/>
            <c:spPr>
              <a:solidFill>
                <a:srgbClr val="2581C4"/>
              </a:solidFill>
            </c:spPr>
          </c:dPt>
          <c:dPt>
            <c:idx val="1"/>
            <c:bubble3D val="0"/>
            <c:spPr>
              <a:solidFill>
                <a:srgbClr val="76B82A"/>
              </a:solidFill>
            </c:spPr>
          </c:dPt>
          <c:dPt>
            <c:idx val="2"/>
            <c:bubble3D val="0"/>
            <c:spPr>
              <a:solidFill>
                <a:srgbClr val="C80D5D"/>
              </a:solidFill>
            </c:spPr>
          </c:dPt>
          <c:dPt>
            <c:idx val="4"/>
            <c:bubble3D val="0"/>
            <c:spPr>
              <a:solidFill>
                <a:srgbClr val="6BBFA3"/>
              </a:solidFill>
            </c:spPr>
          </c:dPt>
          <c:dPt>
            <c:idx val="5"/>
            <c:bubble3D val="0"/>
            <c:spPr>
              <a:solidFill>
                <a:srgbClr val="DE701F"/>
              </a:solidFill>
            </c:spPr>
          </c:dPt>
          <c:dLbls>
            <c:showLegendKey val="0"/>
            <c:showVal val="0"/>
            <c:showCatName val="0"/>
            <c:showSerName val="0"/>
            <c:showPercent val="1"/>
            <c:showBubbleSize val="0"/>
            <c:showLeaderLines val="1"/>
          </c:dLbls>
          <c:cat>
            <c:strRef>
              <c:f>Blad2!$A$51:$A$57</c:f>
              <c:strCache>
                <c:ptCount val="7"/>
                <c:pt idx="0">
                  <c:v>Bijdragen gemeenten</c:v>
                </c:pt>
                <c:pt idx="1">
                  <c:v>Bijdrage gemeenten GAD</c:v>
                </c:pt>
                <c:pt idx="2">
                  <c:v>Bijdrage Centrumgemeente</c:v>
                </c:pt>
                <c:pt idx="3">
                  <c:v>Bijdrage Rijk</c:v>
                </c:pt>
                <c:pt idx="4">
                  <c:v>Bijdragen derden</c:v>
                </c:pt>
                <c:pt idx="5">
                  <c:v>Overige baten</c:v>
                </c:pt>
                <c:pt idx="6">
                  <c:v>Mutaties reserves</c:v>
                </c:pt>
              </c:strCache>
            </c:strRef>
          </c:cat>
          <c:val>
            <c:numRef>
              <c:f>Blad2!$B$51:$B$57</c:f>
              <c:numCache>
                <c:formatCode>#,##0</c:formatCode>
                <c:ptCount val="7"/>
                <c:pt idx="0">
                  <c:v>23905</c:v>
                </c:pt>
                <c:pt idx="1">
                  <c:v>25914</c:v>
                </c:pt>
                <c:pt idx="2">
                  <c:v>21282</c:v>
                </c:pt>
                <c:pt idx="3">
                  <c:v>1514</c:v>
                </c:pt>
                <c:pt idx="4">
                  <c:v>14793</c:v>
                </c:pt>
                <c:pt idx="5">
                  <c:v>4534</c:v>
                </c:pt>
                <c:pt idx="6">
                  <c:v>858.09500000000003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Blad2!$K$2</c:f>
              <c:strCache>
                <c:ptCount val="1"/>
                <c:pt idx="0">
                  <c:v>Lasten</c:v>
                </c:pt>
              </c:strCache>
            </c:strRef>
          </c:tx>
          <c:spPr>
            <a:solidFill>
              <a:srgbClr val="2581C4"/>
            </a:solidFill>
          </c:spPr>
          <c:invertIfNegative val="0"/>
          <c:cat>
            <c:numRef>
              <c:f>Blad2!$L$1:$P$1</c:f>
              <c:numCache>
                <c:formatCode>General</c:formatCode>
                <c:ptCount val="5"/>
                <c:pt idx="0">
                  <c:v>2021</c:v>
                </c:pt>
                <c:pt idx="1">
                  <c:v>2022</c:v>
                </c:pt>
                <c:pt idx="2">
                  <c:v>2023</c:v>
                </c:pt>
                <c:pt idx="3">
                  <c:v>2024</c:v>
                </c:pt>
                <c:pt idx="4">
                  <c:v>2025</c:v>
                </c:pt>
              </c:numCache>
            </c:numRef>
          </c:cat>
          <c:val>
            <c:numRef>
              <c:f>Blad2!$L$2:$P$2</c:f>
              <c:numCache>
                <c:formatCode>#,##0</c:formatCode>
                <c:ptCount val="5"/>
                <c:pt idx="0">
                  <c:v>94365.280000000013</c:v>
                </c:pt>
                <c:pt idx="1">
                  <c:v>92800</c:v>
                </c:pt>
                <c:pt idx="2">
                  <c:v>91842</c:v>
                </c:pt>
                <c:pt idx="3">
                  <c:v>91663.51</c:v>
                </c:pt>
                <c:pt idx="4">
                  <c:v>91594</c:v>
                </c:pt>
              </c:numCache>
            </c:numRef>
          </c:val>
        </c:ser>
        <c:ser>
          <c:idx val="1"/>
          <c:order val="1"/>
          <c:tx>
            <c:strRef>
              <c:f>Blad2!$K$3</c:f>
              <c:strCache>
                <c:ptCount val="1"/>
                <c:pt idx="0">
                  <c:v>Baten</c:v>
                </c:pt>
              </c:strCache>
            </c:strRef>
          </c:tx>
          <c:spPr>
            <a:solidFill>
              <a:srgbClr val="02354B"/>
            </a:solidFill>
          </c:spPr>
          <c:invertIfNegative val="0"/>
          <c:cat>
            <c:numRef>
              <c:f>Blad2!$L$1:$P$1</c:f>
              <c:numCache>
                <c:formatCode>General</c:formatCode>
                <c:ptCount val="5"/>
                <c:pt idx="0">
                  <c:v>2021</c:v>
                </c:pt>
                <c:pt idx="1">
                  <c:v>2022</c:v>
                </c:pt>
                <c:pt idx="2">
                  <c:v>2023</c:v>
                </c:pt>
                <c:pt idx="3">
                  <c:v>2024</c:v>
                </c:pt>
                <c:pt idx="4">
                  <c:v>2025</c:v>
                </c:pt>
              </c:numCache>
            </c:numRef>
          </c:cat>
          <c:val>
            <c:numRef>
              <c:f>Blad2!$L$3:$P$3</c:f>
              <c:numCache>
                <c:formatCode>#,##0</c:formatCode>
                <c:ptCount val="5"/>
                <c:pt idx="0">
                  <c:v>94365</c:v>
                </c:pt>
                <c:pt idx="1">
                  <c:v>92800.095000000001</c:v>
                </c:pt>
                <c:pt idx="2">
                  <c:v>91842.038</c:v>
                </c:pt>
                <c:pt idx="3">
                  <c:v>91664.038</c:v>
                </c:pt>
                <c:pt idx="4">
                  <c:v>91594.038</c:v>
                </c:pt>
              </c:numCache>
            </c:numRef>
          </c:val>
        </c:ser>
        <c:dLbls>
          <c:showLegendKey val="0"/>
          <c:showVal val="0"/>
          <c:showCatName val="0"/>
          <c:showSerName val="0"/>
          <c:showPercent val="0"/>
          <c:showBubbleSize val="0"/>
        </c:dLbls>
        <c:gapWidth val="150"/>
        <c:axId val="105950592"/>
        <c:axId val="136115328"/>
      </c:barChart>
      <c:catAx>
        <c:axId val="105950592"/>
        <c:scaling>
          <c:orientation val="minMax"/>
        </c:scaling>
        <c:delete val="0"/>
        <c:axPos val="b"/>
        <c:numFmt formatCode="General" sourceLinked="1"/>
        <c:majorTickMark val="out"/>
        <c:minorTickMark val="none"/>
        <c:tickLblPos val="nextTo"/>
        <c:crossAx val="136115328"/>
        <c:crosses val="autoZero"/>
        <c:auto val="1"/>
        <c:lblAlgn val="ctr"/>
        <c:lblOffset val="100"/>
        <c:noMultiLvlLbl val="0"/>
      </c:catAx>
      <c:valAx>
        <c:axId val="136115328"/>
        <c:scaling>
          <c:orientation val="minMax"/>
          <c:min val="90000"/>
        </c:scaling>
        <c:delete val="0"/>
        <c:axPos val="l"/>
        <c:majorGridlines/>
        <c:numFmt formatCode="#,##0" sourceLinked="1"/>
        <c:majorTickMark val="out"/>
        <c:minorTickMark val="none"/>
        <c:tickLblPos val="nextTo"/>
        <c:crossAx val="105950592"/>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latin typeface="Roboto" panose="02000000000000000000" pitchFamily="2"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3BB30-966E-48A2-8CE4-3A9D8917EE06}" type="datetimeFigureOut">
              <a:rPr lang="nl-NL" smtClean="0">
                <a:latin typeface="Roboto" panose="02000000000000000000" pitchFamily="2" charset="0"/>
              </a:rPr>
              <a:t>10-5-2021</a:t>
            </a:fld>
            <a:endParaRPr lang="nl-NL" dirty="0">
              <a:latin typeface="Roboto" panose="02000000000000000000" pitchFamily="2"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latin typeface="Roboto" panose="02000000000000000000" pitchFamily="2"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B82489-8B59-47F7-8EA2-3840969B75CD}" type="slidenum">
              <a:rPr lang="nl-NL" smtClean="0">
                <a:latin typeface="Roboto" panose="02000000000000000000" pitchFamily="2" charset="0"/>
              </a:rPr>
              <a:t>‹nr.›</a:t>
            </a:fld>
            <a:endParaRPr lang="nl-NL" dirty="0">
              <a:latin typeface="Roboto" panose="02000000000000000000" pitchFamily="2" charset="0"/>
            </a:endParaRPr>
          </a:p>
        </p:txBody>
      </p:sp>
    </p:spTree>
    <p:extLst>
      <p:ext uri="{BB962C8B-B14F-4D97-AF65-F5344CB8AC3E}">
        <p14:creationId xmlns:p14="http://schemas.microsoft.com/office/powerpoint/2010/main" val="37661068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oboto" panose="02000000000000000000" pitchFamily="2" charset="0"/>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oboto" panose="02000000000000000000" pitchFamily="2" charset="0"/>
              </a:defRPr>
            </a:lvl1pPr>
          </a:lstStyle>
          <a:p>
            <a:fld id="{420242FF-6F79-49C7-8FA5-F56795C84494}" type="datetimeFigureOut">
              <a:rPr lang="nl-NL" smtClean="0"/>
              <a:pPr/>
              <a:t>10-5-2021</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oboto" panose="02000000000000000000" pitchFamily="2" charset="0"/>
              </a:defRPr>
            </a:lvl1pPr>
          </a:lstStyle>
          <a:p>
            <a:fld id="{DC0F466D-B6CF-41B2-9E0E-F4E03AD6D9E4}" type="slidenum">
              <a:rPr lang="nl-NL" smtClean="0"/>
              <a:pPr/>
              <a:t>‹nr.›</a:t>
            </a:fld>
            <a:endParaRPr lang="nl-NL" dirty="0"/>
          </a:p>
        </p:txBody>
      </p:sp>
    </p:spTree>
    <p:extLst>
      <p:ext uri="{BB962C8B-B14F-4D97-AF65-F5344CB8AC3E}">
        <p14:creationId xmlns:p14="http://schemas.microsoft.com/office/powerpoint/2010/main" val="27575510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 uitgangspunt:</a:t>
            </a:r>
            <a:r>
              <a:rPr lang="nl-NL" baseline="0" dirty="0" smtClean="0"/>
              <a:t> </a:t>
            </a:r>
            <a:r>
              <a:rPr lang="nl-NL" dirty="0" smtClean="0"/>
              <a:t>Samenwerking onderling en met medeoverheden en partijen is verbeterd, al in onderzoeksfases (gezamenlijke onderzoeken met Waterschap, VNG en </a:t>
            </a:r>
            <a:r>
              <a:rPr lang="nl-NL" dirty="0" err="1" smtClean="0"/>
              <a:t>Deltares</a:t>
            </a:r>
            <a:r>
              <a:rPr lang="nl-NL" dirty="0" smtClean="0"/>
              <a:t>) met betrokkenheid van diverse regionale gebiedspartijen (van GNR en LTO tot NS). </a:t>
            </a:r>
          </a:p>
          <a:p>
            <a:r>
              <a:rPr lang="nl-NL" dirty="0" smtClean="0"/>
              <a:t>Diverse onderzoeken nu al goed bruikbaar voor gemeenten.</a:t>
            </a:r>
          </a:p>
          <a:p>
            <a:r>
              <a:rPr lang="nl-NL" dirty="0" smtClean="0"/>
              <a:t>Bovenregionale opgaven in beeld gekomen die direct (succesvol) geagendeerd konden bij Rijk en MRA (watersysteem, bodemdaling, spoor, enz.). </a:t>
            </a:r>
          </a:p>
          <a:p>
            <a:endParaRPr lang="nl-NL" dirty="0" smtClean="0"/>
          </a:p>
          <a:p>
            <a:r>
              <a:rPr lang="nl-NL" dirty="0" smtClean="0"/>
              <a:t>Bij lobby</a:t>
            </a:r>
            <a:r>
              <a:rPr lang="nl-NL" baseline="0" dirty="0" smtClean="0"/>
              <a:t> hoort ook dat je dingen brengt, dat vraagt dus ook dat je regionaal daarover eens bent. Dus bijvoorbeeld over hoeveel woningen/werk of wat je uitgeeft aan mobiliteit. Als je alleen maar wilt halen, is lobby een stuk lastiger. Dus lobby en regionale programmatische afspraken hangen </a:t>
            </a:r>
            <a:r>
              <a:rPr lang="nl-NL" baseline="0" smtClean="0"/>
              <a:t>ook samen. </a:t>
            </a:r>
            <a:endParaRPr lang="nl-NL" dirty="0"/>
          </a:p>
        </p:txBody>
      </p:sp>
      <p:sp>
        <p:nvSpPr>
          <p:cNvPr id="4" name="Tijdelijke aanduiding voor datum 3"/>
          <p:cNvSpPr>
            <a:spLocks noGrp="1"/>
          </p:cNvSpPr>
          <p:nvPr>
            <p:ph type="dt" idx="10"/>
          </p:nvPr>
        </p:nvSpPr>
        <p:spPr/>
        <p:txBody>
          <a:bodyPr/>
          <a:lstStyle/>
          <a:p>
            <a:fld id="{7F863FDD-DFEE-4688-AFC6-17A22813E4DA}" type="datetime1">
              <a:rPr lang="nl-NL" smtClean="0"/>
              <a:t>10-5-2021</a:t>
            </a:fld>
            <a:endParaRPr lang="nl-NL" dirty="0"/>
          </a:p>
        </p:txBody>
      </p:sp>
      <p:sp>
        <p:nvSpPr>
          <p:cNvPr id="5" name="Tijdelijke aanduiding voor dianummer 4"/>
          <p:cNvSpPr>
            <a:spLocks noGrp="1"/>
          </p:cNvSpPr>
          <p:nvPr>
            <p:ph type="sldNum" sz="quarter" idx="11"/>
          </p:nvPr>
        </p:nvSpPr>
        <p:spPr/>
        <p:txBody>
          <a:bodyPr/>
          <a:lstStyle/>
          <a:p>
            <a:fld id="{DC0F466D-B6CF-41B2-9E0E-F4E03AD6D9E4}" type="slidenum">
              <a:rPr lang="nl-NL" smtClean="0"/>
              <a:pPr/>
              <a:t>3</a:t>
            </a:fld>
            <a:endParaRPr lang="nl-NL" dirty="0"/>
          </a:p>
        </p:txBody>
      </p:sp>
    </p:spTree>
    <p:extLst>
      <p:ext uri="{BB962C8B-B14F-4D97-AF65-F5344CB8AC3E}">
        <p14:creationId xmlns:p14="http://schemas.microsoft.com/office/powerpoint/2010/main" val="35883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 uitgangspunt:</a:t>
            </a:r>
            <a:r>
              <a:rPr lang="nl-NL" baseline="0" dirty="0" smtClean="0"/>
              <a:t> </a:t>
            </a:r>
            <a:r>
              <a:rPr lang="nl-NL" dirty="0" smtClean="0"/>
              <a:t>Samenwerking onderling en met medeoverheden en partijen is verbeterd, al in onderzoeksfases (gezamenlijke onderzoeken met Waterschap, VNG en </a:t>
            </a:r>
            <a:r>
              <a:rPr lang="nl-NL" dirty="0" err="1" smtClean="0"/>
              <a:t>Deltares</a:t>
            </a:r>
            <a:r>
              <a:rPr lang="nl-NL" dirty="0" smtClean="0"/>
              <a:t>) met betrokkenheid van diverse regionale gebiedspartijen (van GNR en LTO tot NS). </a:t>
            </a:r>
          </a:p>
          <a:p>
            <a:r>
              <a:rPr lang="nl-NL" dirty="0" smtClean="0"/>
              <a:t>Diverse onderzoeken nu al goed bruikbaar voor gemeenten.</a:t>
            </a:r>
          </a:p>
          <a:p>
            <a:r>
              <a:rPr lang="nl-NL" dirty="0" smtClean="0"/>
              <a:t>Bovenregionale opgaven in beeld gekomen die direct (succesvol) geagendeerd konden bij Rijk en MRA (watersysteem, bodemdaling, spoor, enz.). </a:t>
            </a:r>
          </a:p>
          <a:p>
            <a:endParaRPr lang="nl-NL" dirty="0" smtClean="0"/>
          </a:p>
          <a:p>
            <a:r>
              <a:rPr lang="nl-NL" dirty="0" smtClean="0"/>
              <a:t>Bij lobby</a:t>
            </a:r>
            <a:r>
              <a:rPr lang="nl-NL" baseline="0" dirty="0" smtClean="0"/>
              <a:t> hoort ook dat je dingen brengt, dat vraagt dus ook dat je regionaal daarover eens bent. Dus bijvoorbeeld over hoeveel woningen/werk of wat je uitgeeft aan mobiliteit. Als je alleen maar wilt halen, is lobby een stuk lastiger. Dus lobby en regionale programmatische afspraken hangen </a:t>
            </a:r>
            <a:r>
              <a:rPr lang="nl-NL" baseline="0" smtClean="0"/>
              <a:t>ook samen. </a:t>
            </a:r>
            <a:endParaRPr lang="nl-NL" dirty="0"/>
          </a:p>
        </p:txBody>
      </p:sp>
      <p:sp>
        <p:nvSpPr>
          <p:cNvPr id="4" name="Tijdelijke aanduiding voor datum 3"/>
          <p:cNvSpPr>
            <a:spLocks noGrp="1"/>
          </p:cNvSpPr>
          <p:nvPr>
            <p:ph type="dt" idx="10"/>
          </p:nvPr>
        </p:nvSpPr>
        <p:spPr/>
        <p:txBody>
          <a:bodyPr/>
          <a:lstStyle/>
          <a:p>
            <a:fld id="{7F863FDD-DFEE-4688-AFC6-17A22813E4DA}" type="datetime1">
              <a:rPr lang="nl-NL" smtClean="0"/>
              <a:t>10-5-2021</a:t>
            </a:fld>
            <a:endParaRPr lang="nl-NL" dirty="0"/>
          </a:p>
        </p:txBody>
      </p:sp>
      <p:sp>
        <p:nvSpPr>
          <p:cNvPr id="5" name="Tijdelijke aanduiding voor dianummer 4"/>
          <p:cNvSpPr>
            <a:spLocks noGrp="1"/>
          </p:cNvSpPr>
          <p:nvPr>
            <p:ph type="sldNum" sz="quarter" idx="11"/>
          </p:nvPr>
        </p:nvSpPr>
        <p:spPr/>
        <p:txBody>
          <a:bodyPr/>
          <a:lstStyle/>
          <a:p>
            <a:fld id="{DC0F466D-B6CF-41B2-9E0E-F4E03AD6D9E4}" type="slidenum">
              <a:rPr lang="nl-NL" smtClean="0"/>
              <a:pPr/>
              <a:t>4</a:t>
            </a:fld>
            <a:endParaRPr lang="nl-NL" dirty="0"/>
          </a:p>
        </p:txBody>
      </p:sp>
    </p:spTree>
    <p:extLst>
      <p:ext uri="{BB962C8B-B14F-4D97-AF65-F5344CB8AC3E}">
        <p14:creationId xmlns:p14="http://schemas.microsoft.com/office/powerpoint/2010/main" val="35883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 uitgangspunt:</a:t>
            </a:r>
            <a:r>
              <a:rPr lang="nl-NL" baseline="0" dirty="0" smtClean="0"/>
              <a:t> </a:t>
            </a:r>
            <a:r>
              <a:rPr lang="nl-NL" dirty="0" smtClean="0"/>
              <a:t>Samenwerking onderling en met medeoverheden en partijen is verbeterd, al in onderzoeksfases (gezamenlijke onderzoeken met Waterschap, VNG en </a:t>
            </a:r>
            <a:r>
              <a:rPr lang="nl-NL" dirty="0" err="1" smtClean="0"/>
              <a:t>Deltares</a:t>
            </a:r>
            <a:r>
              <a:rPr lang="nl-NL" dirty="0" smtClean="0"/>
              <a:t>) met betrokkenheid van diverse regionale gebiedspartijen (van GNR en LTO tot NS). </a:t>
            </a:r>
          </a:p>
          <a:p>
            <a:r>
              <a:rPr lang="nl-NL" dirty="0" smtClean="0"/>
              <a:t>Diverse onderzoeken nu al goed bruikbaar voor gemeenten.</a:t>
            </a:r>
          </a:p>
          <a:p>
            <a:r>
              <a:rPr lang="nl-NL" dirty="0" smtClean="0"/>
              <a:t>Bovenregionale opgaven in beeld gekomen die direct (succesvol) geagendeerd konden bij Rijk en MRA (watersysteem, bodemdaling, spoor, enz.). </a:t>
            </a:r>
          </a:p>
          <a:p>
            <a:endParaRPr lang="nl-NL" dirty="0" smtClean="0"/>
          </a:p>
          <a:p>
            <a:r>
              <a:rPr lang="nl-NL" dirty="0" smtClean="0"/>
              <a:t>Bij lobby</a:t>
            </a:r>
            <a:r>
              <a:rPr lang="nl-NL" baseline="0" dirty="0" smtClean="0"/>
              <a:t> hoort ook dat je dingen brengt, dat vraagt dus ook dat je regionaal daarover eens bent. Dus bijvoorbeeld over hoeveel woningen/werk of wat je uitgeeft aan mobiliteit. Als je alleen maar wilt halen, is lobby een stuk lastiger. Dus lobby en regionale programmatische afspraken hangen </a:t>
            </a:r>
            <a:r>
              <a:rPr lang="nl-NL" baseline="0" smtClean="0"/>
              <a:t>ook samen. </a:t>
            </a:r>
            <a:endParaRPr lang="nl-NL" dirty="0"/>
          </a:p>
        </p:txBody>
      </p:sp>
      <p:sp>
        <p:nvSpPr>
          <p:cNvPr id="4" name="Tijdelijke aanduiding voor datum 3"/>
          <p:cNvSpPr>
            <a:spLocks noGrp="1"/>
          </p:cNvSpPr>
          <p:nvPr>
            <p:ph type="dt" idx="10"/>
          </p:nvPr>
        </p:nvSpPr>
        <p:spPr/>
        <p:txBody>
          <a:bodyPr/>
          <a:lstStyle/>
          <a:p>
            <a:fld id="{7F863FDD-DFEE-4688-AFC6-17A22813E4DA}" type="datetime1">
              <a:rPr lang="nl-NL" smtClean="0"/>
              <a:t>10-5-2021</a:t>
            </a:fld>
            <a:endParaRPr lang="nl-NL" dirty="0"/>
          </a:p>
        </p:txBody>
      </p:sp>
      <p:sp>
        <p:nvSpPr>
          <p:cNvPr id="5" name="Tijdelijke aanduiding voor dianummer 4"/>
          <p:cNvSpPr>
            <a:spLocks noGrp="1"/>
          </p:cNvSpPr>
          <p:nvPr>
            <p:ph type="sldNum" sz="quarter" idx="11"/>
          </p:nvPr>
        </p:nvSpPr>
        <p:spPr/>
        <p:txBody>
          <a:bodyPr/>
          <a:lstStyle/>
          <a:p>
            <a:fld id="{DC0F466D-B6CF-41B2-9E0E-F4E03AD6D9E4}" type="slidenum">
              <a:rPr lang="nl-NL" smtClean="0"/>
              <a:pPr/>
              <a:t>6</a:t>
            </a:fld>
            <a:endParaRPr lang="nl-NL" dirty="0"/>
          </a:p>
        </p:txBody>
      </p:sp>
    </p:spTree>
    <p:extLst>
      <p:ext uri="{BB962C8B-B14F-4D97-AF65-F5344CB8AC3E}">
        <p14:creationId xmlns:p14="http://schemas.microsoft.com/office/powerpoint/2010/main" val="35883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 uitgangspunt:</a:t>
            </a:r>
            <a:r>
              <a:rPr lang="nl-NL" baseline="0" dirty="0" smtClean="0"/>
              <a:t> </a:t>
            </a:r>
            <a:r>
              <a:rPr lang="nl-NL" dirty="0" smtClean="0"/>
              <a:t>Samenwerking onderling en met medeoverheden en partijen is verbeterd, al in onderzoeksfases (gezamenlijke onderzoeken met Waterschap, VNG en </a:t>
            </a:r>
            <a:r>
              <a:rPr lang="nl-NL" dirty="0" err="1" smtClean="0"/>
              <a:t>Deltares</a:t>
            </a:r>
            <a:r>
              <a:rPr lang="nl-NL" dirty="0" smtClean="0"/>
              <a:t>) met betrokkenheid van diverse regionale gebiedspartijen (van GNR en LTO tot NS). </a:t>
            </a:r>
          </a:p>
          <a:p>
            <a:r>
              <a:rPr lang="nl-NL" dirty="0" smtClean="0"/>
              <a:t>Diverse onderzoeken nu al goed bruikbaar voor gemeenten.</a:t>
            </a:r>
          </a:p>
          <a:p>
            <a:r>
              <a:rPr lang="nl-NL" dirty="0" smtClean="0"/>
              <a:t>Bovenregionale opgaven in beeld gekomen die direct (succesvol) geagendeerd konden bij Rijk en MRA (watersysteem, bodemdaling, spoor, enz.). </a:t>
            </a:r>
          </a:p>
          <a:p>
            <a:endParaRPr lang="nl-NL" dirty="0" smtClean="0"/>
          </a:p>
          <a:p>
            <a:r>
              <a:rPr lang="nl-NL" dirty="0" smtClean="0"/>
              <a:t>Bij lobby</a:t>
            </a:r>
            <a:r>
              <a:rPr lang="nl-NL" baseline="0" dirty="0" smtClean="0"/>
              <a:t> hoort ook dat je dingen brengt, dat vraagt dus ook dat je regionaal daarover eens bent. Dus bijvoorbeeld over hoeveel woningen/werk of wat je uitgeeft aan mobiliteit. Als je alleen maar wilt halen, is lobby een stuk lastiger. Dus lobby en regionale programmatische afspraken hangen </a:t>
            </a:r>
            <a:r>
              <a:rPr lang="nl-NL" baseline="0" smtClean="0"/>
              <a:t>ook samen. </a:t>
            </a:r>
            <a:endParaRPr lang="nl-NL" dirty="0"/>
          </a:p>
        </p:txBody>
      </p:sp>
      <p:sp>
        <p:nvSpPr>
          <p:cNvPr id="4" name="Tijdelijke aanduiding voor datum 3"/>
          <p:cNvSpPr>
            <a:spLocks noGrp="1"/>
          </p:cNvSpPr>
          <p:nvPr>
            <p:ph type="dt" idx="10"/>
          </p:nvPr>
        </p:nvSpPr>
        <p:spPr/>
        <p:txBody>
          <a:bodyPr/>
          <a:lstStyle/>
          <a:p>
            <a:fld id="{7F863FDD-DFEE-4688-AFC6-17A22813E4DA}" type="datetime1">
              <a:rPr lang="nl-NL" smtClean="0"/>
              <a:t>10-5-2021</a:t>
            </a:fld>
            <a:endParaRPr lang="nl-NL" dirty="0"/>
          </a:p>
        </p:txBody>
      </p:sp>
      <p:sp>
        <p:nvSpPr>
          <p:cNvPr id="5" name="Tijdelijke aanduiding voor dianummer 4"/>
          <p:cNvSpPr>
            <a:spLocks noGrp="1"/>
          </p:cNvSpPr>
          <p:nvPr>
            <p:ph type="sldNum" sz="quarter" idx="11"/>
          </p:nvPr>
        </p:nvSpPr>
        <p:spPr/>
        <p:txBody>
          <a:bodyPr/>
          <a:lstStyle/>
          <a:p>
            <a:fld id="{DC0F466D-B6CF-41B2-9E0E-F4E03AD6D9E4}" type="slidenum">
              <a:rPr lang="nl-NL" smtClean="0"/>
              <a:pPr/>
              <a:t>7</a:t>
            </a:fld>
            <a:endParaRPr lang="nl-NL" dirty="0"/>
          </a:p>
        </p:txBody>
      </p:sp>
    </p:spTree>
    <p:extLst>
      <p:ext uri="{BB962C8B-B14F-4D97-AF65-F5344CB8AC3E}">
        <p14:creationId xmlns:p14="http://schemas.microsoft.com/office/powerpoint/2010/main" val="3588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 uitgangspunt:</a:t>
            </a:r>
            <a:r>
              <a:rPr lang="nl-NL" baseline="0" dirty="0" smtClean="0"/>
              <a:t> </a:t>
            </a:r>
            <a:r>
              <a:rPr lang="nl-NL" dirty="0" smtClean="0"/>
              <a:t>Samenwerking onderling en met medeoverheden en partijen is verbeterd, al in onderzoeksfases (gezamenlijke onderzoeken met Waterschap, VNG en </a:t>
            </a:r>
            <a:r>
              <a:rPr lang="nl-NL" dirty="0" err="1" smtClean="0"/>
              <a:t>Deltares</a:t>
            </a:r>
            <a:r>
              <a:rPr lang="nl-NL" dirty="0" smtClean="0"/>
              <a:t>) met betrokkenheid van diverse regionale gebiedspartijen (van GNR en LTO tot NS). </a:t>
            </a:r>
          </a:p>
          <a:p>
            <a:r>
              <a:rPr lang="nl-NL" dirty="0" smtClean="0"/>
              <a:t>Diverse onderzoeken nu al goed bruikbaar voor gemeenten.</a:t>
            </a:r>
          </a:p>
          <a:p>
            <a:r>
              <a:rPr lang="nl-NL" dirty="0" smtClean="0"/>
              <a:t>Bovenregionale opgaven in beeld gekomen die direct (succesvol) geagendeerd konden bij Rijk en MRA (watersysteem, bodemdaling, spoor, enz.). </a:t>
            </a:r>
          </a:p>
          <a:p>
            <a:endParaRPr lang="nl-NL" dirty="0" smtClean="0"/>
          </a:p>
          <a:p>
            <a:r>
              <a:rPr lang="nl-NL" dirty="0" smtClean="0"/>
              <a:t>Bij lobby</a:t>
            </a:r>
            <a:r>
              <a:rPr lang="nl-NL" baseline="0" dirty="0" smtClean="0"/>
              <a:t> hoort ook dat je dingen brengt, dat vraagt dus ook dat je regionaal daarover eens bent. Dus bijvoorbeeld over hoeveel woningen/werk of wat je uitgeeft aan mobiliteit. Als je alleen maar wilt halen, is lobby een stuk lastiger. Dus lobby en regionale programmatische afspraken hangen </a:t>
            </a:r>
            <a:r>
              <a:rPr lang="nl-NL" baseline="0" smtClean="0"/>
              <a:t>ook samen. </a:t>
            </a:r>
            <a:endParaRPr lang="nl-NL" dirty="0"/>
          </a:p>
        </p:txBody>
      </p:sp>
      <p:sp>
        <p:nvSpPr>
          <p:cNvPr id="4" name="Tijdelijke aanduiding voor datum 3"/>
          <p:cNvSpPr>
            <a:spLocks noGrp="1"/>
          </p:cNvSpPr>
          <p:nvPr>
            <p:ph type="dt" idx="10"/>
          </p:nvPr>
        </p:nvSpPr>
        <p:spPr/>
        <p:txBody>
          <a:bodyPr/>
          <a:lstStyle/>
          <a:p>
            <a:fld id="{7F863FDD-DFEE-4688-AFC6-17A22813E4DA}" type="datetime1">
              <a:rPr lang="nl-NL" smtClean="0"/>
              <a:t>10-5-2021</a:t>
            </a:fld>
            <a:endParaRPr lang="nl-NL" dirty="0"/>
          </a:p>
        </p:txBody>
      </p:sp>
      <p:sp>
        <p:nvSpPr>
          <p:cNvPr id="5" name="Tijdelijke aanduiding voor dianummer 4"/>
          <p:cNvSpPr>
            <a:spLocks noGrp="1"/>
          </p:cNvSpPr>
          <p:nvPr>
            <p:ph type="sldNum" sz="quarter" idx="11"/>
          </p:nvPr>
        </p:nvSpPr>
        <p:spPr/>
        <p:txBody>
          <a:bodyPr/>
          <a:lstStyle/>
          <a:p>
            <a:fld id="{DC0F466D-B6CF-41B2-9E0E-F4E03AD6D9E4}" type="slidenum">
              <a:rPr lang="nl-NL" smtClean="0"/>
              <a:pPr/>
              <a:t>15</a:t>
            </a:fld>
            <a:endParaRPr lang="nl-NL" dirty="0"/>
          </a:p>
        </p:txBody>
      </p:sp>
    </p:spTree>
    <p:extLst>
      <p:ext uri="{BB962C8B-B14F-4D97-AF65-F5344CB8AC3E}">
        <p14:creationId xmlns:p14="http://schemas.microsoft.com/office/powerpoint/2010/main" val="35883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 uitgangspunt:</a:t>
            </a:r>
            <a:r>
              <a:rPr lang="nl-NL" baseline="0" dirty="0" smtClean="0"/>
              <a:t> </a:t>
            </a:r>
            <a:r>
              <a:rPr lang="nl-NL" dirty="0" smtClean="0"/>
              <a:t>Samenwerking onderling en met medeoverheden en partijen is verbeterd, al in onderzoeksfases (gezamenlijke onderzoeken met Waterschap, VNG en </a:t>
            </a:r>
            <a:r>
              <a:rPr lang="nl-NL" dirty="0" err="1" smtClean="0"/>
              <a:t>Deltares</a:t>
            </a:r>
            <a:r>
              <a:rPr lang="nl-NL" dirty="0" smtClean="0"/>
              <a:t>) met betrokkenheid van diverse regionale gebiedspartijen (van GNR en LTO tot NS). </a:t>
            </a:r>
          </a:p>
          <a:p>
            <a:r>
              <a:rPr lang="nl-NL" dirty="0" smtClean="0"/>
              <a:t>Diverse onderzoeken nu al goed bruikbaar voor gemeenten.</a:t>
            </a:r>
          </a:p>
          <a:p>
            <a:r>
              <a:rPr lang="nl-NL" dirty="0" smtClean="0"/>
              <a:t>Bovenregionale opgaven in beeld gekomen die direct (succesvol) geagendeerd konden bij Rijk en MRA (watersysteem, bodemdaling, spoor, enz.). </a:t>
            </a:r>
          </a:p>
          <a:p>
            <a:endParaRPr lang="nl-NL" dirty="0" smtClean="0"/>
          </a:p>
          <a:p>
            <a:r>
              <a:rPr lang="nl-NL" dirty="0" smtClean="0"/>
              <a:t>Bij lobby</a:t>
            </a:r>
            <a:r>
              <a:rPr lang="nl-NL" baseline="0" dirty="0" smtClean="0"/>
              <a:t> hoort ook dat je dingen brengt, dat vraagt dus ook dat je regionaal daarover eens bent. Dus bijvoorbeeld over hoeveel woningen/werk of wat je uitgeeft aan mobiliteit. Als je alleen maar wilt halen, is lobby een stuk lastiger. Dus lobby en regionale programmatische afspraken hangen </a:t>
            </a:r>
            <a:r>
              <a:rPr lang="nl-NL" baseline="0" smtClean="0"/>
              <a:t>ook samen. </a:t>
            </a:r>
            <a:endParaRPr lang="nl-NL" dirty="0"/>
          </a:p>
        </p:txBody>
      </p:sp>
      <p:sp>
        <p:nvSpPr>
          <p:cNvPr id="4" name="Tijdelijke aanduiding voor datum 3"/>
          <p:cNvSpPr>
            <a:spLocks noGrp="1"/>
          </p:cNvSpPr>
          <p:nvPr>
            <p:ph type="dt" idx="10"/>
          </p:nvPr>
        </p:nvSpPr>
        <p:spPr/>
        <p:txBody>
          <a:bodyPr/>
          <a:lstStyle/>
          <a:p>
            <a:fld id="{7F863FDD-DFEE-4688-AFC6-17A22813E4DA}" type="datetime1">
              <a:rPr lang="nl-NL" smtClean="0"/>
              <a:t>10-5-2021</a:t>
            </a:fld>
            <a:endParaRPr lang="nl-NL" dirty="0"/>
          </a:p>
        </p:txBody>
      </p:sp>
      <p:sp>
        <p:nvSpPr>
          <p:cNvPr id="5" name="Tijdelijke aanduiding voor dianummer 4"/>
          <p:cNvSpPr>
            <a:spLocks noGrp="1"/>
          </p:cNvSpPr>
          <p:nvPr>
            <p:ph type="sldNum" sz="quarter" idx="11"/>
          </p:nvPr>
        </p:nvSpPr>
        <p:spPr/>
        <p:txBody>
          <a:bodyPr/>
          <a:lstStyle/>
          <a:p>
            <a:fld id="{DC0F466D-B6CF-41B2-9E0E-F4E03AD6D9E4}" type="slidenum">
              <a:rPr lang="nl-NL" smtClean="0"/>
              <a:pPr/>
              <a:t>19</a:t>
            </a:fld>
            <a:endParaRPr lang="nl-NL" dirty="0"/>
          </a:p>
        </p:txBody>
      </p:sp>
    </p:spTree>
    <p:extLst>
      <p:ext uri="{BB962C8B-B14F-4D97-AF65-F5344CB8AC3E}">
        <p14:creationId xmlns:p14="http://schemas.microsoft.com/office/powerpoint/2010/main" val="358833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19672" y="2859782"/>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19672" y="1834653"/>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 xmlns:a16="http://schemas.microsoft.com/office/drawing/2014/main"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11510"/>
            <a:ext cx="3457572" cy="752572"/>
          </a:xfrm>
          <a:prstGeom prst="rect">
            <a:avLst/>
          </a:prstGeom>
        </p:spPr>
      </p:pic>
      <p:sp>
        <p:nvSpPr>
          <p:cNvPr id="6" name="Rechthoek 5"/>
          <p:cNvSpPr/>
          <p:nvPr userDrawn="1"/>
        </p:nvSpPr>
        <p:spPr>
          <a:xfrm>
            <a:off x="8460432" y="4803998"/>
            <a:ext cx="360040" cy="28803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Veilig Thuis </a:t>
            </a:r>
            <a:r>
              <a:rPr lang="nl-NL" sz="1000" dirty="0">
                <a:solidFill>
                  <a:srgbClr val="FFFFFF"/>
                </a:solidFill>
                <a:latin typeface="Roboto Slab"/>
              </a:rPr>
              <a:t>Gooi en Vechtstreek</a:t>
            </a:r>
          </a:p>
        </p:txBody>
      </p:sp>
      <p:pic>
        <p:nvPicPr>
          <p:cNvPr id="13" name="Afbeelding 12">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a16="http://schemas.microsoft.com/office/drawing/2014/main" xmlns=""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390354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56000" y="2880000"/>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56000" y="1800000"/>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 xmlns:a16="http://schemas.microsoft.com/office/drawing/2014/main"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634003" cy="752572"/>
          </a:xfrm>
          <a:prstGeom prst="rect">
            <a:avLst/>
          </a:prstGeom>
        </p:spPr>
      </p:pic>
      <p:sp>
        <p:nvSpPr>
          <p:cNvPr id="6" name="Rechthoek 5"/>
          <p:cNvSpPr/>
          <p:nvPr userDrawn="1"/>
        </p:nvSpPr>
        <p:spPr>
          <a:xfrm>
            <a:off x="8460432" y="4803998"/>
            <a:ext cx="360040" cy="288032"/>
          </a:xfrm>
          <a:prstGeom prst="rect">
            <a:avLst/>
          </a:prstGeom>
          <a:solidFill>
            <a:srgbClr val="25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Tree>
    <p:extLst>
      <p:ext uri="{BB962C8B-B14F-4D97-AF65-F5344CB8AC3E}">
        <p14:creationId xmlns:p14="http://schemas.microsoft.com/office/powerpoint/2010/main" val="1353051615"/>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GGD </a:t>
            </a:r>
            <a:r>
              <a:rPr lang="nl-NL" sz="1000" dirty="0">
                <a:solidFill>
                  <a:srgbClr val="FFFFFF"/>
                </a:solidFill>
                <a:latin typeface="Roboto Slab"/>
              </a:rPr>
              <a:t>Gooi en Vechtstreek</a:t>
            </a:r>
          </a:p>
        </p:txBody>
      </p:sp>
      <p:pic>
        <p:nvPicPr>
          <p:cNvPr id="11" name="Afbeelding 10">
            <a:extLst>
              <a:ext uri="{FF2B5EF4-FFF2-40B4-BE49-F238E27FC236}">
                <a16:creationId xmlns=""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428808434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GGD </a:t>
            </a:r>
            <a:r>
              <a:rPr lang="nl-NL" sz="1000" dirty="0">
                <a:solidFill>
                  <a:srgbClr val="FFFFFF"/>
                </a:solidFill>
                <a:latin typeface="Roboto Slab"/>
              </a:rPr>
              <a:t>Gooi en Vechtstreek</a:t>
            </a:r>
          </a:p>
        </p:txBody>
      </p:sp>
      <p:pic>
        <p:nvPicPr>
          <p:cNvPr id="13" name="Afbeelding 12">
            <a:extLst>
              <a:ext uri="{FF2B5EF4-FFF2-40B4-BE49-F238E27FC236}">
                <a16:creationId xmlns=""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 xmlns:a16="http://schemas.microsoft.com/office/drawing/2014/main"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1204229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56000" y="2880000"/>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56000" y="1800000"/>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 xmlns:a16="http://schemas.microsoft.com/office/drawing/2014/main"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985440" cy="752572"/>
          </a:xfrm>
          <a:prstGeom prst="rect">
            <a:avLst/>
          </a:prstGeom>
        </p:spPr>
      </p:pic>
      <p:sp>
        <p:nvSpPr>
          <p:cNvPr id="6" name="Rechthoek 5"/>
          <p:cNvSpPr/>
          <p:nvPr userDrawn="1"/>
        </p:nvSpPr>
        <p:spPr>
          <a:xfrm>
            <a:off x="8460432" y="4803998"/>
            <a:ext cx="360040" cy="288032"/>
          </a:xfrm>
          <a:prstGeom prst="rect">
            <a:avLst/>
          </a:prstGeom>
          <a:solidFill>
            <a:srgbClr val="25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Tree>
    <p:extLst>
      <p:ext uri="{BB962C8B-B14F-4D97-AF65-F5344CB8AC3E}">
        <p14:creationId xmlns:p14="http://schemas.microsoft.com/office/powerpoint/2010/main" val="3570023306"/>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Jeugd en Gezin </a:t>
            </a:r>
            <a:r>
              <a:rPr lang="nl-NL" sz="1000" dirty="0">
                <a:solidFill>
                  <a:srgbClr val="FFFFFF"/>
                </a:solidFill>
                <a:latin typeface="Roboto Slab"/>
              </a:rPr>
              <a:t>Gooi en Vechtstreek</a:t>
            </a:r>
          </a:p>
        </p:txBody>
      </p:sp>
      <p:pic>
        <p:nvPicPr>
          <p:cNvPr id="11" name="Afbeelding 10">
            <a:extLst>
              <a:ext uri="{FF2B5EF4-FFF2-40B4-BE49-F238E27FC236}">
                <a16:creationId xmlns=""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172918954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Jeugd en Gezin </a:t>
            </a:r>
            <a:r>
              <a:rPr lang="nl-NL" sz="1000" dirty="0">
                <a:solidFill>
                  <a:srgbClr val="FFFFFF"/>
                </a:solidFill>
                <a:latin typeface="Roboto Slab"/>
              </a:rPr>
              <a:t>Gooi en Vechtstreek</a:t>
            </a:r>
          </a:p>
        </p:txBody>
      </p:sp>
      <p:pic>
        <p:nvPicPr>
          <p:cNvPr id="13" name="Afbeelding 12">
            <a:extLst>
              <a:ext uri="{FF2B5EF4-FFF2-40B4-BE49-F238E27FC236}">
                <a16:creationId xmlns=""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 xmlns:a16="http://schemas.microsoft.com/office/drawing/2014/main"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319944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56000" y="2880000"/>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56000" y="1800000"/>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a16="http://schemas.microsoft.com/office/drawing/2014/main" xmlns=""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98" y="360000"/>
            <a:ext cx="3038136" cy="756000"/>
          </a:xfrm>
          <a:prstGeom prst="rect">
            <a:avLst/>
          </a:prstGeom>
        </p:spPr>
      </p:pic>
      <p:sp>
        <p:nvSpPr>
          <p:cNvPr id="6" name="Rechthoek 5"/>
          <p:cNvSpPr/>
          <p:nvPr userDrawn="1"/>
        </p:nvSpPr>
        <p:spPr>
          <a:xfrm>
            <a:off x="8460432" y="4803998"/>
            <a:ext cx="360040" cy="288032"/>
          </a:xfrm>
          <a:prstGeom prst="rect">
            <a:avLst/>
          </a:prstGeom>
          <a:solidFill>
            <a:srgbClr val="25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Tree>
    <p:extLst>
      <p:ext uri="{BB962C8B-B14F-4D97-AF65-F5344CB8AC3E}">
        <p14:creationId xmlns:p14="http://schemas.microsoft.com/office/powerpoint/2010/main" val="992770159"/>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4"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4" y="4803998"/>
            <a:ext cx="3276779"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Inkoop- en Contractbeheer </a:t>
            </a:r>
            <a:r>
              <a:rPr lang="nl-NL" sz="1000" dirty="0">
                <a:solidFill>
                  <a:srgbClr val="FFFFFF"/>
                </a:solidFill>
                <a:latin typeface="Roboto Slab"/>
              </a:rPr>
              <a:t>Gooi en Vechtstreek</a:t>
            </a:r>
          </a:p>
        </p:txBody>
      </p:sp>
    </p:spTree>
    <p:extLst>
      <p:ext uri="{BB962C8B-B14F-4D97-AF65-F5344CB8AC3E}">
        <p14:creationId xmlns:p14="http://schemas.microsoft.com/office/powerpoint/2010/main" val="375973663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4" y="4803998"/>
            <a:ext cx="3276779"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Inkoop- en Contractbeheer </a:t>
            </a:r>
            <a:r>
              <a:rPr lang="nl-NL" sz="1000" dirty="0">
                <a:solidFill>
                  <a:srgbClr val="FFFFFF"/>
                </a:solidFill>
                <a:latin typeface="Roboto Slab"/>
              </a:rPr>
              <a:t>Gooi en Vechtstreek</a:t>
            </a:r>
          </a:p>
        </p:txBody>
      </p:sp>
      <p:pic>
        <p:nvPicPr>
          <p:cNvPr id="13" name="Afbeelding 12">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a16="http://schemas.microsoft.com/office/drawing/2014/main" xmlns=""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78192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1" name="Afbeelding 10">
            <a:extLst>
              <a:ext uri="{FF2B5EF4-FFF2-40B4-BE49-F238E27FC236}">
                <a16:creationId xmlns=""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348581808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3" name="Afbeelding 12">
            <a:extLst>
              <a:ext uri="{FF2B5EF4-FFF2-40B4-BE49-F238E27FC236}">
                <a16:creationId xmlns=""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 xmlns:a16="http://schemas.microsoft.com/office/drawing/2014/main"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176002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36E3FFD9-D0CC-41F7-8A75-873878A98C5A}" type="datetimeFigureOut">
              <a:rPr lang="nl-NL" smtClean="0">
                <a:solidFill>
                  <a:prstClr val="black">
                    <a:tint val="75000"/>
                  </a:prstClr>
                </a:solidFill>
              </a:rPr>
              <a:pPr/>
              <a:t>10-5-2021</a:t>
            </a:fld>
            <a:endParaRPr lang="nl-NL">
              <a:solidFill>
                <a:prstClr val="black">
                  <a:tint val="75000"/>
                </a:prstClr>
              </a:solidFill>
            </a:endParaRPr>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p>
            <a:fld id="{90C97C42-3D81-48D2-97DF-5F31D016A48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815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56000" y="2880000"/>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56000" y="1800000"/>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a16="http://schemas.microsoft.com/office/drawing/2014/main" xmlns=""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620067" cy="752572"/>
          </a:xfrm>
          <a:prstGeom prst="rect">
            <a:avLst/>
          </a:prstGeom>
        </p:spPr>
      </p:pic>
      <p:sp>
        <p:nvSpPr>
          <p:cNvPr id="6" name="Rechthoek 5"/>
          <p:cNvSpPr/>
          <p:nvPr userDrawn="1"/>
        </p:nvSpPr>
        <p:spPr>
          <a:xfrm>
            <a:off x="8460432" y="4803998"/>
            <a:ext cx="360040" cy="288032"/>
          </a:xfrm>
          <a:prstGeom prst="rect">
            <a:avLst/>
          </a:prstGeom>
          <a:solidFill>
            <a:srgbClr val="25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Tree>
    <p:extLst>
      <p:ext uri="{BB962C8B-B14F-4D97-AF65-F5344CB8AC3E}">
        <p14:creationId xmlns:p14="http://schemas.microsoft.com/office/powerpoint/2010/main" val="4119239074"/>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GAD </a:t>
            </a:r>
            <a:r>
              <a:rPr lang="nl-NL" sz="1000" dirty="0">
                <a:solidFill>
                  <a:srgbClr val="FFFFFF"/>
                </a:solidFill>
                <a:latin typeface="Roboto Slab"/>
              </a:rPr>
              <a:t>Gooi en Vechtstreek</a:t>
            </a:r>
          </a:p>
        </p:txBody>
      </p:sp>
      <p:pic>
        <p:nvPicPr>
          <p:cNvPr id="11" name="Afbeelding 10">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172034656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GAD </a:t>
            </a:r>
            <a:r>
              <a:rPr lang="nl-NL" sz="1000" dirty="0">
                <a:solidFill>
                  <a:srgbClr val="FFFFFF"/>
                </a:solidFill>
                <a:latin typeface="Roboto Slab"/>
              </a:rPr>
              <a:t>Gooi en Vechtstreek</a:t>
            </a:r>
          </a:p>
        </p:txBody>
      </p:sp>
      <p:pic>
        <p:nvPicPr>
          <p:cNvPr id="13" name="Afbeelding 12">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a16="http://schemas.microsoft.com/office/drawing/2014/main" xmlns=""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56400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19672" y="2859782"/>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19672" y="1834653"/>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a16="http://schemas.microsoft.com/office/drawing/2014/main" xmlns=""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620067" cy="752572"/>
          </a:xfrm>
          <a:prstGeom prst="rect">
            <a:avLst/>
          </a:prstGeom>
        </p:spPr>
      </p:pic>
      <p:sp>
        <p:nvSpPr>
          <p:cNvPr id="6" name="Rechthoek 5"/>
          <p:cNvSpPr/>
          <p:nvPr userDrawn="1"/>
        </p:nvSpPr>
        <p:spPr>
          <a:xfrm>
            <a:off x="8460432" y="4803998"/>
            <a:ext cx="360040" cy="28803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7864" y="360000"/>
            <a:ext cx="509720" cy="627574"/>
          </a:xfrm>
          <a:prstGeom prst="rect">
            <a:avLst/>
          </a:prstGeom>
        </p:spPr>
      </p:pic>
    </p:spTree>
    <p:extLst>
      <p:ext uri="{BB962C8B-B14F-4D97-AF65-F5344CB8AC3E}">
        <p14:creationId xmlns:p14="http://schemas.microsoft.com/office/powerpoint/2010/main" val="3780443332"/>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sz="1000" dirty="0" smtClean="0">
                <a:solidFill>
                  <a:srgbClr val="FFFFFF"/>
                </a:solidFill>
                <a:latin typeface="Roboto Slab"/>
              </a:rPr>
              <a:t>Veilig Thuis </a:t>
            </a:r>
            <a:r>
              <a:rPr lang="nl-NL" sz="1000" dirty="0">
                <a:solidFill>
                  <a:srgbClr val="FFFFFF"/>
                </a:solidFill>
                <a:latin typeface="Roboto Slab"/>
              </a:rPr>
              <a:t>Gooi en Vechtstreek</a:t>
            </a:r>
          </a:p>
        </p:txBody>
      </p:sp>
      <p:pic>
        <p:nvPicPr>
          <p:cNvPr id="11" name="Afbeelding 10">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254347721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63C1F275-8460-4C6A-8278-AA10205F54AF}"/>
              </a:ext>
            </a:extLst>
          </p:cNvPr>
          <p:cNvSpPr/>
          <p:nvPr/>
        </p:nvSpPr>
        <p:spPr>
          <a:xfrm>
            <a:off x="0" y="4731991"/>
            <a:ext cx="9144000" cy="411509"/>
          </a:xfrm>
          <a:prstGeom prst="rect">
            <a:avLst/>
          </a:prstGeom>
          <a:gradFill>
            <a:gsLst>
              <a:gs pos="75000">
                <a:srgbClr val="005493"/>
              </a:gs>
              <a:gs pos="24000">
                <a:srgbClr val="0082C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sz="1400" b="1" smtClean="0">
                <a:solidFill>
                  <a:schemeClr val="bg1"/>
                </a:solidFill>
                <a:latin typeface="+mj-lt"/>
              </a:rPr>
              <a:t>‹nr.›</a:t>
            </a:fld>
            <a:endParaRPr lang="nl-NL" sz="1400" b="1" dirty="0">
              <a:solidFill>
                <a:schemeClr val="bg1"/>
              </a:solidFill>
              <a:latin typeface="+mj-lt"/>
            </a:endParaRPr>
          </a:p>
        </p:txBody>
      </p:sp>
      <p:pic>
        <p:nvPicPr>
          <p:cNvPr id="12" name="Afbeelding 11">
            <a:extLst>
              <a:ext uri="{FF2B5EF4-FFF2-40B4-BE49-F238E27FC236}">
                <a16:creationId xmlns="" xmlns:a16="http://schemas.microsoft.com/office/drawing/2014/main" id="{74C295C7-45FE-4461-AC6E-8A58A44254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60" r:id="rId4"/>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63C1F275-8460-4C6A-8278-AA10205F54AF}"/>
              </a:ext>
            </a:extLst>
          </p:cNvPr>
          <p:cNvSpPr/>
          <p:nvPr/>
        </p:nvSpPr>
        <p:spPr>
          <a:xfrm>
            <a:off x="0" y="4731991"/>
            <a:ext cx="9144000" cy="411509"/>
          </a:xfrm>
          <a:prstGeom prst="rect">
            <a:avLst/>
          </a:prstGeom>
          <a:gradFill flip="none" rotWithShape="1">
            <a:gsLst>
              <a:gs pos="75000">
                <a:srgbClr val="2581C4"/>
              </a:gs>
              <a:gs pos="24000">
                <a:srgbClr val="76B82A"/>
              </a:gs>
            </a:gsLst>
            <a:lin ang="30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solidFill>
                <a:srgbClr val="FFFFFF"/>
              </a:solidFill>
            </a:endParaRPr>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b="1" smtClean="0">
                <a:solidFill>
                  <a:srgbClr val="FFFFFF"/>
                </a:solidFill>
                <a:latin typeface="Roboto Slab"/>
              </a:rPr>
              <a:pPr algn="ctr"/>
              <a:t>‹nr.›</a:t>
            </a:fld>
            <a:endParaRPr lang="nl-NL" b="1" dirty="0">
              <a:solidFill>
                <a:srgbClr val="FFFFFF"/>
              </a:solidFill>
              <a:latin typeface="Roboto Slab"/>
            </a:endParaRPr>
          </a:p>
        </p:txBody>
      </p:sp>
      <p:pic>
        <p:nvPicPr>
          <p:cNvPr id="12" name="Afbeelding 11">
            <a:extLst>
              <a:ext uri="{FF2B5EF4-FFF2-40B4-BE49-F238E27FC236}">
                <a16:creationId xmlns:a16="http://schemas.microsoft.com/office/drawing/2014/main" xmlns="" id="{74C295C7-45FE-4461-AC6E-8A58A4425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extLst>
      <p:ext uri="{BB962C8B-B14F-4D97-AF65-F5344CB8AC3E}">
        <p14:creationId xmlns:p14="http://schemas.microsoft.com/office/powerpoint/2010/main" val="129142506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63C1F275-8460-4C6A-8278-AA10205F54AF}"/>
              </a:ext>
            </a:extLst>
          </p:cNvPr>
          <p:cNvSpPr/>
          <p:nvPr/>
        </p:nvSpPr>
        <p:spPr>
          <a:xfrm>
            <a:off x="0" y="4731991"/>
            <a:ext cx="9144000" cy="411509"/>
          </a:xfrm>
          <a:prstGeom prst="rect">
            <a:avLst/>
          </a:prstGeom>
          <a:gradFill>
            <a:gsLst>
              <a:gs pos="75000">
                <a:srgbClr val="005493"/>
              </a:gs>
              <a:gs pos="24000">
                <a:srgbClr val="41C0F0"/>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solidFill>
                <a:srgbClr val="FFFFFF"/>
              </a:solidFill>
            </a:endParaRPr>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b="1" smtClean="0">
                <a:solidFill>
                  <a:srgbClr val="FFFFFF"/>
                </a:solidFill>
                <a:latin typeface="Roboto Slab"/>
              </a:rPr>
              <a:pPr algn="ctr"/>
              <a:t>‹nr.›</a:t>
            </a:fld>
            <a:endParaRPr lang="nl-NL" b="1" dirty="0">
              <a:solidFill>
                <a:srgbClr val="FFFFFF"/>
              </a:solidFill>
              <a:latin typeface="Roboto Slab"/>
            </a:endParaRPr>
          </a:p>
        </p:txBody>
      </p:sp>
      <p:pic>
        <p:nvPicPr>
          <p:cNvPr id="12" name="Afbeelding 11">
            <a:extLst>
              <a:ext uri="{FF2B5EF4-FFF2-40B4-BE49-F238E27FC236}">
                <a16:creationId xmlns:a16="http://schemas.microsoft.com/office/drawing/2014/main" xmlns="" id="{74C295C7-45FE-4461-AC6E-8A58A4425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extLst>
      <p:ext uri="{BB962C8B-B14F-4D97-AF65-F5344CB8AC3E}">
        <p14:creationId xmlns:p14="http://schemas.microsoft.com/office/powerpoint/2010/main" val="2545023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63C1F275-8460-4C6A-8278-AA10205F54AF}"/>
              </a:ext>
            </a:extLst>
          </p:cNvPr>
          <p:cNvSpPr/>
          <p:nvPr/>
        </p:nvSpPr>
        <p:spPr>
          <a:xfrm>
            <a:off x="0" y="4731991"/>
            <a:ext cx="9144000" cy="411509"/>
          </a:xfrm>
          <a:prstGeom prst="rect">
            <a:avLst/>
          </a:prstGeom>
          <a:gradFill flip="none" rotWithShape="1">
            <a:gsLst>
              <a:gs pos="75000">
                <a:srgbClr val="2581C4"/>
              </a:gs>
              <a:gs pos="24000">
                <a:srgbClr val="F59C00"/>
              </a:gs>
            </a:gsLst>
            <a:lin ang="30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solidFill>
                <a:srgbClr val="FFFFFF"/>
              </a:solidFill>
            </a:endParaRPr>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b="1" smtClean="0">
                <a:solidFill>
                  <a:srgbClr val="FFFFFF"/>
                </a:solidFill>
                <a:latin typeface="Roboto Slab"/>
              </a:rPr>
              <a:pPr algn="ctr"/>
              <a:t>‹nr.›</a:t>
            </a:fld>
            <a:endParaRPr lang="nl-NL" b="1" dirty="0">
              <a:solidFill>
                <a:srgbClr val="FFFFFF"/>
              </a:solidFill>
              <a:latin typeface="Roboto Slab"/>
            </a:endParaRPr>
          </a:p>
        </p:txBody>
      </p:sp>
      <p:pic>
        <p:nvPicPr>
          <p:cNvPr id="12" name="Afbeelding 11">
            <a:extLst>
              <a:ext uri="{FF2B5EF4-FFF2-40B4-BE49-F238E27FC236}">
                <a16:creationId xmlns="" xmlns:a16="http://schemas.microsoft.com/office/drawing/2014/main" id="{74C295C7-45FE-4461-AC6E-8A58A4425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extLst>
      <p:ext uri="{BB962C8B-B14F-4D97-AF65-F5344CB8AC3E}">
        <p14:creationId xmlns:p14="http://schemas.microsoft.com/office/powerpoint/2010/main" val="4087506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63C1F275-8460-4C6A-8278-AA10205F54AF}"/>
              </a:ext>
            </a:extLst>
          </p:cNvPr>
          <p:cNvSpPr/>
          <p:nvPr/>
        </p:nvSpPr>
        <p:spPr>
          <a:xfrm>
            <a:off x="0" y="4731991"/>
            <a:ext cx="9144000" cy="411509"/>
          </a:xfrm>
          <a:prstGeom prst="rect">
            <a:avLst/>
          </a:prstGeom>
          <a:gradFill flip="none" rotWithShape="1">
            <a:gsLst>
              <a:gs pos="75000">
                <a:srgbClr val="2581C4"/>
              </a:gs>
              <a:gs pos="24000">
                <a:srgbClr val="C80D5D"/>
              </a:gs>
            </a:gsLst>
            <a:lin ang="30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solidFill>
                <a:srgbClr val="FFFFFF"/>
              </a:solidFill>
            </a:endParaRPr>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b="1" smtClean="0">
                <a:solidFill>
                  <a:srgbClr val="FFFFFF"/>
                </a:solidFill>
                <a:latin typeface="Roboto Slab"/>
              </a:rPr>
              <a:pPr algn="ctr"/>
              <a:t>‹nr.›</a:t>
            </a:fld>
            <a:endParaRPr lang="nl-NL" b="1" dirty="0">
              <a:solidFill>
                <a:srgbClr val="FFFFFF"/>
              </a:solidFill>
              <a:latin typeface="Roboto Slab"/>
            </a:endParaRPr>
          </a:p>
        </p:txBody>
      </p:sp>
      <p:pic>
        <p:nvPicPr>
          <p:cNvPr id="12" name="Afbeelding 11">
            <a:extLst>
              <a:ext uri="{FF2B5EF4-FFF2-40B4-BE49-F238E27FC236}">
                <a16:creationId xmlns="" xmlns:a16="http://schemas.microsoft.com/office/drawing/2014/main" id="{74C295C7-45FE-4461-AC6E-8A58A4425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extLst>
      <p:ext uri="{BB962C8B-B14F-4D97-AF65-F5344CB8AC3E}">
        <p14:creationId xmlns:p14="http://schemas.microsoft.com/office/powerpoint/2010/main" val="35748118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63C1F275-8460-4C6A-8278-AA10205F54AF}"/>
              </a:ext>
            </a:extLst>
          </p:cNvPr>
          <p:cNvSpPr/>
          <p:nvPr/>
        </p:nvSpPr>
        <p:spPr>
          <a:xfrm>
            <a:off x="0" y="4731991"/>
            <a:ext cx="9144000" cy="411509"/>
          </a:xfrm>
          <a:prstGeom prst="rect">
            <a:avLst/>
          </a:prstGeom>
          <a:gradFill flip="none" rotWithShape="1">
            <a:gsLst>
              <a:gs pos="75000">
                <a:srgbClr val="2581C4"/>
              </a:gs>
              <a:gs pos="24000">
                <a:srgbClr val="00569A"/>
              </a:gs>
            </a:gsLst>
            <a:lin ang="30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solidFill>
                <a:srgbClr val="FFFFFF"/>
              </a:solidFill>
            </a:endParaRPr>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b="1" smtClean="0">
                <a:solidFill>
                  <a:srgbClr val="FFFFFF"/>
                </a:solidFill>
                <a:latin typeface="Roboto Slab"/>
              </a:rPr>
              <a:pPr algn="ctr"/>
              <a:t>‹nr.›</a:t>
            </a:fld>
            <a:endParaRPr lang="nl-NL" b="1" dirty="0">
              <a:solidFill>
                <a:srgbClr val="FFFFFF"/>
              </a:solidFill>
              <a:latin typeface="Roboto Slab"/>
            </a:endParaRPr>
          </a:p>
        </p:txBody>
      </p:sp>
      <p:pic>
        <p:nvPicPr>
          <p:cNvPr id="12" name="Afbeelding 11">
            <a:extLst>
              <a:ext uri="{FF2B5EF4-FFF2-40B4-BE49-F238E27FC236}">
                <a16:creationId xmlns:a16="http://schemas.microsoft.com/office/drawing/2014/main" xmlns="" id="{74C295C7-45FE-4461-AC6E-8A58A44254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extLst>
      <p:ext uri="{BB962C8B-B14F-4D97-AF65-F5344CB8AC3E}">
        <p14:creationId xmlns:p14="http://schemas.microsoft.com/office/powerpoint/2010/main" val="14894219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Programmasturing FD\1 Fysiek Domein\Omgevingsvisie RGV\documentatiemap\Foto\Loosdrecht-Legakk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0618"/>
            <a:ext cx="9180512" cy="635455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0" y="0"/>
            <a:ext cx="9144000" cy="1015663"/>
          </a:xfrm>
          <a:prstGeom prst="rect">
            <a:avLst/>
          </a:prstGeom>
          <a:noFill/>
        </p:spPr>
        <p:txBody>
          <a:bodyPr wrap="square" rtlCol="0">
            <a:spAutoFit/>
          </a:bodyPr>
          <a:lstStyle/>
          <a:p>
            <a:pPr>
              <a:lnSpc>
                <a:spcPct val="150000"/>
              </a:lnSpc>
            </a:pPr>
            <a:r>
              <a:rPr lang="nl-NL" sz="2000" dirty="0" smtClean="0">
                <a:solidFill>
                  <a:srgbClr val="052F42"/>
                </a:solidFill>
                <a:latin typeface="MV Boli" panose="02000500030200090000" pitchFamily="2" charset="0"/>
                <a:cs typeface="MV Boli" panose="02000500030200090000" pitchFamily="2" charset="0"/>
              </a:rPr>
              <a:t>Welkom bij het </a:t>
            </a:r>
            <a:r>
              <a:rPr lang="nl-NL" sz="2000" dirty="0" err="1" smtClean="0">
                <a:solidFill>
                  <a:srgbClr val="052F42"/>
                </a:solidFill>
                <a:latin typeface="MV Boli" panose="02000500030200090000" pitchFamily="2" charset="0"/>
                <a:cs typeface="MV Boli" panose="02000500030200090000" pitchFamily="2" charset="0"/>
              </a:rPr>
              <a:t>webinar</a:t>
            </a:r>
            <a:r>
              <a:rPr lang="nl-NL" sz="2000" dirty="0" smtClean="0">
                <a:solidFill>
                  <a:srgbClr val="052F42"/>
                </a:solidFill>
                <a:latin typeface="MV Boli" panose="02000500030200090000" pitchFamily="2" charset="0"/>
                <a:cs typeface="MV Boli" panose="02000500030200090000" pitchFamily="2" charset="0"/>
              </a:rPr>
              <a:t> over de P&amp;C stukken Regio Gooi en Vechtstreek.</a:t>
            </a:r>
          </a:p>
          <a:p>
            <a:pPr>
              <a:lnSpc>
                <a:spcPct val="150000"/>
              </a:lnSpc>
            </a:pPr>
            <a:r>
              <a:rPr lang="nl-NL" sz="2000" dirty="0" smtClean="0">
                <a:solidFill>
                  <a:srgbClr val="052F42"/>
                </a:solidFill>
                <a:latin typeface="MV Boli" panose="02000500030200090000" pitchFamily="2" charset="0"/>
                <a:cs typeface="MV Boli" panose="02000500030200090000" pitchFamily="2" charset="0"/>
              </a:rPr>
              <a:t>We beginnen om 19:00. Geniet nog even van onze mooie regio   </a:t>
            </a:r>
          </a:p>
        </p:txBody>
      </p:sp>
      <p:sp>
        <p:nvSpPr>
          <p:cNvPr id="3" name="Hart 2"/>
          <p:cNvSpPr/>
          <p:nvPr/>
        </p:nvSpPr>
        <p:spPr>
          <a:xfrm>
            <a:off x="7812360" y="567151"/>
            <a:ext cx="432048" cy="407735"/>
          </a:xfrm>
          <a:prstGeom prst="hear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627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00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JAARSTUKKEN 2020 </a:t>
            </a:r>
          </a:p>
          <a:p>
            <a:pPr algn="ctr"/>
            <a:r>
              <a:rPr lang="nl-NL" sz="2800" dirty="0" smtClean="0"/>
              <a:t> </a:t>
            </a:r>
          </a:p>
          <a:p>
            <a:pPr algn="ctr"/>
            <a:r>
              <a:rPr lang="nl-NL" sz="2800" dirty="0" smtClean="0"/>
              <a:t>RESULTAATBESTEMMING 2020</a:t>
            </a:r>
            <a:endParaRPr lang="nl-NL" sz="2800" dirty="0"/>
          </a:p>
        </p:txBody>
      </p:sp>
    </p:spTree>
    <p:extLst>
      <p:ext uri="{BB962C8B-B14F-4D97-AF65-F5344CB8AC3E}">
        <p14:creationId xmlns:p14="http://schemas.microsoft.com/office/powerpoint/2010/main" val="378668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25115A7-9342-4BFA-AFA3-F16E9F3F8DA7}"/>
              </a:ext>
            </a:extLst>
          </p:cNvPr>
          <p:cNvSpPr>
            <a:spLocks noGrp="1"/>
          </p:cNvSpPr>
          <p:nvPr>
            <p:ph type="title"/>
          </p:nvPr>
        </p:nvSpPr>
        <p:spPr>
          <a:xfrm>
            <a:off x="323528" y="123478"/>
            <a:ext cx="8064896" cy="541487"/>
          </a:xfrm>
        </p:spPr>
        <p:txBody>
          <a:bodyPr/>
          <a:lstStyle/>
          <a:p>
            <a:r>
              <a:rPr lang="nl-NL" sz="1800" b="0" dirty="0" smtClean="0">
                <a:latin typeface="+mn-lt"/>
              </a:rPr>
              <a:t>JAARSTUKKEN 2020</a:t>
            </a:r>
            <a:endParaRPr lang="nl-NL" sz="1800" b="0" dirty="0">
              <a:latin typeface="+mn-lt"/>
            </a:endParaRPr>
          </a:p>
        </p:txBody>
      </p:sp>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323528" y="555526"/>
            <a:ext cx="8640960" cy="4016850"/>
          </a:xfrm>
        </p:spPr>
        <p:txBody>
          <a:bodyPr/>
          <a:lstStyle/>
          <a:p>
            <a:pPr marL="0" lvl="0" indent="0">
              <a:buNone/>
            </a:pPr>
            <a:r>
              <a:rPr lang="nl-NL" sz="1600" b="1" dirty="0" smtClean="0"/>
              <a:t>Corona </a:t>
            </a:r>
          </a:p>
          <a:p>
            <a:r>
              <a:rPr lang="nl-NL" sz="1600" dirty="0" smtClean="0"/>
              <a:t>Regio is een vitale </a:t>
            </a:r>
            <a:r>
              <a:rPr lang="nl-NL" sz="1600" dirty="0" smtClean="0"/>
              <a:t>organisatie.</a:t>
            </a:r>
            <a:endParaRPr lang="nl-NL" sz="1600" dirty="0" smtClean="0"/>
          </a:p>
          <a:p>
            <a:r>
              <a:rPr lang="nl-NL" sz="1600" dirty="0" smtClean="0"/>
              <a:t>GGD coördineert de </a:t>
            </a:r>
            <a:r>
              <a:rPr lang="nl-NL" sz="1600" dirty="0" smtClean="0"/>
              <a:t>coronabestrijding.</a:t>
            </a:r>
            <a:endParaRPr lang="nl-NL" sz="1600" dirty="0" smtClean="0"/>
          </a:p>
          <a:p>
            <a:r>
              <a:rPr lang="nl-NL" sz="1600" dirty="0" smtClean="0"/>
              <a:t>Grote druk op ambulancezorg tijdens </a:t>
            </a:r>
            <a:r>
              <a:rPr lang="nl-NL" sz="1600" dirty="0" smtClean="0"/>
              <a:t>coronapieken.</a:t>
            </a:r>
            <a:endParaRPr lang="nl-NL" sz="1600" dirty="0" smtClean="0"/>
          </a:p>
          <a:p>
            <a:r>
              <a:rPr lang="nl-NL" sz="1600" dirty="0" smtClean="0"/>
              <a:t>Intensieve samenwerking sociaal domein t.b.v. continuïteit van (</a:t>
            </a:r>
            <a:r>
              <a:rPr lang="nl-NL" sz="1600" dirty="0" smtClean="0"/>
              <a:t>jeugd)zorg.</a:t>
            </a:r>
            <a:endParaRPr lang="nl-NL" sz="1600" dirty="0" smtClean="0"/>
          </a:p>
          <a:p>
            <a:r>
              <a:rPr lang="nl-NL" sz="1600" dirty="0" smtClean="0"/>
              <a:t>Stijging van de vraag naar onze vitale diensten: GAD, Jeugdgezondheidszorg, Veilig Thuis, Toezicht kinderopvang, RBL, Werkgeversservicepunt, Urgentiebureau, </a:t>
            </a:r>
            <a:r>
              <a:rPr lang="nl-NL" sz="1600" dirty="0" smtClean="0"/>
              <a:t>RAV.</a:t>
            </a:r>
            <a:endParaRPr lang="nl-NL" sz="1600" dirty="0" smtClean="0"/>
          </a:p>
          <a:p>
            <a:r>
              <a:rPr lang="nl-NL" sz="1600" dirty="0" smtClean="0"/>
              <a:t>Waar het moet, zijn passende veiligheidsmaatregelen </a:t>
            </a:r>
            <a:r>
              <a:rPr lang="nl-NL" sz="1600" dirty="0" smtClean="0"/>
              <a:t>getroffen.</a:t>
            </a:r>
            <a:endParaRPr lang="nl-NL" sz="1600" dirty="0" smtClean="0"/>
          </a:p>
          <a:p>
            <a:r>
              <a:rPr lang="nl-NL" sz="1600" dirty="0" smtClean="0"/>
              <a:t>Waar het kan, is thuiswerken de </a:t>
            </a:r>
            <a:r>
              <a:rPr lang="nl-NL" sz="1600" dirty="0" smtClean="0"/>
              <a:t>norm.</a:t>
            </a:r>
            <a:endParaRPr lang="nl-NL" sz="1600" dirty="0" smtClean="0"/>
          </a:p>
          <a:p>
            <a:pPr marL="0" lvl="0" indent="0">
              <a:buNone/>
            </a:pPr>
            <a:endParaRPr lang="nl-NL" sz="1600" dirty="0" smtClean="0"/>
          </a:p>
          <a:p>
            <a:pPr marL="0" lvl="0" indent="0">
              <a:buNone/>
            </a:pPr>
            <a:r>
              <a:rPr lang="nl-NL" sz="1600" b="1" dirty="0" smtClean="0"/>
              <a:t>Een resultaat om trots op te zijn</a:t>
            </a:r>
          </a:p>
          <a:p>
            <a:pPr lvl="0"/>
            <a:r>
              <a:rPr lang="nl-NL" sz="1600" dirty="0" smtClean="0"/>
              <a:t>100 miljoen </a:t>
            </a:r>
            <a:r>
              <a:rPr lang="nl-NL" sz="1600" dirty="0" smtClean="0"/>
              <a:t>jaaromzet.</a:t>
            </a:r>
            <a:endParaRPr lang="nl-NL" sz="1600" dirty="0" smtClean="0"/>
          </a:p>
          <a:p>
            <a:pPr lvl="0"/>
            <a:r>
              <a:rPr lang="nl-NL" sz="1600" dirty="0" smtClean="0"/>
              <a:t>Goedkeurende </a:t>
            </a:r>
            <a:r>
              <a:rPr lang="nl-NL" sz="1600" dirty="0" smtClean="0"/>
              <a:t>verklaring accountant.</a:t>
            </a:r>
            <a:endParaRPr lang="nl-NL" sz="1600" dirty="0" smtClean="0"/>
          </a:p>
          <a:p>
            <a:pPr lvl="0"/>
            <a:r>
              <a:rPr lang="nl-NL" sz="1600" dirty="0" smtClean="0"/>
              <a:t>Binnen de begroting / </a:t>
            </a:r>
            <a:r>
              <a:rPr lang="nl-NL" sz="1600" dirty="0" smtClean="0"/>
              <a:t>Rijksvergoedingen.</a:t>
            </a:r>
            <a:endParaRPr lang="nl-NL" sz="1600" dirty="0"/>
          </a:p>
          <a:p>
            <a:endParaRPr lang="nl-NL" sz="1600" dirty="0"/>
          </a:p>
        </p:txBody>
      </p:sp>
    </p:spTree>
    <p:extLst>
      <p:ext uri="{BB962C8B-B14F-4D97-AF65-F5344CB8AC3E}">
        <p14:creationId xmlns:p14="http://schemas.microsoft.com/office/powerpoint/2010/main" val="1222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25115A7-9342-4BFA-AFA3-F16E9F3F8DA7}"/>
              </a:ext>
            </a:extLst>
          </p:cNvPr>
          <p:cNvSpPr>
            <a:spLocks noGrp="1"/>
          </p:cNvSpPr>
          <p:nvPr>
            <p:ph type="title"/>
          </p:nvPr>
        </p:nvSpPr>
        <p:spPr>
          <a:xfrm>
            <a:off x="323528" y="123478"/>
            <a:ext cx="8064896" cy="541487"/>
          </a:xfrm>
        </p:spPr>
        <p:txBody>
          <a:bodyPr/>
          <a:lstStyle/>
          <a:p>
            <a:r>
              <a:rPr lang="nl-NL" sz="1800" b="0" dirty="0" smtClean="0">
                <a:latin typeface="+mn-lt"/>
              </a:rPr>
              <a:t>RESULTAATBESTEMMING 2020</a:t>
            </a:r>
            <a:endParaRPr lang="nl-NL" sz="1800" b="0" dirty="0">
              <a:latin typeface="+mn-lt"/>
            </a:endParaRPr>
          </a:p>
        </p:txBody>
      </p:sp>
      <p:sp>
        <p:nvSpPr>
          <p:cNvPr id="4" name="Tekstvak 3"/>
          <p:cNvSpPr txBox="1"/>
          <p:nvPr/>
        </p:nvSpPr>
        <p:spPr>
          <a:xfrm>
            <a:off x="395536" y="771550"/>
            <a:ext cx="8424936" cy="3539430"/>
          </a:xfrm>
          <a:prstGeom prst="rect">
            <a:avLst/>
          </a:prstGeom>
          <a:noFill/>
        </p:spPr>
        <p:txBody>
          <a:bodyPr wrap="square" rtlCol="0">
            <a:spAutoFit/>
          </a:bodyPr>
          <a:lstStyle/>
          <a:p>
            <a:pPr marL="342900" indent="-342900">
              <a:buClr>
                <a:srgbClr val="0082C2"/>
              </a:buClr>
              <a:buFont typeface="+mj-lt"/>
              <a:buAutoNum type="arabicPeriod"/>
            </a:pPr>
            <a:r>
              <a:rPr lang="nl-NL" sz="1600" dirty="0">
                <a:solidFill>
                  <a:srgbClr val="052F42"/>
                </a:solidFill>
                <a:latin typeface="Roboto" panose="02000000000000000000" pitchFamily="2" charset="0"/>
              </a:rPr>
              <a:t>Instemmen met de </a:t>
            </a:r>
            <a:r>
              <a:rPr lang="nl-NL" sz="1600" dirty="0" smtClean="0">
                <a:solidFill>
                  <a:srgbClr val="052F42"/>
                </a:solidFill>
                <a:latin typeface="Roboto" panose="02000000000000000000" pitchFamily="2" charset="0"/>
              </a:rPr>
              <a:t>verplichte mutatie </a:t>
            </a:r>
            <a:r>
              <a:rPr lang="nl-NL" sz="1600" dirty="0">
                <a:solidFill>
                  <a:srgbClr val="052F42"/>
                </a:solidFill>
                <a:latin typeface="Roboto" panose="02000000000000000000" pitchFamily="2" charset="0"/>
              </a:rPr>
              <a:t>van de volgende </a:t>
            </a:r>
            <a:r>
              <a:rPr lang="nl-NL" sz="1600" dirty="0" smtClean="0">
                <a:solidFill>
                  <a:srgbClr val="052F42"/>
                </a:solidFill>
                <a:latin typeface="Roboto" panose="02000000000000000000" pitchFamily="2" charset="0"/>
              </a:rPr>
              <a:t>reserves:</a:t>
            </a:r>
          </a:p>
          <a:p>
            <a:pPr marL="800100" lvl="1" indent="-342900">
              <a:buClr>
                <a:srgbClr val="0082C2"/>
              </a:buClr>
              <a:buFont typeface="+mj-lt"/>
              <a:buAutoNum type="alphaLcPeriod"/>
            </a:pPr>
            <a:r>
              <a:rPr lang="nl-NL" sz="1600" dirty="0" smtClean="0">
                <a:solidFill>
                  <a:srgbClr val="052F42"/>
                </a:solidFill>
                <a:latin typeface="Roboto" panose="02000000000000000000" pitchFamily="2" charset="0"/>
              </a:rPr>
              <a:t>doteren </a:t>
            </a:r>
            <a:r>
              <a:rPr lang="nl-NL" sz="1600" dirty="0">
                <a:solidFill>
                  <a:srgbClr val="052F42"/>
                </a:solidFill>
                <a:latin typeface="Roboto" panose="02000000000000000000" pitchFamily="2" charset="0"/>
              </a:rPr>
              <a:t>van € 189.380 aan de reserve werken aan </a:t>
            </a:r>
            <a:r>
              <a:rPr lang="nl-NL" sz="1600" dirty="0" smtClean="0">
                <a:solidFill>
                  <a:srgbClr val="052F42"/>
                </a:solidFill>
                <a:latin typeface="Roboto" panose="02000000000000000000" pitchFamily="2" charset="0"/>
              </a:rPr>
              <a:t>werk;</a:t>
            </a:r>
          </a:p>
          <a:p>
            <a:pPr marL="800100" lvl="1" indent="-342900">
              <a:buClr>
                <a:srgbClr val="0082C2"/>
              </a:buClr>
              <a:buFont typeface="+mj-lt"/>
              <a:buAutoNum type="alphaLcPeriod"/>
            </a:pPr>
            <a:r>
              <a:rPr lang="nl-NL" sz="1600" dirty="0" smtClean="0">
                <a:solidFill>
                  <a:srgbClr val="052F42"/>
                </a:solidFill>
                <a:latin typeface="Roboto" panose="02000000000000000000" pitchFamily="2" charset="0"/>
              </a:rPr>
              <a:t>doteren </a:t>
            </a:r>
            <a:r>
              <a:rPr lang="nl-NL" sz="1600" dirty="0">
                <a:solidFill>
                  <a:srgbClr val="052F42"/>
                </a:solidFill>
                <a:latin typeface="Roboto" panose="02000000000000000000" pitchFamily="2" charset="0"/>
              </a:rPr>
              <a:t>van € 301.701 aan de reserve bescherming en </a:t>
            </a:r>
            <a:r>
              <a:rPr lang="nl-NL" sz="1600" dirty="0" smtClean="0">
                <a:solidFill>
                  <a:srgbClr val="052F42"/>
                </a:solidFill>
                <a:latin typeface="Roboto" panose="02000000000000000000" pitchFamily="2" charset="0"/>
              </a:rPr>
              <a:t>opvang;</a:t>
            </a:r>
          </a:p>
          <a:p>
            <a:pPr marL="800100" lvl="1" indent="-342900">
              <a:buClr>
                <a:srgbClr val="0082C2"/>
              </a:buClr>
              <a:buFont typeface="+mj-lt"/>
              <a:buAutoNum type="alphaLcPeriod"/>
            </a:pPr>
            <a:r>
              <a:rPr lang="nl-NL" sz="1600" dirty="0" smtClean="0">
                <a:solidFill>
                  <a:srgbClr val="052F42"/>
                </a:solidFill>
                <a:latin typeface="Roboto" panose="02000000000000000000" pitchFamily="2" charset="0"/>
              </a:rPr>
              <a:t>doteren </a:t>
            </a:r>
            <a:r>
              <a:rPr lang="nl-NL" sz="1600" dirty="0">
                <a:solidFill>
                  <a:srgbClr val="052F42"/>
                </a:solidFill>
                <a:latin typeface="Roboto" panose="02000000000000000000" pitchFamily="2" charset="0"/>
              </a:rPr>
              <a:t>van € 19.687 aan de reserve rampenbestrijding (</a:t>
            </a:r>
            <a:r>
              <a:rPr lang="nl-NL" sz="1600" dirty="0" smtClean="0">
                <a:solidFill>
                  <a:srgbClr val="052F42"/>
                </a:solidFill>
                <a:latin typeface="Roboto" panose="02000000000000000000" pitchFamily="2" charset="0"/>
              </a:rPr>
              <a:t>GHOR)</a:t>
            </a:r>
          </a:p>
          <a:p>
            <a:pPr marL="800100" lvl="1" indent="-342900">
              <a:buClr>
                <a:srgbClr val="0082C2"/>
              </a:buClr>
              <a:buFont typeface="+mj-lt"/>
              <a:buAutoNum type="alphaLcPeriod"/>
            </a:pPr>
            <a:r>
              <a:rPr lang="nl-NL" sz="1600" dirty="0" smtClean="0">
                <a:solidFill>
                  <a:srgbClr val="052F42"/>
                </a:solidFill>
                <a:latin typeface="Roboto" panose="02000000000000000000" pitchFamily="2" charset="0"/>
              </a:rPr>
              <a:t>doteren </a:t>
            </a:r>
            <a:r>
              <a:rPr lang="nl-NL" sz="1600" dirty="0">
                <a:solidFill>
                  <a:srgbClr val="052F42"/>
                </a:solidFill>
                <a:latin typeface="Roboto" panose="02000000000000000000" pitchFamily="2" charset="0"/>
              </a:rPr>
              <a:t>van € 204.089 aan de reserve aanvaardbare kosten (RAV</a:t>
            </a:r>
            <a:r>
              <a:rPr lang="nl-NL" sz="1600" dirty="0" smtClean="0">
                <a:solidFill>
                  <a:srgbClr val="052F42"/>
                </a:solidFill>
                <a:latin typeface="Roboto" panose="02000000000000000000" pitchFamily="2" charset="0"/>
              </a:rPr>
              <a:t>);</a:t>
            </a:r>
          </a:p>
          <a:p>
            <a:pPr marL="800100" lvl="1" indent="-342900">
              <a:buClr>
                <a:srgbClr val="0082C2"/>
              </a:buClr>
              <a:buFont typeface="+mj-lt"/>
              <a:buAutoNum type="alphaLcPeriod"/>
            </a:pPr>
            <a:r>
              <a:rPr lang="nl-NL" sz="1600" dirty="0" smtClean="0">
                <a:solidFill>
                  <a:srgbClr val="052F42"/>
                </a:solidFill>
                <a:latin typeface="Roboto" panose="02000000000000000000" pitchFamily="2" charset="0"/>
              </a:rPr>
              <a:t>onttrekken </a:t>
            </a:r>
            <a:r>
              <a:rPr lang="nl-NL" sz="1600" dirty="0">
                <a:solidFill>
                  <a:srgbClr val="052F42"/>
                </a:solidFill>
                <a:latin typeface="Roboto" panose="02000000000000000000" pitchFamily="2" charset="0"/>
              </a:rPr>
              <a:t>van € 75.917 aan de reserve rampenbestrijding (GHOR</a:t>
            </a:r>
            <a:r>
              <a:rPr lang="nl-NL" sz="1600" dirty="0" smtClean="0">
                <a:solidFill>
                  <a:srgbClr val="052F42"/>
                </a:solidFill>
                <a:latin typeface="Roboto" panose="02000000000000000000" pitchFamily="2" charset="0"/>
              </a:rPr>
              <a:t>);</a:t>
            </a:r>
          </a:p>
          <a:p>
            <a:pPr marL="800100" lvl="1" indent="-342900">
              <a:buClr>
                <a:srgbClr val="0082C2"/>
              </a:buClr>
              <a:buFont typeface="+mj-lt"/>
              <a:buAutoNum type="alphaLcPeriod"/>
            </a:pPr>
            <a:r>
              <a:rPr lang="nl-NL" sz="1600" dirty="0" smtClean="0">
                <a:solidFill>
                  <a:srgbClr val="052F42"/>
                </a:solidFill>
                <a:latin typeface="Roboto" panose="02000000000000000000" pitchFamily="2" charset="0"/>
              </a:rPr>
              <a:t>onttrekken </a:t>
            </a:r>
            <a:r>
              <a:rPr lang="nl-NL" sz="1600" dirty="0">
                <a:solidFill>
                  <a:srgbClr val="052F42"/>
                </a:solidFill>
                <a:latin typeface="Roboto" panose="02000000000000000000" pitchFamily="2" charset="0"/>
              </a:rPr>
              <a:t>van € 30.757 aan de reserve transformatieplan jeugd</a:t>
            </a:r>
            <a:r>
              <a:rPr lang="nl-NL" sz="1600" dirty="0" smtClean="0">
                <a:solidFill>
                  <a:srgbClr val="052F42"/>
                </a:solidFill>
                <a:latin typeface="Roboto" panose="02000000000000000000" pitchFamily="2" charset="0"/>
              </a:rPr>
              <a:t>.</a:t>
            </a:r>
            <a:br>
              <a:rPr lang="nl-NL" sz="1600" dirty="0" smtClean="0">
                <a:solidFill>
                  <a:srgbClr val="052F42"/>
                </a:solidFill>
                <a:latin typeface="Roboto" panose="02000000000000000000" pitchFamily="2" charset="0"/>
              </a:rPr>
            </a:br>
            <a:endParaRPr lang="nl-NL" sz="1600" dirty="0">
              <a:solidFill>
                <a:srgbClr val="052F42"/>
              </a:solidFill>
              <a:latin typeface="Roboto" panose="02000000000000000000" pitchFamily="2" charset="0"/>
            </a:endParaRPr>
          </a:p>
          <a:p>
            <a:pPr marL="342900" indent="-342900">
              <a:buClr>
                <a:srgbClr val="0082C2"/>
              </a:buClr>
              <a:buFont typeface="+mj-lt"/>
              <a:buAutoNum type="arabicPeriod"/>
            </a:pPr>
            <a:r>
              <a:rPr lang="nl-NL" sz="1600" dirty="0" smtClean="0">
                <a:solidFill>
                  <a:srgbClr val="052F42"/>
                </a:solidFill>
                <a:latin typeface="Roboto" panose="02000000000000000000" pitchFamily="2" charset="0"/>
              </a:rPr>
              <a:t>Het </a:t>
            </a:r>
            <a:r>
              <a:rPr lang="nl-NL" sz="1600" dirty="0">
                <a:solidFill>
                  <a:srgbClr val="052F42"/>
                </a:solidFill>
                <a:latin typeface="Roboto" panose="02000000000000000000" pitchFamily="2" charset="0"/>
              </a:rPr>
              <a:t>negatieve rekeningresultaat à € 610.435 verrekenen met </a:t>
            </a:r>
            <a:r>
              <a:rPr lang="nl-NL" sz="1600" dirty="0" smtClean="0">
                <a:solidFill>
                  <a:srgbClr val="052F42"/>
                </a:solidFill>
                <a:latin typeface="Roboto" panose="02000000000000000000" pitchFamily="2" charset="0"/>
              </a:rPr>
              <a:t>gemeenten, waarvoor gemeenten </a:t>
            </a:r>
            <a:r>
              <a:rPr lang="nl-NL" sz="1600" dirty="0" smtClean="0">
                <a:solidFill>
                  <a:srgbClr val="052F42"/>
                </a:solidFill>
                <a:latin typeface="Roboto" panose="02000000000000000000" pitchFamily="2" charset="0"/>
              </a:rPr>
              <a:t>naar verwachting vanuit </a:t>
            </a:r>
            <a:r>
              <a:rPr lang="nl-NL" sz="1600" dirty="0" smtClean="0">
                <a:solidFill>
                  <a:srgbClr val="052F42"/>
                </a:solidFill>
                <a:latin typeface="Roboto" panose="02000000000000000000" pitchFamily="2" charset="0"/>
              </a:rPr>
              <a:t>het rijk € 569.184 corona vergoeding </a:t>
            </a:r>
            <a:r>
              <a:rPr lang="nl-NL" sz="1600" dirty="0" smtClean="0">
                <a:solidFill>
                  <a:srgbClr val="052F42"/>
                </a:solidFill>
                <a:latin typeface="Roboto" panose="02000000000000000000" pitchFamily="2" charset="0"/>
              </a:rPr>
              <a:t>ontvangen</a:t>
            </a:r>
            <a:r>
              <a:rPr lang="nl-NL" sz="1600" dirty="0" smtClean="0">
                <a:solidFill>
                  <a:srgbClr val="052F42"/>
                </a:solidFill>
                <a:latin typeface="Roboto" panose="02000000000000000000" pitchFamily="2" charset="0"/>
              </a:rPr>
              <a:t>. </a:t>
            </a:r>
            <a:br>
              <a:rPr lang="nl-NL" sz="1600" dirty="0" smtClean="0">
                <a:solidFill>
                  <a:srgbClr val="052F42"/>
                </a:solidFill>
                <a:latin typeface="Roboto" panose="02000000000000000000" pitchFamily="2" charset="0"/>
              </a:rPr>
            </a:br>
            <a:endParaRPr lang="nl-NL" sz="1600" dirty="0">
              <a:solidFill>
                <a:srgbClr val="052F42"/>
              </a:solidFill>
              <a:latin typeface="Roboto" panose="02000000000000000000" pitchFamily="2" charset="0"/>
            </a:endParaRPr>
          </a:p>
          <a:p>
            <a:pPr marL="342900" indent="-342900">
              <a:buClr>
                <a:srgbClr val="0082C2"/>
              </a:buClr>
              <a:buFont typeface="+mj-lt"/>
              <a:buAutoNum type="arabicPeriod"/>
            </a:pPr>
            <a:r>
              <a:rPr lang="nl-NL" sz="1600" dirty="0" smtClean="0">
                <a:solidFill>
                  <a:srgbClr val="052F42"/>
                </a:solidFill>
                <a:latin typeface="Roboto" panose="02000000000000000000" pitchFamily="2" charset="0"/>
              </a:rPr>
              <a:t>Vaststellen </a:t>
            </a:r>
            <a:r>
              <a:rPr lang="nl-NL" sz="1600" dirty="0">
                <a:solidFill>
                  <a:srgbClr val="052F42"/>
                </a:solidFill>
                <a:latin typeface="Roboto" panose="02000000000000000000" pitchFamily="2" charset="0"/>
              </a:rPr>
              <a:t>dat de ratio weerstandscapaciteit van de Regio 0.75 bedraagt en daarmee de </a:t>
            </a:r>
            <a:r>
              <a:rPr lang="nl-NL" sz="1600" dirty="0" smtClean="0">
                <a:solidFill>
                  <a:srgbClr val="052F42"/>
                </a:solidFill>
                <a:latin typeface="Roboto" panose="02000000000000000000" pitchFamily="2" charset="0"/>
              </a:rPr>
              <a:t>norm ‘ratio </a:t>
            </a:r>
            <a:r>
              <a:rPr lang="nl-NL" sz="1600" dirty="0">
                <a:solidFill>
                  <a:srgbClr val="052F42"/>
                </a:solidFill>
                <a:latin typeface="Roboto" panose="02000000000000000000" pitchFamily="2" charset="0"/>
              </a:rPr>
              <a:t>weerstandscapaciteit dient minimaal 1.0 te zijn’ </a:t>
            </a:r>
            <a:r>
              <a:rPr lang="nl-NL" sz="1600" dirty="0" smtClean="0">
                <a:solidFill>
                  <a:srgbClr val="052F42"/>
                </a:solidFill>
                <a:latin typeface="Roboto" panose="02000000000000000000" pitchFamily="2" charset="0"/>
              </a:rPr>
              <a:t>op dit moment niet </a:t>
            </a:r>
            <a:r>
              <a:rPr lang="nl-NL" sz="1600" dirty="0">
                <a:solidFill>
                  <a:srgbClr val="052F42"/>
                </a:solidFill>
                <a:latin typeface="Roboto" panose="02000000000000000000" pitchFamily="2" charset="0"/>
              </a:rPr>
              <a:t>na te leven. </a:t>
            </a:r>
          </a:p>
        </p:txBody>
      </p:sp>
    </p:spTree>
    <p:extLst>
      <p:ext uri="{BB962C8B-B14F-4D97-AF65-F5344CB8AC3E}">
        <p14:creationId xmlns:p14="http://schemas.microsoft.com/office/powerpoint/2010/main" val="138677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0" b="1" dirty="0" smtClean="0"/>
              <a:t>?</a:t>
            </a:r>
            <a:endParaRPr lang="nl-NL" sz="18000" b="1" dirty="0"/>
          </a:p>
        </p:txBody>
      </p:sp>
    </p:spTree>
    <p:extLst>
      <p:ext uri="{BB962C8B-B14F-4D97-AF65-F5344CB8AC3E}">
        <p14:creationId xmlns:p14="http://schemas.microsoft.com/office/powerpoint/2010/main" val="142629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00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BEGROTINGSWIJZIGINGEN 2021</a:t>
            </a:r>
            <a:endParaRPr lang="nl-NL" sz="2800" dirty="0"/>
          </a:p>
        </p:txBody>
      </p:sp>
    </p:spTree>
    <p:extLst>
      <p:ext uri="{BB962C8B-B14F-4D97-AF65-F5344CB8AC3E}">
        <p14:creationId xmlns:p14="http://schemas.microsoft.com/office/powerpoint/2010/main" val="49885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51470"/>
            <a:ext cx="8784976" cy="4608512"/>
          </a:xfrm>
          <a:noFill/>
        </p:spPr>
        <p:txBody>
          <a:bodyPr/>
          <a:lstStyle/>
          <a:p>
            <a:pPr>
              <a:tabLst>
                <a:tab pos="625475" algn="l"/>
              </a:tabLst>
            </a:pPr>
            <a:r>
              <a:rPr lang="nl-NL" sz="1600" b="1" dirty="0" smtClean="0">
                <a:solidFill>
                  <a:srgbClr val="000000"/>
                </a:solidFill>
              </a:rPr>
              <a:t>Regionaal leerhuis | </a:t>
            </a:r>
            <a:r>
              <a:rPr lang="nl-NL" sz="1600" dirty="0" smtClean="0">
                <a:solidFill>
                  <a:srgbClr val="000000"/>
                </a:solidFill>
              </a:rPr>
              <a:t>€ 27.000 (structureel)</a:t>
            </a:r>
          </a:p>
          <a:p>
            <a:pPr lvl="1">
              <a:tabLst>
                <a:tab pos="625475" algn="l"/>
              </a:tabLst>
            </a:pPr>
            <a:r>
              <a:rPr lang="nl-NL" sz="1600" dirty="0" smtClean="0">
                <a:solidFill>
                  <a:srgbClr val="000000"/>
                </a:solidFill>
              </a:rPr>
              <a:t>Kennis- en expertisecentrum voor consulenten en (jeugd)zorgprofessionals</a:t>
            </a:r>
          </a:p>
          <a:p>
            <a:pPr lvl="1">
              <a:tabLst>
                <a:tab pos="625475" algn="l"/>
              </a:tabLst>
            </a:pPr>
            <a:r>
              <a:rPr lang="nl-NL" sz="1600" dirty="0" smtClean="0">
                <a:solidFill>
                  <a:srgbClr val="000000"/>
                </a:solidFill>
              </a:rPr>
              <a:t>Na jaren van subsidie, nu structurele bijdrage vanuit gemeente(n) </a:t>
            </a:r>
            <a:br>
              <a:rPr lang="nl-NL" sz="1600" dirty="0" smtClean="0">
                <a:solidFill>
                  <a:srgbClr val="000000"/>
                </a:solidFill>
              </a:rPr>
            </a:br>
            <a:endParaRPr lang="nl-NL" sz="1600" dirty="0" smtClean="0">
              <a:solidFill>
                <a:srgbClr val="000000"/>
              </a:solidFill>
            </a:endParaRPr>
          </a:p>
          <a:p>
            <a:pPr>
              <a:tabLst>
                <a:tab pos="625475" algn="l"/>
              </a:tabLst>
            </a:pPr>
            <a:r>
              <a:rPr lang="nl-NL" sz="1600" b="1" dirty="0" smtClean="0">
                <a:solidFill>
                  <a:srgbClr val="000000"/>
                </a:solidFill>
              </a:rPr>
              <a:t>Schakelfunctionaris jeugdzorg </a:t>
            </a:r>
            <a:r>
              <a:rPr lang="nl-NL" sz="1600" dirty="0" smtClean="0">
                <a:solidFill>
                  <a:srgbClr val="000000"/>
                </a:solidFill>
              </a:rPr>
              <a:t>| € 60.000 (incidenteel)</a:t>
            </a:r>
          </a:p>
          <a:p>
            <a:pPr lvl="1">
              <a:tabLst>
                <a:tab pos="625475" algn="l"/>
              </a:tabLst>
            </a:pPr>
            <a:r>
              <a:rPr lang="nl-NL" sz="1600" dirty="0" smtClean="0">
                <a:solidFill>
                  <a:srgbClr val="000000"/>
                </a:solidFill>
              </a:rPr>
              <a:t>Sturen op kortere wachtlijsten / wachttijden jeugdzorg door bemiddeling</a:t>
            </a:r>
          </a:p>
          <a:p>
            <a:pPr lvl="1">
              <a:tabLst>
                <a:tab pos="625475" algn="l"/>
              </a:tabLst>
            </a:pPr>
            <a:r>
              <a:rPr lang="nl-NL" sz="1600" dirty="0" smtClean="0">
                <a:solidFill>
                  <a:srgbClr val="000000"/>
                </a:solidFill>
              </a:rPr>
              <a:t>Pilot wordt nog één jaar gecontinueerd, dan vraag voor structurele inbedding</a:t>
            </a:r>
            <a:br>
              <a:rPr lang="nl-NL" sz="1600" dirty="0" smtClean="0">
                <a:solidFill>
                  <a:srgbClr val="000000"/>
                </a:solidFill>
              </a:rPr>
            </a:br>
            <a:endParaRPr lang="nl-NL" sz="1600" dirty="0" smtClean="0">
              <a:solidFill>
                <a:srgbClr val="000000"/>
              </a:solidFill>
            </a:endParaRPr>
          </a:p>
          <a:p>
            <a:pPr>
              <a:tabLst>
                <a:tab pos="625475" algn="l"/>
              </a:tabLst>
            </a:pPr>
            <a:r>
              <a:rPr lang="nl-NL" sz="1600" b="1" dirty="0" smtClean="0">
                <a:solidFill>
                  <a:srgbClr val="000000"/>
                </a:solidFill>
              </a:rPr>
              <a:t>Inkoop inburgering </a:t>
            </a:r>
            <a:r>
              <a:rPr lang="nl-NL" sz="1600" dirty="0" smtClean="0">
                <a:solidFill>
                  <a:srgbClr val="000000"/>
                </a:solidFill>
              </a:rPr>
              <a:t>| € 25.000 (incidenteel)</a:t>
            </a:r>
            <a:endParaRPr lang="nl-NL" sz="1600" b="1" dirty="0" smtClean="0">
              <a:solidFill>
                <a:srgbClr val="000000"/>
              </a:solidFill>
            </a:endParaRPr>
          </a:p>
          <a:p>
            <a:pPr lvl="1">
              <a:tabLst>
                <a:tab pos="625475" algn="l"/>
              </a:tabLst>
            </a:pPr>
            <a:r>
              <a:rPr lang="nl-NL" sz="1600" dirty="0" smtClean="0">
                <a:solidFill>
                  <a:srgbClr val="000000"/>
                </a:solidFill>
              </a:rPr>
              <a:t>Nieuwe wet inburgering </a:t>
            </a:r>
            <a:r>
              <a:rPr lang="nl-NL" sz="1600" dirty="0" smtClean="0">
                <a:solidFill>
                  <a:srgbClr val="000000"/>
                </a:solidFill>
                <a:sym typeface="Wingdings" panose="05000000000000000000" pitchFamily="2" charset="2"/>
              </a:rPr>
              <a:t> gemeenten bieden samen passend aanbod</a:t>
            </a:r>
          </a:p>
          <a:p>
            <a:pPr lvl="1">
              <a:tabLst>
                <a:tab pos="625475" algn="l"/>
              </a:tabLst>
            </a:pPr>
            <a:r>
              <a:rPr lang="nl-NL" sz="1600" dirty="0" smtClean="0">
                <a:solidFill>
                  <a:srgbClr val="000000"/>
                </a:solidFill>
                <a:sym typeface="Wingdings" panose="05000000000000000000" pitchFamily="2" charset="2"/>
              </a:rPr>
              <a:t>Middelen nodig voor inkoop en onderwijskundige toetsing</a:t>
            </a:r>
            <a:br>
              <a:rPr lang="nl-NL" sz="1600" dirty="0" smtClean="0">
                <a:solidFill>
                  <a:srgbClr val="000000"/>
                </a:solidFill>
                <a:sym typeface="Wingdings" panose="05000000000000000000" pitchFamily="2" charset="2"/>
              </a:rPr>
            </a:br>
            <a:endParaRPr lang="nl-NL" sz="1600" dirty="0" smtClean="0">
              <a:solidFill>
                <a:srgbClr val="000000"/>
              </a:solidFill>
              <a:sym typeface="Wingdings" panose="05000000000000000000" pitchFamily="2" charset="2"/>
            </a:endParaRPr>
          </a:p>
          <a:p>
            <a:pPr>
              <a:tabLst>
                <a:tab pos="625475" algn="l"/>
              </a:tabLst>
            </a:pPr>
            <a:r>
              <a:rPr lang="nl-NL" sz="1600" b="1" dirty="0" smtClean="0">
                <a:solidFill>
                  <a:srgbClr val="000000"/>
                </a:solidFill>
              </a:rPr>
              <a:t>Perspectief op werk &amp; werken aan werk </a:t>
            </a:r>
            <a:r>
              <a:rPr lang="nl-NL" sz="1600" dirty="0" smtClean="0">
                <a:solidFill>
                  <a:srgbClr val="000000"/>
                </a:solidFill>
              </a:rPr>
              <a:t>| € 1.245.000</a:t>
            </a:r>
          </a:p>
          <a:p>
            <a:pPr lvl="1">
              <a:tabLst>
                <a:tab pos="625475" algn="l"/>
              </a:tabLst>
            </a:pPr>
            <a:r>
              <a:rPr lang="nl-NL" sz="1600" dirty="0" smtClean="0">
                <a:solidFill>
                  <a:srgbClr val="000000"/>
                </a:solidFill>
              </a:rPr>
              <a:t>Bijstelling arbeidsmarktplannen n.a.v. economische impact corona</a:t>
            </a:r>
          </a:p>
          <a:p>
            <a:pPr lvl="1">
              <a:tabLst>
                <a:tab pos="625475" algn="l"/>
              </a:tabLst>
            </a:pPr>
            <a:r>
              <a:rPr lang="nl-NL" sz="1600" dirty="0" smtClean="0">
                <a:solidFill>
                  <a:srgbClr val="000000"/>
                </a:solidFill>
              </a:rPr>
              <a:t>Gelden komen vanuit subsidie van het Rijk en zijn lokaal gereserveerd voor regionale arbeidsmarktplannen</a:t>
            </a:r>
          </a:p>
        </p:txBody>
      </p:sp>
    </p:spTree>
    <p:extLst>
      <p:ext uri="{BB962C8B-B14F-4D97-AF65-F5344CB8AC3E}">
        <p14:creationId xmlns:p14="http://schemas.microsoft.com/office/powerpoint/2010/main" val="3946595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0" b="1" dirty="0" smtClean="0"/>
              <a:t>?</a:t>
            </a:r>
            <a:endParaRPr lang="nl-NL" sz="18000" b="1" dirty="0"/>
          </a:p>
        </p:txBody>
      </p:sp>
    </p:spTree>
    <p:extLst>
      <p:ext uri="{BB962C8B-B14F-4D97-AF65-F5344CB8AC3E}">
        <p14:creationId xmlns:p14="http://schemas.microsoft.com/office/powerpoint/2010/main" val="16856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00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REGIOBEGROTING 2022 - 2025</a:t>
            </a:r>
            <a:endParaRPr lang="nl-NL" sz="2800" dirty="0"/>
          </a:p>
        </p:txBody>
      </p:sp>
    </p:spTree>
    <p:extLst>
      <p:ext uri="{BB962C8B-B14F-4D97-AF65-F5344CB8AC3E}">
        <p14:creationId xmlns:p14="http://schemas.microsoft.com/office/powerpoint/2010/main" val="174427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0"/>
          </p:nvPr>
        </p:nvSpPr>
        <p:spPr>
          <a:xfrm>
            <a:off x="323528" y="771550"/>
            <a:ext cx="8280920" cy="3960440"/>
          </a:xfrm>
        </p:spPr>
        <p:txBody>
          <a:bodyPr/>
          <a:lstStyle/>
          <a:p>
            <a:r>
              <a:rPr lang="nl-NL" b="1" dirty="0" smtClean="0"/>
              <a:t>Financiële </a:t>
            </a:r>
            <a:r>
              <a:rPr lang="nl-NL" b="1" dirty="0"/>
              <a:t>begroting</a:t>
            </a:r>
            <a:endParaRPr lang="nl-NL" dirty="0"/>
          </a:p>
          <a:p>
            <a:endParaRPr lang="nl-NL" b="1" dirty="0" smtClean="0"/>
          </a:p>
          <a:p>
            <a:r>
              <a:rPr lang="nl-NL" b="1" dirty="0" smtClean="0"/>
              <a:t>Indeling programma’s</a:t>
            </a:r>
          </a:p>
          <a:p>
            <a:pPr lvl="1"/>
            <a:r>
              <a:rPr lang="nl-NL" dirty="0" smtClean="0"/>
              <a:t>Voor inwoners </a:t>
            </a:r>
            <a:r>
              <a:rPr lang="nl-NL" dirty="0" smtClean="0">
                <a:sym typeface="Wingdings" panose="05000000000000000000" pitchFamily="2" charset="2"/>
              </a:rPr>
              <a:t> uitvoering</a:t>
            </a:r>
            <a:endParaRPr lang="nl-NL" dirty="0" smtClean="0"/>
          </a:p>
          <a:p>
            <a:pPr lvl="1"/>
            <a:r>
              <a:rPr lang="nl-NL" dirty="0" smtClean="0"/>
              <a:t>Met gemeenten </a:t>
            </a:r>
            <a:r>
              <a:rPr lang="nl-NL" dirty="0" smtClean="0">
                <a:sym typeface="Wingdings" panose="05000000000000000000" pitchFamily="2" charset="2"/>
              </a:rPr>
              <a:t> samenwerking</a:t>
            </a:r>
            <a:endParaRPr lang="nl-NL" dirty="0" smtClean="0"/>
          </a:p>
          <a:p>
            <a:pPr lvl="1"/>
            <a:endParaRPr lang="nl-NL" dirty="0" smtClean="0"/>
          </a:p>
          <a:p>
            <a:pPr marL="457200" lvl="1" indent="0">
              <a:buNone/>
            </a:pPr>
            <a:endParaRPr lang="nl-NL" sz="1000" dirty="0" smtClean="0">
              <a:sym typeface="Wingdings" panose="05000000000000000000" pitchFamily="2" charset="2"/>
            </a:endParaRPr>
          </a:p>
          <a:p>
            <a:r>
              <a:rPr lang="nl-NL" b="1" dirty="0" smtClean="0">
                <a:sym typeface="Wingdings" panose="05000000000000000000" pitchFamily="2" charset="2"/>
              </a:rPr>
              <a:t>Toevoeging paragraaf verbonden partijen</a:t>
            </a:r>
            <a:r>
              <a:rPr lang="nl-NL" dirty="0" smtClean="0">
                <a:sym typeface="Wingdings" panose="05000000000000000000" pitchFamily="2" charset="2"/>
              </a:rPr>
              <a:t/>
            </a:r>
            <a:br>
              <a:rPr lang="nl-NL" dirty="0" smtClean="0">
                <a:sym typeface="Wingdings" panose="05000000000000000000" pitchFamily="2" charset="2"/>
              </a:rPr>
            </a:br>
            <a:endParaRPr lang="nl-NL" sz="1000" dirty="0" smtClean="0">
              <a:sym typeface="Wingdings" panose="05000000000000000000" pitchFamily="2" charset="2"/>
            </a:endParaRPr>
          </a:p>
        </p:txBody>
      </p:sp>
      <p:sp>
        <p:nvSpPr>
          <p:cNvPr id="5" name="Titel 1"/>
          <p:cNvSpPr txBox="1">
            <a:spLocks/>
          </p:cNvSpPr>
          <p:nvPr/>
        </p:nvSpPr>
        <p:spPr bwMode="auto">
          <a:xfrm>
            <a:off x="323528" y="158055"/>
            <a:ext cx="8352928"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a:lstStyle>
          <a:p>
            <a:r>
              <a:rPr lang="nl-NL" sz="2000" b="0" kern="0" dirty="0" smtClean="0">
                <a:latin typeface="+mn-lt"/>
              </a:rPr>
              <a:t>WAT IS ER NIEUW AAN DE OPZET?</a:t>
            </a:r>
            <a:endParaRPr lang="nl-NL" sz="2000" b="0" kern="0" dirty="0">
              <a:latin typeface="+mn-lt"/>
            </a:endParaRPr>
          </a:p>
        </p:txBody>
      </p:sp>
      <p:graphicFrame>
        <p:nvGraphicFramePr>
          <p:cNvPr id="4" name="Grafiek 3"/>
          <p:cNvGraphicFramePr/>
          <p:nvPr>
            <p:extLst>
              <p:ext uri="{D42A27DB-BD31-4B8C-83A1-F6EECF244321}">
                <p14:modId xmlns:p14="http://schemas.microsoft.com/office/powerpoint/2010/main" val="2911072802"/>
              </p:ext>
            </p:extLst>
          </p:nvPr>
        </p:nvGraphicFramePr>
        <p:xfrm>
          <a:off x="5508104" y="267495"/>
          <a:ext cx="3635896" cy="1800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ek 5"/>
          <p:cNvGraphicFramePr/>
          <p:nvPr>
            <p:extLst>
              <p:ext uri="{D42A27DB-BD31-4B8C-83A1-F6EECF244321}">
                <p14:modId xmlns:p14="http://schemas.microsoft.com/office/powerpoint/2010/main" val="2075784370"/>
              </p:ext>
            </p:extLst>
          </p:nvPr>
        </p:nvGraphicFramePr>
        <p:xfrm>
          <a:off x="5868144" y="2571750"/>
          <a:ext cx="3053903" cy="202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14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195486"/>
            <a:ext cx="8784976" cy="4248472"/>
          </a:xfrm>
        </p:spPr>
        <p:txBody>
          <a:bodyPr/>
          <a:lstStyle/>
          <a:p>
            <a:pPr marL="0" indent="0">
              <a:spcBef>
                <a:spcPts val="0"/>
              </a:spcBef>
              <a:spcAft>
                <a:spcPts val="600"/>
              </a:spcAft>
              <a:buNone/>
            </a:pPr>
            <a:r>
              <a:rPr lang="nl-NL" dirty="0" smtClean="0">
                <a:solidFill>
                  <a:srgbClr val="0082C2"/>
                </a:solidFill>
              </a:rPr>
              <a:t>OPDRACHT</a:t>
            </a:r>
          </a:p>
          <a:p>
            <a:pPr>
              <a:spcBef>
                <a:spcPts val="0"/>
              </a:spcBef>
              <a:spcAft>
                <a:spcPts val="0"/>
              </a:spcAft>
            </a:pPr>
            <a:r>
              <a:rPr lang="nl-NL" sz="1400" b="1" dirty="0" smtClean="0"/>
              <a:t>Portefeuillehouders </a:t>
            </a:r>
            <a:r>
              <a:rPr lang="nl-NL" sz="1400" b="1" dirty="0" smtClean="0"/>
              <a:t>financiën </a:t>
            </a:r>
            <a:r>
              <a:rPr lang="nl-NL" sz="1400" b="1" dirty="0" smtClean="0"/>
              <a:t/>
            </a:r>
            <a:br>
              <a:rPr lang="nl-NL" sz="1400" b="1" dirty="0" smtClean="0"/>
            </a:br>
            <a:r>
              <a:rPr lang="nl-NL" sz="1400" dirty="0" smtClean="0"/>
              <a:t>Verlaag </a:t>
            </a:r>
            <a:r>
              <a:rPr lang="nl-NL" sz="1400" dirty="0"/>
              <a:t>vanaf 2022 de gemeentelijke bijdrage met 3</a:t>
            </a:r>
            <a:r>
              <a:rPr lang="nl-NL" sz="1400" dirty="0" smtClean="0"/>
              <a:t>%.</a:t>
            </a:r>
            <a:r>
              <a:rPr lang="nl-NL" sz="1400" dirty="0" smtClean="0"/>
              <a:t/>
            </a:r>
            <a:br>
              <a:rPr lang="nl-NL" sz="1400" dirty="0" smtClean="0"/>
            </a:br>
            <a:endParaRPr lang="nl-NL" sz="1400" b="1" dirty="0" smtClean="0"/>
          </a:p>
          <a:p>
            <a:pPr>
              <a:spcBef>
                <a:spcPts val="0"/>
              </a:spcBef>
              <a:spcAft>
                <a:spcPts val="0"/>
              </a:spcAft>
            </a:pPr>
            <a:r>
              <a:rPr lang="nl-NL" sz="1400" b="1" dirty="0" smtClean="0"/>
              <a:t>Algemeen bestuur</a:t>
            </a:r>
            <a:br>
              <a:rPr lang="nl-NL" sz="1400" b="1" dirty="0" smtClean="0"/>
            </a:br>
            <a:r>
              <a:rPr lang="nl-NL" sz="1400" dirty="0" smtClean="0"/>
              <a:t>Vang het wegvallen van de gemeentebijdrage Weesp op binnen de </a:t>
            </a:r>
            <a:r>
              <a:rPr lang="nl-NL" sz="1400" dirty="0" smtClean="0"/>
              <a:t>Regiobegroting.</a:t>
            </a:r>
            <a:endParaRPr lang="nl-NL" sz="1400" dirty="0" smtClean="0"/>
          </a:p>
          <a:p>
            <a:pPr marL="0" indent="0">
              <a:spcBef>
                <a:spcPts val="0"/>
              </a:spcBef>
              <a:spcAft>
                <a:spcPts val="0"/>
              </a:spcAft>
              <a:buNone/>
            </a:pPr>
            <a:endParaRPr lang="nl-NL" sz="1400" dirty="0" smtClean="0"/>
          </a:p>
          <a:p>
            <a:pPr marL="0" indent="0">
              <a:spcBef>
                <a:spcPts val="0"/>
              </a:spcBef>
              <a:spcAft>
                <a:spcPts val="600"/>
              </a:spcAft>
              <a:buNone/>
            </a:pPr>
            <a:r>
              <a:rPr lang="nl-NL" dirty="0" smtClean="0">
                <a:solidFill>
                  <a:srgbClr val="0082C2"/>
                </a:solidFill>
              </a:rPr>
              <a:t>CONTEXT</a:t>
            </a:r>
            <a:endParaRPr lang="nl-NL" dirty="0">
              <a:solidFill>
                <a:srgbClr val="0082C2"/>
              </a:solidFill>
            </a:endParaRPr>
          </a:p>
          <a:p>
            <a:pPr>
              <a:lnSpc>
                <a:spcPct val="150000"/>
              </a:lnSpc>
              <a:spcBef>
                <a:spcPts val="0"/>
              </a:spcBef>
              <a:spcAft>
                <a:spcPts val="0"/>
              </a:spcAft>
            </a:pPr>
            <a:r>
              <a:rPr lang="nl-NL" sz="1400" dirty="0" smtClean="0"/>
              <a:t>Kaderbrief 2022 	</a:t>
            </a:r>
            <a:r>
              <a:rPr lang="nl-NL" sz="1400" dirty="0" smtClean="0">
                <a:sym typeface="Wingdings" panose="05000000000000000000" pitchFamily="2" charset="2"/>
              </a:rPr>
              <a:t> </a:t>
            </a:r>
            <a:r>
              <a:rPr lang="nl-NL" sz="1400" dirty="0" smtClean="0"/>
              <a:t>Nieuwe </a:t>
            </a:r>
            <a:r>
              <a:rPr lang="nl-NL" sz="1400" dirty="0" smtClean="0"/>
              <a:t>eisen rechtmatigheid &amp; financiële functie vragen om </a:t>
            </a:r>
            <a:r>
              <a:rPr lang="nl-NL" sz="1400" dirty="0" smtClean="0"/>
              <a:t>versterking.</a:t>
            </a:r>
          </a:p>
          <a:p>
            <a:pPr>
              <a:lnSpc>
                <a:spcPct val="150000"/>
              </a:lnSpc>
              <a:spcBef>
                <a:spcPts val="0"/>
              </a:spcBef>
              <a:spcAft>
                <a:spcPts val="0"/>
              </a:spcAft>
            </a:pPr>
            <a:r>
              <a:rPr lang="nl-NL" sz="1400" dirty="0" smtClean="0"/>
              <a:t>Uittreding Weesp	</a:t>
            </a:r>
            <a:r>
              <a:rPr lang="nl-NL" sz="1400" dirty="0" smtClean="0">
                <a:sym typeface="Wingdings" panose="05000000000000000000" pitchFamily="2" charset="2"/>
              </a:rPr>
              <a:t> </a:t>
            </a:r>
            <a:r>
              <a:rPr lang="nl-NL" sz="1400" dirty="0" smtClean="0"/>
              <a:t>Risico van een stapeling van bezuinigingen.</a:t>
            </a:r>
          </a:p>
          <a:p>
            <a:pPr>
              <a:lnSpc>
                <a:spcPct val="150000"/>
              </a:lnSpc>
              <a:spcBef>
                <a:spcPts val="0"/>
              </a:spcBef>
              <a:spcAft>
                <a:spcPts val="0"/>
              </a:spcAft>
            </a:pPr>
            <a:r>
              <a:rPr lang="nl-NL" sz="1400" dirty="0" smtClean="0"/>
              <a:t>Omstandigheden</a:t>
            </a:r>
            <a:r>
              <a:rPr lang="nl-NL" sz="1400" dirty="0" smtClean="0"/>
              <a:t>	</a:t>
            </a:r>
            <a:r>
              <a:rPr lang="nl-NL" sz="1400" dirty="0" smtClean="0">
                <a:sym typeface="Wingdings" panose="05000000000000000000" pitchFamily="2" charset="2"/>
              </a:rPr>
              <a:t> </a:t>
            </a:r>
            <a:r>
              <a:rPr lang="nl-NL" sz="1400" dirty="0" smtClean="0">
                <a:sym typeface="Wingdings" panose="05000000000000000000" pitchFamily="2" charset="2"/>
              </a:rPr>
              <a:t>Zwaar </a:t>
            </a:r>
            <a:r>
              <a:rPr lang="nl-NL" sz="1400" dirty="0" smtClean="0">
                <a:sym typeface="Wingdings" panose="05000000000000000000" pitchFamily="2" charset="2"/>
              </a:rPr>
              <a:t>bij GAD, GGD, Jeugd &amp; gezin, Veilig thuis</a:t>
            </a:r>
            <a:r>
              <a:rPr lang="nl-NL" sz="1400" dirty="0" smtClean="0">
                <a:sym typeface="Wingdings" panose="05000000000000000000" pitchFamily="2" charset="2"/>
              </a:rPr>
              <a:t>, Inkoop &amp; Contractbeheer, RAV.</a:t>
            </a:r>
            <a:r>
              <a:rPr lang="nl-NL" sz="1400" dirty="0" smtClean="0"/>
              <a:t> </a:t>
            </a:r>
            <a:endParaRPr lang="nl-NL" sz="1400" dirty="0" smtClean="0"/>
          </a:p>
          <a:p>
            <a:pPr>
              <a:lnSpc>
                <a:spcPct val="150000"/>
              </a:lnSpc>
              <a:spcBef>
                <a:spcPts val="0"/>
              </a:spcBef>
              <a:spcAft>
                <a:spcPts val="0"/>
              </a:spcAft>
            </a:pPr>
            <a:r>
              <a:rPr lang="nl-NL" sz="1400" dirty="0" smtClean="0"/>
              <a:t>Kwaliteit	</a:t>
            </a:r>
            <a:r>
              <a:rPr lang="nl-NL" sz="1400" dirty="0" smtClean="0">
                <a:sym typeface="Wingdings" panose="05000000000000000000" pitchFamily="2" charset="2"/>
              </a:rPr>
              <a:t> </a:t>
            </a:r>
            <a:r>
              <a:rPr lang="nl-NL" sz="1400" dirty="0" smtClean="0"/>
              <a:t>Wettelijk </a:t>
            </a:r>
            <a:r>
              <a:rPr lang="nl-NL" sz="1400" dirty="0" smtClean="0"/>
              <a:t>takenpakket </a:t>
            </a:r>
            <a:r>
              <a:rPr lang="nl-NL" sz="1400" dirty="0" smtClean="0"/>
              <a:t>op </a:t>
            </a:r>
            <a:r>
              <a:rPr lang="nl-NL" sz="1400" dirty="0" smtClean="0"/>
              <a:t>minimum niveau van landelijke </a:t>
            </a:r>
            <a:r>
              <a:rPr lang="nl-NL" sz="1400" dirty="0" smtClean="0"/>
              <a:t>normen.</a:t>
            </a:r>
            <a:endParaRPr lang="nl-NL" sz="1400" dirty="0" smtClean="0"/>
          </a:p>
          <a:p>
            <a:pPr>
              <a:lnSpc>
                <a:spcPct val="150000"/>
              </a:lnSpc>
              <a:spcBef>
                <a:spcPts val="0"/>
              </a:spcBef>
              <a:spcAft>
                <a:spcPts val="0"/>
              </a:spcAft>
            </a:pPr>
            <a:r>
              <a:rPr lang="nl-NL" sz="1400" dirty="0" smtClean="0"/>
              <a:t>Nieuwe taken	</a:t>
            </a:r>
            <a:r>
              <a:rPr lang="nl-NL" sz="1400" dirty="0" smtClean="0">
                <a:sym typeface="Wingdings" panose="05000000000000000000" pitchFamily="2" charset="2"/>
              </a:rPr>
              <a:t> </a:t>
            </a:r>
            <a:r>
              <a:rPr lang="nl-NL" sz="1400" dirty="0" smtClean="0">
                <a:sym typeface="Wingdings" panose="05000000000000000000" pitchFamily="2" charset="2"/>
              </a:rPr>
              <a:t>B</a:t>
            </a:r>
            <a:r>
              <a:rPr lang="nl-NL" sz="1400" dirty="0" smtClean="0"/>
              <a:t>ij </a:t>
            </a:r>
            <a:r>
              <a:rPr lang="nl-NL" sz="1400" dirty="0" smtClean="0"/>
              <a:t>taakoverdracht is ook een besparing gerealiseerd (crisisdienst, RBL, vervoer</a:t>
            </a:r>
            <a:r>
              <a:rPr lang="nl-NL" sz="1400" dirty="0" smtClean="0"/>
              <a:t>).</a:t>
            </a:r>
            <a:endParaRPr lang="nl-NL" sz="1400" dirty="0" smtClean="0"/>
          </a:p>
          <a:p>
            <a:pPr>
              <a:lnSpc>
                <a:spcPct val="150000"/>
              </a:lnSpc>
              <a:spcBef>
                <a:spcPts val="0"/>
              </a:spcBef>
              <a:spcAft>
                <a:spcPts val="0"/>
              </a:spcAft>
            </a:pPr>
            <a:r>
              <a:rPr lang="nl-NL" sz="1400" dirty="0" smtClean="0"/>
              <a:t>Frictie	</a:t>
            </a:r>
            <a:r>
              <a:rPr lang="nl-NL" sz="1400" dirty="0" smtClean="0">
                <a:sym typeface="Wingdings" panose="05000000000000000000" pitchFamily="2" charset="2"/>
              </a:rPr>
              <a:t> </a:t>
            </a:r>
            <a:r>
              <a:rPr lang="nl-NL" sz="1400" dirty="0" smtClean="0">
                <a:sym typeface="Wingdings" panose="05000000000000000000" pitchFamily="2" charset="2"/>
              </a:rPr>
              <a:t>Bij </a:t>
            </a:r>
            <a:r>
              <a:rPr lang="nl-NL" sz="1400" dirty="0" smtClean="0"/>
              <a:t>stoppen met </a:t>
            </a:r>
            <a:r>
              <a:rPr lang="nl-NL" sz="1400" dirty="0" smtClean="0"/>
              <a:t>taken </a:t>
            </a:r>
            <a:r>
              <a:rPr lang="nl-NL" sz="1400" dirty="0" smtClean="0"/>
              <a:t>rekening houden met hoge </a:t>
            </a:r>
            <a:r>
              <a:rPr lang="nl-NL" sz="1400" dirty="0" smtClean="0"/>
              <a:t>frictiekosten voor gemeenten.</a:t>
            </a:r>
            <a:endParaRPr lang="nl-NL" sz="1400" dirty="0" smtClean="0"/>
          </a:p>
          <a:p>
            <a:pPr>
              <a:lnSpc>
                <a:spcPct val="150000"/>
              </a:lnSpc>
              <a:spcBef>
                <a:spcPts val="0"/>
              </a:spcBef>
              <a:spcAft>
                <a:spcPts val="0"/>
              </a:spcAft>
            </a:pPr>
            <a:r>
              <a:rPr lang="nl-NL" sz="1400" dirty="0" smtClean="0"/>
              <a:t>Dienstverlening	</a:t>
            </a:r>
            <a:r>
              <a:rPr lang="nl-NL" sz="1400" dirty="0" smtClean="0">
                <a:sym typeface="Wingdings" panose="05000000000000000000" pitchFamily="2" charset="2"/>
              </a:rPr>
              <a:t> </a:t>
            </a:r>
            <a:r>
              <a:rPr lang="nl-NL" sz="1400" dirty="0" smtClean="0"/>
              <a:t>Maatregelen </a:t>
            </a:r>
            <a:r>
              <a:rPr lang="nl-NL" sz="1400" dirty="0" smtClean="0"/>
              <a:t>raken het ervaren dienstverleningsniveau bij </a:t>
            </a:r>
            <a:r>
              <a:rPr lang="nl-NL" sz="1400" dirty="0" smtClean="0"/>
              <a:t>inwoners.</a:t>
            </a:r>
            <a:endParaRPr lang="nl-NL" sz="1400" dirty="0" smtClean="0"/>
          </a:p>
        </p:txBody>
      </p:sp>
    </p:spTree>
    <p:extLst>
      <p:ext uri="{BB962C8B-B14F-4D97-AF65-F5344CB8AC3E}">
        <p14:creationId xmlns:p14="http://schemas.microsoft.com/office/powerpoint/2010/main" val="1179570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6381C973-183F-49E4-8550-25D3F45F2622}"/>
              </a:ext>
            </a:extLst>
          </p:cNvPr>
          <p:cNvSpPr>
            <a:spLocks noGrp="1"/>
          </p:cNvSpPr>
          <p:nvPr>
            <p:ph type="title"/>
          </p:nvPr>
        </p:nvSpPr>
        <p:spPr>
          <a:xfrm>
            <a:off x="1619672" y="1419622"/>
            <a:ext cx="6984776" cy="2376264"/>
          </a:xfrm>
        </p:spPr>
        <p:txBody>
          <a:bodyPr/>
          <a:lstStyle/>
          <a:p>
            <a:pPr>
              <a:spcBef>
                <a:spcPts val="0"/>
              </a:spcBef>
              <a:spcAft>
                <a:spcPts val="1200"/>
              </a:spcAft>
            </a:pPr>
            <a:r>
              <a:rPr lang="nl-NL" sz="2800" dirty="0" smtClean="0">
                <a:latin typeface="+mn-lt"/>
              </a:rPr>
              <a:t>Voor inwoners, met gemeenten</a:t>
            </a:r>
            <a:br>
              <a:rPr lang="nl-NL" sz="2800" dirty="0" smtClean="0">
                <a:latin typeface="+mn-lt"/>
              </a:rPr>
            </a:br>
            <a:r>
              <a:rPr lang="nl-NL" sz="1000" b="0" dirty="0" smtClean="0">
                <a:latin typeface="+mn-lt"/>
              </a:rPr>
              <a:t/>
            </a:r>
            <a:br>
              <a:rPr lang="nl-NL" sz="1000" b="0" dirty="0" smtClean="0">
                <a:latin typeface="+mn-lt"/>
              </a:rPr>
            </a:br>
            <a:r>
              <a:rPr lang="nl-NL" sz="2000" b="0" dirty="0" smtClean="0">
                <a:latin typeface="+mn-lt"/>
              </a:rPr>
              <a:t>Jaarstukken &amp; resultaatbestemming 2020 </a:t>
            </a:r>
            <a:br>
              <a:rPr lang="nl-NL" sz="2000" b="0" dirty="0" smtClean="0">
                <a:latin typeface="+mn-lt"/>
              </a:rPr>
            </a:br>
            <a:r>
              <a:rPr lang="nl-NL" sz="1000" b="0" dirty="0" smtClean="0">
                <a:latin typeface="+mn-lt"/>
              </a:rPr>
              <a:t/>
            </a:r>
            <a:br>
              <a:rPr lang="nl-NL" sz="1000" b="0" dirty="0" smtClean="0">
                <a:latin typeface="+mn-lt"/>
              </a:rPr>
            </a:br>
            <a:r>
              <a:rPr lang="nl-NL" sz="2000" b="0" dirty="0" smtClean="0">
                <a:latin typeface="+mn-lt"/>
              </a:rPr>
              <a:t>Begrotingswijzigingen 2021</a:t>
            </a:r>
            <a:br>
              <a:rPr lang="nl-NL" sz="2000" b="0" dirty="0" smtClean="0">
                <a:latin typeface="+mn-lt"/>
              </a:rPr>
            </a:br>
            <a:r>
              <a:rPr lang="nl-NL" sz="1000" b="0" dirty="0" smtClean="0">
                <a:latin typeface="+mn-lt"/>
              </a:rPr>
              <a:t/>
            </a:r>
            <a:br>
              <a:rPr lang="nl-NL" sz="1000" b="0" dirty="0" smtClean="0">
                <a:latin typeface="+mn-lt"/>
              </a:rPr>
            </a:br>
            <a:r>
              <a:rPr lang="nl-NL" sz="2000" b="0" dirty="0" smtClean="0">
                <a:latin typeface="+mn-lt"/>
              </a:rPr>
              <a:t>Begroting 2022</a:t>
            </a:r>
            <a:r>
              <a:rPr lang="nl-NL" sz="2800" b="0" dirty="0" smtClean="0">
                <a:latin typeface="+mn-lt"/>
              </a:rPr>
              <a:t/>
            </a:r>
            <a:br>
              <a:rPr lang="nl-NL" sz="2800" b="0" dirty="0" smtClean="0">
                <a:latin typeface="+mn-lt"/>
              </a:rPr>
            </a:br>
            <a:endParaRPr lang="nl-NL" sz="2800" b="0" dirty="0">
              <a:latin typeface="+mn-lt"/>
            </a:endParaRPr>
          </a:p>
        </p:txBody>
      </p:sp>
      <p:pic>
        <p:nvPicPr>
          <p:cNvPr id="1026" name="Picture 2" descr="R:\Logo's\A-G\CenA-team\c-en-a-team-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360807"/>
            <a:ext cx="1351466"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Logo's\A-G\GAD\2018 nieuw logo en huisstijl\gad-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884701"/>
            <a:ext cx="123666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Logo's\A-G\GGD\ggd-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940" y="4360807"/>
            <a:ext cx="125333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Logo's\H-L\Inkoop en Contractbeheer\ic-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4341" y="3867894"/>
            <a:ext cx="144613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Logo's\H-L\Jeugd en Gezin\jg-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4360807"/>
            <a:ext cx="141769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Logo's\M-R\RAV\RAV-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4360807"/>
            <a:ext cx="124710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Logo's\M-R\RBL\rb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4360807"/>
            <a:ext cx="123666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Logo's\S-Z\Urgentiebureau\ub-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79594" y="3884701"/>
            <a:ext cx="142666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Logo's\S-Z\Veilig Thuis\vt-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4360807"/>
            <a:ext cx="123666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Logo's\S-Z\WSP\wsp-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04" y="3867894"/>
            <a:ext cx="182833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9752" y="3867894"/>
            <a:ext cx="1312427" cy="360000"/>
          </a:xfrm>
          <a:prstGeom prst="rect">
            <a:avLst/>
          </a:prstGeom>
        </p:spPr>
      </p:pic>
    </p:spTree>
    <p:extLst>
      <p:ext uri="{BB962C8B-B14F-4D97-AF65-F5344CB8AC3E}">
        <p14:creationId xmlns:p14="http://schemas.microsoft.com/office/powerpoint/2010/main" val="1729235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0"/>
          </p:nvPr>
        </p:nvSpPr>
        <p:spPr>
          <a:xfrm>
            <a:off x="35496" y="51470"/>
            <a:ext cx="9001000" cy="1656184"/>
          </a:xfrm>
        </p:spPr>
        <p:txBody>
          <a:bodyPr/>
          <a:lstStyle/>
          <a:p>
            <a:pPr marL="0" indent="0">
              <a:buNone/>
            </a:pPr>
            <a:r>
              <a:rPr lang="nl-NL" sz="1200" cap="all" dirty="0" smtClean="0">
                <a:solidFill>
                  <a:srgbClr val="0082C2"/>
                </a:solidFill>
              </a:rPr>
              <a:t>VANG </a:t>
            </a:r>
            <a:r>
              <a:rPr lang="nl-NL" sz="1200" cap="all" dirty="0" err="1" smtClean="0">
                <a:solidFill>
                  <a:srgbClr val="0082C2"/>
                </a:solidFill>
              </a:rPr>
              <a:t>UittredING</a:t>
            </a:r>
            <a:r>
              <a:rPr lang="nl-NL" sz="1200" cap="all" dirty="0" smtClean="0">
                <a:solidFill>
                  <a:srgbClr val="0082C2"/>
                </a:solidFill>
              </a:rPr>
              <a:t> Weesp OP: € 3.329.000</a:t>
            </a:r>
          </a:p>
          <a:p>
            <a:pPr marL="177800" indent="-177800">
              <a:tabLst>
                <a:tab pos="177800" algn="l"/>
                <a:tab pos="1976438" algn="l"/>
              </a:tabLst>
            </a:pPr>
            <a:r>
              <a:rPr lang="nl-NL" sz="1200" dirty="0" smtClean="0">
                <a:sym typeface="Wingdings" panose="05000000000000000000" pitchFamily="2" charset="2"/>
              </a:rPr>
              <a:t>Langjarige dienstverleningsovereenkomsten Amsterdam: € 2.400.000</a:t>
            </a:r>
          </a:p>
          <a:p>
            <a:pPr marL="177800" indent="-177800">
              <a:tabLst>
                <a:tab pos="177800" algn="l"/>
                <a:tab pos="1976438" algn="l"/>
              </a:tabLst>
            </a:pPr>
            <a:r>
              <a:rPr lang="nl-NL" sz="1200" dirty="0" smtClean="0">
                <a:sym typeface="Wingdings" panose="05000000000000000000" pitchFamily="2" charset="2"/>
              </a:rPr>
              <a:t>Taakstelling / bezuinigingsopgave Regio: € 929.000 vanaf </a:t>
            </a:r>
            <a:r>
              <a:rPr lang="nl-NL" sz="1200" dirty="0" smtClean="0">
                <a:sym typeface="Wingdings" panose="05000000000000000000" pitchFamily="2" charset="2"/>
              </a:rPr>
              <a:t>2022:</a:t>
            </a:r>
            <a:endParaRPr lang="nl-NL" sz="1200" dirty="0" smtClean="0">
              <a:sym typeface="Wingdings" panose="05000000000000000000" pitchFamily="2" charset="2"/>
            </a:endParaRPr>
          </a:p>
          <a:p>
            <a:pPr marL="541338" lvl="1" indent="-274638">
              <a:tabLst>
                <a:tab pos="898525" algn="l"/>
                <a:tab pos="1976438" algn="l"/>
              </a:tabLst>
            </a:pPr>
            <a:r>
              <a:rPr lang="nl-NL" sz="1200" dirty="0" smtClean="0">
                <a:sym typeface="Wingdings" panose="05000000000000000000" pitchFamily="2" charset="2"/>
              </a:rPr>
              <a:t>Raamovereenkomst </a:t>
            </a:r>
            <a:r>
              <a:rPr lang="nl-NL" sz="1200" dirty="0">
                <a:sym typeface="Wingdings" panose="05000000000000000000" pitchFamily="2" charset="2"/>
              </a:rPr>
              <a:t>Amsterdam  mens volgt </a:t>
            </a:r>
            <a:r>
              <a:rPr lang="nl-NL" sz="1200" dirty="0" smtClean="0">
                <a:sym typeface="Wingdings" panose="05000000000000000000" pitchFamily="2" charset="2"/>
              </a:rPr>
              <a:t>werk.</a:t>
            </a:r>
            <a:endParaRPr lang="nl-NL" sz="1200" dirty="0" smtClean="0">
              <a:sym typeface="Wingdings" panose="05000000000000000000" pitchFamily="2" charset="2"/>
            </a:endParaRPr>
          </a:p>
          <a:p>
            <a:pPr marL="541338" lvl="1" indent="-274638">
              <a:tabLst>
                <a:tab pos="898525" algn="l"/>
                <a:tab pos="1976438" algn="l"/>
              </a:tabLst>
            </a:pPr>
            <a:r>
              <a:rPr lang="nl-NL" sz="1200" dirty="0">
                <a:sym typeface="Wingdings" panose="05000000000000000000" pitchFamily="2" charset="2"/>
              </a:rPr>
              <a:t>Beëindigen tijdelijke aanstellingen / </a:t>
            </a:r>
            <a:r>
              <a:rPr lang="nl-NL" sz="1200" dirty="0" smtClean="0">
                <a:sym typeface="Wingdings" panose="05000000000000000000" pitchFamily="2" charset="2"/>
              </a:rPr>
              <a:t>inhuur.</a:t>
            </a:r>
            <a:endParaRPr lang="nl-NL" sz="1200" dirty="0">
              <a:sym typeface="Wingdings" panose="05000000000000000000" pitchFamily="2" charset="2"/>
            </a:endParaRPr>
          </a:p>
          <a:p>
            <a:pPr marL="541338" lvl="1" indent="-274638">
              <a:tabLst>
                <a:tab pos="898525" algn="l"/>
                <a:tab pos="1976438" algn="l"/>
              </a:tabLst>
            </a:pPr>
            <a:r>
              <a:rPr lang="nl-NL" sz="1200" dirty="0" smtClean="0">
                <a:sym typeface="Wingdings" panose="05000000000000000000" pitchFamily="2" charset="2"/>
              </a:rPr>
              <a:t>Structurele herschikking van werkzaamheden door </a:t>
            </a:r>
            <a:r>
              <a:rPr lang="nl-NL" sz="1200" dirty="0" smtClean="0">
                <a:sym typeface="Wingdings" panose="05000000000000000000" pitchFamily="2" charset="2"/>
              </a:rPr>
              <a:t>digitalisering.</a:t>
            </a:r>
            <a:endParaRPr lang="nl-NL" sz="1200" dirty="0" smtClean="0">
              <a:sym typeface="Wingdings" panose="05000000000000000000" pitchFamily="2" charset="2"/>
            </a:endParaRPr>
          </a:p>
          <a:p>
            <a:pPr marL="541338" lvl="1" indent="-274638">
              <a:tabLst>
                <a:tab pos="898525" algn="l"/>
                <a:tab pos="1976438" algn="l"/>
              </a:tabLst>
            </a:pPr>
            <a:r>
              <a:rPr lang="nl-NL" sz="1200" dirty="0" smtClean="0">
                <a:sym typeface="Wingdings" panose="05000000000000000000" pitchFamily="2" charset="2"/>
              </a:rPr>
              <a:t>Frictiekosten Weesp inzetten voor natuurlijk verloop, horizontale mobiliteit, vrijwillig ontslag / pensioen, </a:t>
            </a:r>
            <a:r>
              <a:rPr lang="nl-NL" sz="1200" dirty="0" smtClean="0">
                <a:sym typeface="Wingdings" panose="05000000000000000000" pitchFamily="2" charset="2"/>
              </a:rPr>
              <a:t>digitalisering.</a:t>
            </a:r>
            <a:endParaRPr lang="nl-NL" sz="1200" dirty="0" smtClean="0">
              <a:sym typeface="Wingdings" panose="05000000000000000000" pitchFamily="2" charset="2"/>
            </a:endParaRPr>
          </a:p>
        </p:txBody>
      </p:sp>
      <p:sp>
        <p:nvSpPr>
          <p:cNvPr id="7" name="Tekstvak 6"/>
          <p:cNvSpPr txBox="1"/>
          <p:nvPr/>
        </p:nvSpPr>
        <p:spPr>
          <a:xfrm>
            <a:off x="35496" y="1765141"/>
            <a:ext cx="8928992" cy="2062103"/>
          </a:xfrm>
          <a:prstGeom prst="rect">
            <a:avLst/>
          </a:prstGeom>
          <a:noFill/>
        </p:spPr>
        <p:txBody>
          <a:bodyPr wrap="square" rtlCol="0">
            <a:spAutoFit/>
          </a:bodyPr>
          <a:lstStyle/>
          <a:p>
            <a:pPr marL="0" indent="0">
              <a:spcBef>
                <a:spcPts val="288"/>
              </a:spcBef>
              <a:buNone/>
            </a:pPr>
            <a:r>
              <a:rPr lang="nl-NL" sz="1200" dirty="0" smtClean="0">
                <a:solidFill>
                  <a:srgbClr val="0082C2"/>
                </a:solidFill>
                <a:latin typeface="+mn-lt"/>
              </a:rPr>
              <a:t>BESPAAR OP DE GEMEENTELIJKE BIJDRAGE: € 1.232.000</a:t>
            </a:r>
            <a:endParaRPr lang="nl-NL" sz="1200" dirty="0">
              <a:solidFill>
                <a:srgbClr val="0082C2"/>
              </a:solidFill>
              <a:latin typeface="+mn-lt"/>
            </a:endParaRPr>
          </a:p>
          <a:p>
            <a:pPr marL="182563" indent="-182563">
              <a:spcBef>
                <a:spcPts val="288"/>
              </a:spcBef>
              <a:buClr>
                <a:srgbClr val="0082C2"/>
              </a:buClr>
              <a:buFont typeface="+mj-lt"/>
              <a:buAutoNum type="arabicPeriod"/>
            </a:pPr>
            <a:r>
              <a:rPr lang="nl-NL" sz="1200" dirty="0">
                <a:latin typeface="+mn-lt"/>
              </a:rPr>
              <a:t>Van </a:t>
            </a:r>
            <a:r>
              <a:rPr lang="nl-NL" sz="1200" dirty="0" smtClean="0">
                <a:latin typeface="+mn-lt"/>
              </a:rPr>
              <a:t>gemeentelijke bijdrage </a:t>
            </a:r>
            <a:r>
              <a:rPr lang="nl-NL" sz="1200" dirty="0">
                <a:latin typeface="+mn-lt"/>
              </a:rPr>
              <a:t>naar centrumgemeentebijdrage Veilig Thuis: € 648.000 vanaf </a:t>
            </a:r>
            <a:r>
              <a:rPr lang="nl-NL" sz="1200" dirty="0" smtClean="0">
                <a:latin typeface="+mn-lt"/>
              </a:rPr>
              <a:t>2022.</a:t>
            </a:r>
            <a:endParaRPr lang="nl-NL" sz="1200" dirty="0">
              <a:latin typeface="+mn-lt"/>
            </a:endParaRPr>
          </a:p>
          <a:p>
            <a:pPr marL="182563" indent="-182563">
              <a:spcBef>
                <a:spcPts val="288"/>
              </a:spcBef>
              <a:buClr>
                <a:srgbClr val="0082C2"/>
              </a:buClr>
              <a:buFont typeface="+mj-lt"/>
              <a:buAutoNum type="arabicPeriod"/>
            </a:pPr>
            <a:r>
              <a:rPr lang="nl-NL" sz="1200" dirty="0" smtClean="0">
                <a:latin typeface="+mn-lt"/>
              </a:rPr>
              <a:t>Bezuiniging op de meldkamer RAV door schaalvoordelen: </a:t>
            </a:r>
            <a:r>
              <a:rPr lang="nl-NL" sz="1200" dirty="0">
                <a:latin typeface="+mn-lt"/>
              </a:rPr>
              <a:t>€ </a:t>
            </a:r>
            <a:r>
              <a:rPr lang="nl-NL" sz="1200" dirty="0" smtClean="0">
                <a:latin typeface="+mn-lt"/>
              </a:rPr>
              <a:t>204.000 </a:t>
            </a:r>
            <a:r>
              <a:rPr lang="nl-NL" sz="1200" dirty="0">
                <a:latin typeface="+mn-lt"/>
              </a:rPr>
              <a:t>vanaf 2022 + € 100.000 vanaf </a:t>
            </a:r>
            <a:r>
              <a:rPr lang="nl-NL" sz="1200" dirty="0" smtClean="0">
                <a:latin typeface="+mn-lt"/>
              </a:rPr>
              <a:t>2023. </a:t>
            </a:r>
          </a:p>
          <a:p>
            <a:pPr marL="182563" indent="-182563">
              <a:spcBef>
                <a:spcPts val="288"/>
              </a:spcBef>
              <a:buClr>
                <a:srgbClr val="0082C2"/>
              </a:buClr>
              <a:buFont typeface="+mj-lt"/>
              <a:buAutoNum type="arabicPeriod"/>
            </a:pPr>
            <a:r>
              <a:rPr lang="nl-NL" sz="1200" dirty="0" smtClean="0">
                <a:latin typeface="+mn-lt"/>
              </a:rPr>
              <a:t>Stoppen </a:t>
            </a:r>
            <a:r>
              <a:rPr lang="nl-NL" sz="1200" dirty="0">
                <a:latin typeface="+mn-lt"/>
              </a:rPr>
              <a:t>samenwerking op portefeuille cultuur </a:t>
            </a:r>
            <a:r>
              <a:rPr lang="nl-NL" sz="1200" dirty="0" smtClean="0">
                <a:latin typeface="+mn-lt"/>
              </a:rPr>
              <a:t> </a:t>
            </a:r>
            <a:r>
              <a:rPr lang="nl-NL" sz="1200" dirty="0">
                <a:latin typeface="+mn-lt"/>
              </a:rPr>
              <a:t>recreatie </a:t>
            </a:r>
            <a:r>
              <a:rPr lang="nl-NL" sz="1200" dirty="0" smtClean="0">
                <a:latin typeface="+mn-lt"/>
              </a:rPr>
              <a:t>/ </a:t>
            </a:r>
            <a:r>
              <a:rPr lang="nl-NL" sz="1200" dirty="0" smtClean="0">
                <a:latin typeface="+mn-lt"/>
              </a:rPr>
              <a:t>toerisme:</a:t>
            </a:r>
            <a:endParaRPr lang="nl-NL" sz="1200" dirty="0">
              <a:latin typeface="+mn-lt"/>
            </a:endParaRPr>
          </a:p>
          <a:p>
            <a:pPr marL="446088" lvl="1" indent="-268288">
              <a:spcBef>
                <a:spcPts val="288"/>
              </a:spcBef>
              <a:buClr>
                <a:srgbClr val="0082C2"/>
              </a:buClr>
              <a:buFont typeface="+mj-lt"/>
              <a:buAutoNum type="alphaLcPeriod"/>
            </a:pPr>
            <a:r>
              <a:rPr lang="nl-NL" sz="1200" dirty="0" smtClean="0">
                <a:latin typeface="+mn-lt"/>
              </a:rPr>
              <a:t>Regioconservator</a:t>
            </a:r>
            <a:r>
              <a:rPr lang="nl-NL" sz="1200" dirty="0">
                <a:latin typeface="+mn-lt"/>
              </a:rPr>
              <a:t>: € 50.000 vanaf </a:t>
            </a:r>
            <a:r>
              <a:rPr lang="nl-NL" sz="1200" dirty="0" smtClean="0">
                <a:latin typeface="+mn-lt"/>
              </a:rPr>
              <a:t>2022.</a:t>
            </a:r>
          </a:p>
          <a:p>
            <a:pPr marL="446088" lvl="1" indent="-268288">
              <a:spcBef>
                <a:spcPts val="288"/>
              </a:spcBef>
              <a:buClr>
                <a:srgbClr val="0082C2"/>
              </a:buClr>
              <a:buFont typeface="+mj-lt"/>
              <a:buAutoNum type="alphaLcPeriod"/>
            </a:pPr>
            <a:r>
              <a:rPr lang="nl-NL" sz="1200" dirty="0" smtClean="0">
                <a:latin typeface="+mn-lt"/>
              </a:rPr>
              <a:t>Programmacoördinatie</a:t>
            </a:r>
            <a:r>
              <a:rPr lang="nl-NL" sz="1200" dirty="0">
                <a:latin typeface="+mn-lt"/>
              </a:rPr>
              <a:t>: € 50.000 vanaf </a:t>
            </a:r>
            <a:r>
              <a:rPr lang="nl-NL" sz="1200" dirty="0" smtClean="0">
                <a:latin typeface="+mn-lt"/>
              </a:rPr>
              <a:t>2022.</a:t>
            </a:r>
          </a:p>
          <a:p>
            <a:pPr marL="182563" indent="-182563">
              <a:spcBef>
                <a:spcPts val="288"/>
              </a:spcBef>
              <a:buClr>
                <a:srgbClr val="0082C2"/>
              </a:buClr>
              <a:buFont typeface="+mj-lt"/>
              <a:buAutoNum type="arabicPeriod"/>
            </a:pPr>
            <a:r>
              <a:rPr lang="nl-NL" sz="1200" dirty="0" smtClean="0">
                <a:latin typeface="+mn-lt"/>
              </a:rPr>
              <a:t>Besparing </a:t>
            </a:r>
            <a:r>
              <a:rPr lang="nl-NL" sz="1200" dirty="0" smtClean="0">
                <a:latin typeface="+mn-lt"/>
              </a:rPr>
              <a:t>op management zorg en veiligheidshuis door integratie met Veilig Thuis: € 30.000 vanaf </a:t>
            </a:r>
            <a:r>
              <a:rPr lang="nl-NL" sz="1200" dirty="0" smtClean="0">
                <a:latin typeface="+mn-lt"/>
              </a:rPr>
              <a:t>2022.</a:t>
            </a:r>
            <a:endParaRPr lang="nl-NL" sz="1200" dirty="0">
              <a:latin typeface="+mn-lt"/>
            </a:endParaRPr>
          </a:p>
          <a:p>
            <a:pPr marL="182563" indent="-182563">
              <a:spcBef>
                <a:spcPts val="288"/>
              </a:spcBef>
              <a:buClr>
                <a:srgbClr val="0082C2"/>
              </a:buClr>
              <a:buFont typeface="+mj-lt"/>
              <a:buAutoNum type="arabicPeriod"/>
            </a:pPr>
            <a:r>
              <a:rPr lang="nl-NL" sz="1200" dirty="0" smtClean="0">
                <a:latin typeface="+mn-lt"/>
              </a:rPr>
              <a:t>Vereenvoudiging </a:t>
            </a:r>
            <a:r>
              <a:rPr lang="nl-NL" sz="1200" dirty="0">
                <a:latin typeface="+mn-lt"/>
              </a:rPr>
              <a:t>ambtelijke samenwerking en gelijktrekken procedures sociaal en fysiek domein: € 50.000 vanaf </a:t>
            </a:r>
            <a:r>
              <a:rPr lang="nl-NL" sz="1200" dirty="0" smtClean="0">
                <a:latin typeface="+mn-lt"/>
              </a:rPr>
              <a:t>2022.</a:t>
            </a:r>
          </a:p>
          <a:p>
            <a:pPr marL="182563" indent="-182563">
              <a:spcBef>
                <a:spcPts val="288"/>
              </a:spcBef>
              <a:buClr>
                <a:srgbClr val="0082C2"/>
              </a:buClr>
              <a:buFont typeface="+mj-lt"/>
              <a:buAutoNum type="arabicPeriod"/>
            </a:pPr>
            <a:r>
              <a:rPr lang="nl-NL" sz="1200" dirty="0" smtClean="0">
                <a:latin typeface="+mn-lt"/>
              </a:rPr>
              <a:t>Hanteren reële </a:t>
            </a:r>
            <a:r>
              <a:rPr lang="nl-NL" sz="1200" dirty="0" smtClean="0">
                <a:latin typeface="+mn-lt"/>
              </a:rPr>
              <a:t>rekenrente: € 100.000 vanaf </a:t>
            </a:r>
            <a:r>
              <a:rPr lang="nl-NL" sz="1200" dirty="0" smtClean="0">
                <a:latin typeface="+mn-lt"/>
              </a:rPr>
              <a:t>2022.</a:t>
            </a:r>
            <a:endParaRPr lang="nl-NL" sz="1200" dirty="0">
              <a:latin typeface="+mn-lt"/>
            </a:endParaRPr>
          </a:p>
        </p:txBody>
      </p:sp>
      <p:sp>
        <p:nvSpPr>
          <p:cNvPr id="8" name="Tekstvak 7"/>
          <p:cNvSpPr txBox="1"/>
          <p:nvPr/>
        </p:nvSpPr>
        <p:spPr>
          <a:xfrm>
            <a:off x="35496" y="4011910"/>
            <a:ext cx="8928992" cy="723275"/>
          </a:xfrm>
          <a:prstGeom prst="rect">
            <a:avLst/>
          </a:prstGeom>
          <a:noFill/>
        </p:spPr>
        <p:txBody>
          <a:bodyPr wrap="square" rtlCol="0">
            <a:spAutoFit/>
          </a:bodyPr>
          <a:lstStyle/>
          <a:p>
            <a:pPr marL="0" indent="0">
              <a:spcBef>
                <a:spcPts val="288"/>
              </a:spcBef>
              <a:buNone/>
            </a:pPr>
            <a:r>
              <a:rPr lang="nl-NL" sz="1200" dirty="0" smtClean="0">
                <a:solidFill>
                  <a:srgbClr val="0082C2"/>
                </a:solidFill>
                <a:latin typeface="+mn-lt"/>
              </a:rPr>
              <a:t>VERWACHT TEKORT GAD € </a:t>
            </a:r>
            <a:r>
              <a:rPr lang="nl-NL" sz="1200" dirty="0" smtClean="0">
                <a:solidFill>
                  <a:srgbClr val="0082C2"/>
                </a:solidFill>
                <a:latin typeface="+mn-lt"/>
              </a:rPr>
              <a:t>3.200.000</a:t>
            </a:r>
          </a:p>
          <a:p>
            <a:pPr marL="182563" indent="-182563">
              <a:spcBef>
                <a:spcPts val="288"/>
              </a:spcBef>
              <a:buClr>
                <a:srgbClr val="0082C2"/>
              </a:buClr>
              <a:buFont typeface="+mj-lt"/>
              <a:buAutoNum type="arabicPeriod"/>
            </a:pPr>
            <a:r>
              <a:rPr lang="nl-NL" sz="1200" dirty="0" smtClean="0">
                <a:latin typeface="+mn-lt"/>
              </a:rPr>
              <a:t>Maatregelen gericht op aanpassing dienstverlening GAD: € 1.920.000</a:t>
            </a:r>
          </a:p>
          <a:p>
            <a:pPr marL="182563" indent="-182563">
              <a:spcBef>
                <a:spcPts val="288"/>
              </a:spcBef>
              <a:buClr>
                <a:srgbClr val="0082C2"/>
              </a:buClr>
              <a:buFont typeface="+mj-lt"/>
              <a:buAutoNum type="arabicPeriod"/>
            </a:pPr>
            <a:r>
              <a:rPr lang="nl-NL" sz="1200" dirty="0" smtClean="0">
                <a:latin typeface="+mn-lt"/>
              </a:rPr>
              <a:t>Verhogen gemeentelijke bijdrage GAD / afvalstoffenheffing +5%: €1.280.000  </a:t>
            </a:r>
            <a:endParaRPr lang="nl-NL" sz="1200" dirty="0">
              <a:latin typeface="+mn-lt"/>
            </a:endParaRPr>
          </a:p>
        </p:txBody>
      </p:sp>
    </p:spTree>
    <p:extLst>
      <p:ext uri="{BB962C8B-B14F-4D97-AF65-F5344CB8AC3E}">
        <p14:creationId xmlns:p14="http://schemas.microsoft.com/office/powerpoint/2010/main" val="3998423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046" y="51470"/>
            <a:ext cx="8337145" cy="541487"/>
          </a:xfrm>
        </p:spPr>
        <p:txBody>
          <a:bodyPr/>
          <a:lstStyle/>
          <a:p>
            <a:r>
              <a:rPr lang="nl-NL" sz="2000" b="0" dirty="0" smtClean="0">
                <a:latin typeface="+mn-lt"/>
              </a:rPr>
              <a:t>STURING </a:t>
            </a:r>
            <a:endParaRPr lang="nl-NL" sz="2000" b="0" dirty="0">
              <a:latin typeface="+mn-lt"/>
            </a:endParaRPr>
          </a:p>
        </p:txBody>
      </p:sp>
      <p:sp>
        <p:nvSpPr>
          <p:cNvPr id="4" name="Tekstvak 3"/>
          <p:cNvSpPr txBox="1"/>
          <p:nvPr/>
        </p:nvSpPr>
        <p:spPr>
          <a:xfrm>
            <a:off x="251520" y="392340"/>
            <a:ext cx="8820472" cy="4139595"/>
          </a:xfrm>
          <a:prstGeom prst="rect">
            <a:avLst/>
          </a:prstGeom>
          <a:noFill/>
        </p:spPr>
        <p:txBody>
          <a:bodyPr wrap="square" rtlCol="0">
            <a:spAutoFit/>
          </a:bodyPr>
          <a:lstStyle/>
          <a:p>
            <a:r>
              <a:rPr lang="nl-NL" sz="1200" b="1" dirty="0" smtClean="0">
                <a:solidFill>
                  <a:srgbClr val="052F42"/>
                </a:solidFill>
                <a:latin typeface="Roboto" panose="02000000000000000000" pitchFamily="2" charset="0"/>
              </a:rPr>
              <a:t>Taken</a:t>
            </a:r>
          </a:p>
          <a:p>
            <a:r>
              <a:rPr lang="nl-NL" sz="1200" dirty="0" smtClean="0">
                <a:solidFill>
                  <a:srgbClr val="052F42"/>
                </a:solidFill>
                <a:latin typeface="Roboto" panose="02000000000000000000" pitchFamily="2" charset="0"/>
              </a:rPr>
              <a:t>Beleidsadvisering | Beleidsuitvoering | RSA | MRA | Subsidies | C&amp;A team | Zorg &amp; Veiligheidshuis </a:t>
            </a:r>
          </a:p>
          <a:p>
            <a:endParaRPr lang="nl-NL" sz="1200" dirty="0" smtClean="0">
              <a:solidFill>
                <a:srgbClr val="052F42"/>
              </a:solidFill>
              <a:latin typeface="Roboto" panose="02000000000000000000" pitchFamily="2" charset="0"/>
            </a:endParaRPr>
          </a:p>
          <a:p>
            <a:r>
              <a:rPr lang="nl-NL" sz="1200" b="1" dirty="0" smtClean="0">
                <a:solidFill>
                  <a:srgbClr val="052F42"/>
                </a:solidFill>
                <a:latin typeface="Roboto" panose="02000000000000000000" pitchFamily="2" charset="0"/>
              </a:rPr>
              <a:t>Gemeentelijke bijdrage</a:t>
            </a:r>
            <a:r>
              <a:rPr lang="nl-NL" sz="1200" dirty="0" smtClean="0">
                <a:solidFill>
                  <a:srgbClr val="052F42"/>
                </a:solidFill>
                <a:latin typeface="Roboto" panose="02000000000000000000" pitchFamily="2" charset="0"/>
              </a:rPr>
              <a:t> </a:t>
            </a:r>
            <a:r>
              <a:rPr lang="nl-NL" sz="1200" b="1" dirty="0" smtClean="0">
                <a:solidFill>
                  <a:srgbClr val="052F42"/>
                </a:solidFill>
                <a:latin typeface="Roboto" panose="02000000000000000000" pitchFamily="2" charset="0"/>
              </a:rPr>
              <a:t>2021</a:t>
            </a:r>
          </a:p>
          <a:p>
            <a:r>
              <a:rPr lang="nl-NL" sz="1200" dirty="0">
                <a:latin typeface="+mn-lt"/>
              </a:rPr>
              <a:t>Gemeentelijke bijdrage </a:t>
            </a:r>
            <a:r>
              <a:rPr lang="nl-NL" sz="1200" dirty="0" smtClean="0">
                <a:latin typeface="+mn-lt"/>
              </a:rPr>
              <a:t>2021	</a:t>
            </a:r>
            <a:r>
              <a:rPr lang="nl-NL" sz="1200" dirty="0" smtClean="0">
                <a:solidFill>
                  <a:srgbClr val="052F42"/>
                </a:solidFill>
                <a:latin typeface="+mn-lt"/>
              </a:rPr>
              <a:t>€ 6.163.000 </a:t>
            </a:r>
            <a:r>
              <a:rPr lang="nl-NL" sz="1200" dirty="0">
                <a:solidFill>
                  <a:srgbClr val="052F42"/>
                </a:solidFill>
                <a:latin typeface="+mn-lt"/>
              </a:rPr>
              <a:t>(incl. </a:t>
            </a:r>
            <a:r>
              <a:rPr lang="nl-NL" sz="1200" dirty="0" smtClean="0">
                <a:solidFill>
                  <a:srgbClr val="052F42"/>
                </a:solidFill>
                <a:latin typeface="+mn-lt"/>
              </a:rPr>
              <a:t>Weesp </a:t>
            </a:r>
            <a:r>
              <a:rPr lang="nl-NL" sz="1200" dirty="0">
                <a:latin typeface="+mn-lt"/>
              </a:rPr>
              <a:t>/ </a:t>
            </a:r>
            <a:r>
              <a:rPr lang="nl-NL" sz="1200" dirty="0" smtClean="0">
                <a:latin typeface="+mn-lt"/>
              </a:rPr>
              <a:t>centrumbijdragen / MRA / RSA</a:t>
            </a:r>
            <a:r>
              <a:rPr lang="nl-NL" sz="1200" dirty="0" smtClean="0">
                <a:solidFill>
                  <a:srgbClr val="052F42"/>
                </a:solidFill>
                <a:latin typeface="+mn-lt"/>
              </a:rPr>
              <a:t>) </a:t>
            </a:r>
            <a:endParaRPr lang="nl-NL" sz="1200" dirty="0">
              <a:latin typeface="+mn-lt"/>
            </a:endParaRPr>
          </a:p>
          <a:p>
            <a:endParaRPr lang="nl-NL" sz="1200" b="1" dirty="0">
              <a:solidFill>
                <a:srgbClr val="052F42"/>
              </a:solidFill>
              <a:latin typeface="Roboto" panose="02000000000000000000" pitchFamily="2" charset="0"/>
            </a:endParaRPr>
          </a:p>
          <a:p>
            <a:r>
              <a:rPr lang="nl-NL" sz="1200" b="1" dirty="0" smtClean="0">
                <a:solidFill>
                  <a:srgbClr val="052F42"/>
                </a:solidFill>
                <a:latin typeface="Roboto" panose="02000000000000000000" pitchFamily="2" charset="0"/>
              </a:rPr>
              <a:t>Omstandigheden</a:t>
            </a:r>
          </a:p>
          <a:p>
            <a:pPr marL="285750" indent="-285750">
              <a:spcAft>
                <a:spcPts val="600"/>
              </a:spcAft>
              <a:buClr>
                <a:srgbClr val="0082C2"/>
              </a:buClr>
              <a:buFont typeface="Wingdings" panose="05000000000000000000" pitchFamily="2" charset="2"/>
              <a:buChar char="§"/>
            </a:pPr>
            <a:r>
              <a:rPr lang="nl-NL" sz="1200" dirty="0" smtClean="0">
                <a:solidFill>
                  <a:srgbClr val="052F42"/>
                </a:solidFill>
                <a:latin typeface="Roboto" panose="02000000000000000000" pitchFamily="2" charset="0"/>
              </a:rPr>
              <a:t>Gemeentelijk bijdrage RSA (€ 1,-) is subsidie multiplier (€ 4,-) voor regionale samenwerking </a:t>
            </a:r>
          </a:p>
          <a:p>
            <a:pPr marL="285750" indent="-285750">
              <a:spcAft>
                <a:spcPts val="600"/>
              </a:spcAft>
              <a:buClr>
                <a:srgbClr val="0082C2"/>
              </a:buClr>
              <a:buFont typeface="Wingdings" panose="05000000000000000000" pitchFamily="2" charset="2"/>
              <a:buChar char="§"/>
            </a:pPr>
            <a:r>
              <a:rPr lang="nl-NL" sz="1200" dirty="0">
                <a:solidFill>
                  <a:srgbClr val="052F42"/>
                </a:solidFill>
                <a:latin typeface="Roboto" panose="02000000000000000000" pitchFamily="2" charset="0"/>
              </a:rPr>
              <a:t>Van </a:t>
            </a:r>
            <a:r>
              <a:rPr lang="nl-NL" sz="1200" dirty="0" smtClean="0">
                <a:solidFill>
                  <a:srgbClr val="052F42"/>
                </a:solidFill>
                <a:latin typeface="Roboto" panose="02000000000000000000" pitchFamily="2" charset="0"/>
              </a:rPr>
              <a:t>RSA gelden gaat grootste deel naar samenwerking en capaciteit fysiek domein, in lijn met speerpunten RSA</a:t>
            </a:r>
          </a:p>
          <a:p>
            <a:pPr marL="285750" indent="-285750">
              <a:spcAft>
                <a:spcPts val="600"/>
              </a:spcAft>
              <a:buClr>
                <a:srgbClr val="0082C2"/>
              </a:buClr>
              <a:buFont typeface="Wingdings" panose="05000000000000000000" pitchFamily="2" charset="2"/>
              <a:buChar char="§"/>
            </a:pPr>
            <a:r>
              <a:rPr lang="nl-NL" sz="1200" dirty="0">
                <a:solidFill>
                  <a:srgbClr val="052F42"/>
                </a:solidFill>
                <a:latin typeface="Roboto" panose="02000000000000000000" pitchFamily="2" charset="0"/>
              </a:rPr>
              <a:t>Vanuit </a:t>
            </a:r>
            <a:r>
              <a:rPr lang="nl-NL" sz="1200" dirty="0" smtClean="0">
                <a:solidFill>
                  <a:srgbClr val="052F42"/>
                </a:solidFill>
                <a:latin typeface="Roboto" panose="02000000000000000000" pitchFamily="2" charset="0"/>
              </a:rPr>
              <a:t>subsidies/RSA bieden we gemeenten ook de mogelijkheid om snel tijdelijke taken toe te voegen (knooppunt </a:t>
            </a:r>
            <a:r>
              <a:rPr lang="nl-NL" sz="1200" dirty="0" err="1" smtClean="0">
                <a:solidFill>
                  <a:srgbClr val="052F42"/>
                </a:solidFill>
                <a:latin typeface="Roboto" panose="02000000000000000000" pitchFamily="2" charset="0"/>
              </a:rPr>
              <a:t>Crailo</a:t>
            </a:r>
            <a:r>
              <a:rPr lang="nl-NL" sz="1200" dirty="0" smtClean="0">
                <a:solidFill>
                  <a:srgbClr val="052F42"/>
                </a:solidFill>
                <a:latin typeface="Roboto" panose="02000000000000000000" pitchFamily="2" charset="0"/>
              </a:rPr>
              <a:t>, </a:t>
            </a:r>
            <a:r>
              <a:rPr lang="nl-NL" sz="1200" dirty="0" smtClean="0">
                <a:solidFill>
                  <a:srgbClr val="052F42"/>
                </a:solidFill>
                <a:latin typeface="Roboto" panose="02000000000000000000" pitchFamily="2" charset="0"/>
              </a:rPr>
              <a:t>COA locaties, dierenwelzijn, etc.)</a:t>
            </a:r>
            <a:endParaRPr lang="nl-NL" sz="1200" dirty="0">
              <a:solidFill>
                <a:srgbClr val="052F42"/>
              </a:solidFill>
              <a:latin typeface="Roboto" panose="02000000000000000000" pitchFamily="2" charset="0"/>
            </a:endParaRPr>
          </a:p>
          <a:p>
            <a:pPr marL="285750" indent="-285750">
              <a:spcAft>
                <a:spcPts val="600"/>
              </a:spcAft>
              <a:buClr>
                <a:srgbClr val="0082C2"/>
              </a:buClr>
              <a:buFont typeface="Wingdings" panose="05000000000000000000" pitchFamily="2" charset="2"/>
              <a:buChar char="§"/>
            </a:pPr>
            <a:r>
              <a:rPr lang="nl-NL" sz="1200" dirty="0" smtClean="0">
                <a:solidFill>
                  <a:srgbClr val="052F42"/>
                </a:solidFill>
                <a:latin typeface="Roboto" panose="02000000000000000000" pitchFamily="2" charset="0"/>
              </a:rPr>
              <a:t>Team bestuur &amp; beleid werkt met kleine vaste schil gekoppeld aan gemeentelijke bijdrage en grote flexibele schil gekoppeld aan RSA projectbudget en subsidies</a:t>
            </a:r>
          </a:p>
          <a:p>
            <a:pPr marL="285750" indent="-285750">
              <a:spcAft>
                <a:spcPts val="600"/>
              </a:spcAft>
              <a:buClr>
                <a:srgbClr val="0082C2"/>
              </a:buClr>
              <a:buFont typeface="Wingdings" panose="05000000000000000000" pitchFamily="2" charset="2"/>
              <a:buChar char="§"/>
            </a:pPr>
            <a:r>
              <a:rPr lang="nl-NL" sz="1200" dirty="0" smtClean="0">
                <a:solidFill>
                  <a:srgbClr val="052F42"/>
                </a:solidFill>
                <a:latin typeface="Roboto" panose="02000000000000000000" pitchFamily="2" charset="0"/>
              </a:rPr>
              <a:t>Structureel besparen op sturing raakt dan ook direct de samenwerking met gemeenten en AB portefeuilles / programma’s en daarmee de samenwerking met maatschappelijke partners (MRA, provincie, onderwijs, zorg, </a:t>
            </a:r>
            <a:r>
              <a:rPr lang="nl-NL" sz="1200" dirty="0" err="1" smtClean="0">
                <a:solidFill>
                  <a:srgbClr val="052F42"/>
                </a:solidFill>
                <a:latin typeface="Roboto" panose="02000000000000000000" pitchFamily="2" charset="0"/>
              </a:rPr>
              <a:t>woco’s</a:t>
            </a:r>
            <a:r>
              <a:rPr lang="nl-NL" sz="1200" dirty="0" smtClean="0">
                <a:solidFill>
                  <a:srgbClr val="052F42"/>
                </a:solidFill>
                <a:latin typeface="Roboto" panose="02000000000000000000" pitchFamily="2" charset="0"/>
              </a:rPr>
              <a:t>, waterschap)</a:t>
            </a:r>
          </a:p>
          <a:p>
            <a:pPr marL="285750" indent="-285750">
              <a:spcAft>
                <a:spcPts val="600"/>
              </a:spcAft>
              <a:buClr>
                <a:srgbClr val="0082C2"/>
              </a:buClr>
              <a:buFont typeface="Wingdings" panose="05000000000000000000" pitchFamily="2" charset="2"/>
              <a:buChar char="§"/>
            </a:pPr>
            <a:r>
              <a:rPr lang="nl-NL" sz="1200" dirty="0" smtClean="0">
                <a:solidFill>
                  <a:srgbClr val="052F42"/>
                </a:solidFill>
                <a:latin typeface="Roboto" panose="02000000000000000000" pitchFamily="2" charset="0"/>
              </a:rPr>
              <a:t>Gemeenten moeten dit gat lokaal opvullen. Verwachting is dat gemeenten hiervoor de </a:t>
            </a:r>
            <a:r>
              <a:rPr lang="nl-NL" sz="1200" dirty="0" smtClean="0">
                <a:solidFill>
                  <a:srgbClr val="052F42"/>
                </a:solidFill>
                <a:latin typeface="Roboto" panose="02000000000000000000" pitchFamily="2" charset="0"/>
              </a:rPr>
              <a:t>capaciteit </a:t>
            </a:r>
            <a:r>
              <a:rPr lang="nl-NL" sz="1200" dirty="0" smtClean="0">
                <a:solidFill>
                  <a:srgbClr val="052F42"/>
                </a:solidFill>
                <a:latin typeface="Roboto" panose="02000000000000000000" pitchFamily="2" charset="0"/>
              </a:rPr>
              <a:t>niet hebben.</a:t>
            </a:r>
          </a:p>
          <a:p>
            <a:pPr marL="285750" indent="-285750">
              <a:spcAft>
                <a:spcPts val="600"/>
              </a:spcAft>
              <a:buClr>
                <a:srgbClr val="0082C2"/>
              </a:buClr>
              <a:buFont typeface="Wingdings" panose="05000000000000000000" pitchFamily="2" charset="2"/>
              <a:buChar char="§"/>
            </a:pPr>
            <a:r>
              <a:rPr lang="nl-NL" sz="1200" dirty="0" smtClean="0">
                <a:solidFill>
                  <a:srgbClr val="052F42"/>
                </a:solidFill>
                <a:latin typeface="Roboto" panose="02000000000000000000" pitchFamily="2" charset="0"/>
              </a:rPr>
              <a:t>C&amp;A team vervult rol bij kostenontwikkeling/verkenning sociaal domein (klein team / vaste formatie)</a:t>
            </a:r>
          </a:p>
          <a:p>
            <a:pPr marL="285750" indent="-285750">
              <a:spcAft>
                <a:spcPts val="600"/>
              </a:spcAft>
              <a:buClr>
                <a:srgbClr val="0082C2"/>
              </a:buClr>
              <a:buFont typeface="Wingdings" panose="05000000000000000000" pitchFamily="2" charset="2"/>
              <a:buChar char="§"/>
            </a:pPr>
            <a:r>
              <a:rPr lang="nl-NL" sz="1200" dirty="0" smtClean="0">
                <a:solidFill>
                  <a:srgbClr val="052F42"/>
                </a:solidFill>
                <a:latin typeface="Roboto" panose="02000000000000000000" pitchFamily="2" charset="0"/>
              </a:rPr>
              <a:t>Zorg en veiligheidshuis is zelfstandig bestuursconvenant (Regio voert alleen beheersfunctie uit). Besparen hierop moet afgestemd worden binnen het convenant en met de convenantpartners.</a:t>
            </a:r>
          </a:p>
        </p:txBody>
      </p:sp>
    </p:spTree>
    <p:extLst>
      <p:ext uri="{BB962C8B-B14F-4D97-AF65-F5344CB8AC3E}">
        <p14:creationId xmlns:p14="http://schemas.microsoft.com/office/powerpoint/2010/main" val="154268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046" y="51470"/>
            <a:ext cx="8337145" cy="541487"/>
          </a:xfrm>
        </p:spPr>
        <p:txBody>
          <a:bodyPr/>
          <a:lstStyle/>
          <a:p>
            <a:r>
              <a:rPr lang="nl-NL" sz="2000" b="0" dirty="0" smtClean="0">
                <a:latin typeface="+mn-lt"/>
              </a:rPr>
              <a:t>STURING </a:t>
            </a:r>
            <a:endParaRPr lang="nl-NL" sz="2000" b="0" dirty="0">
              <a:latin typeface="+mn-lt"/>
            </a:endParaRPr>
          </a:p>
        </p:txBody>
      </p:sp>
      <p:sp>
        <p:nvSpPr>
          <p:cNvPr id="4" name="Tekstvak 3"/>
          <p:cNvSpPr txBox="1"/>
          <p:nvPr/>
        </p:nvSpPr>
        <p:spPr>
          <a:xfrm>
            <a:off x="251520" y="392340"/>
            <a:ext cx="8820472" cy="2923877"/>
          </a:xfrm>
          <a:prstGeom prst="rect">
            <a:avLst/>
          </a:prstGeom>
          <a:noFill/>
        </p:spPr>
        <p:txBody>
          <a:bodyPr wrap="square" rtlCol="0">
            <a:spAutoFit/>
          </a:bodyPr>
          <a:lstStyle/>
          <a:p>
            <a:pPr>
              <a:spcAft>
                <a:spcPts val="600"/>
              </a:spcAft>
            </a:pPr>
            <a:r>
              <a:rPr lang="nl-NL" sz="1200" b="1" dirty="0" smtClean="0">
                <a:solidFill>
                  <a:srgbClr val="052F42"/>
                </a:solidFill>
                <a:latin typeface="Roboto" panose="02000000000000000000" pitchFamily="2" charset="0"/>
              </a:rPr>
              <a:t>Maatregelen</a:t>
            </a:r>
          </a:p>
          <a:p>
            <a:pPr marL="228600" indent="-228600">
              <a:spcAft>
                <a:spcPts val="600"/>
              </a:spcAft>
              <a:buClr>
                <a:srgbClr val="0082C2"/>
              </a:buClr>
              <a:buFont typeface="+mj-lt"/>
              <a:buAutoNum type="arabicPeriod"/>
            </a:pPr>
            <a:r>
              <a:rPr lang="nl-NL" sz="1200" dirty="0" smtClean="0">
                <a:solidFill>
                  <a:srgbClr val="052F42"/>
                </a:solidFill>
                <a:latin typeface="Roboto" panose="02000000000000000000" pitchFamily="2" charset="0"/>
              </a:rPr>
              <a:t>Taakstelling kan gerealiseerd worden door Regio, maar levert waarschijnlijk niet het gewenste effect op voor gemeenten. </a:t>
            </a:r>
          </a:p>
          <a:p>
            <a:pPr marL="228600" indent="-228600">
              <a:spcAft>
                <a:spcPts val="600"/>
              </a:spcAft>
              <a:buClr>
                <a:srgbClr val="0082C2"/>
              </a:buClr>
              <a:buFont typeface="+mj-lt"/>
              <a:buAutoNum type="arabicPeriod"/>
            </a:pPr>
            <a:r>
              <a:rPr lang="nl-NL" sz="1200" dirty="0" smtClean="0">
                <a:solidFill>
                  <a:srgbClr val="052F42"/>
                </a:solidFill>
                <a:latin typeface="Roboto" panose="02000000000000000000" pitchFamily="2" charset="0"/>
              </a:rPr>
              <a:t>Schrappen van regionale taken heeft effect heeft op gemeentelijke taken en/of bestuurskracht van gemeenten in samenwerking met provincie, MRA en Rijk.  </a:t>
            </a:r>
          </a:p>
          <a:p>
            <a:pPr marL="228600" indent="-228600">
              <a:spcAft>
                <a:spcPts val="600"/>
              </a:spcAft>
              <a:buClr>
                <a:srgbClr val="0082C2"/>
              </a:buClr>
              <a:buFont typeface="+mj-lt"/>
              <a:buAutoNum type="arabicPeriod"/>
            </a:pPr>
            <a:r>
              <a:rPr lang="nl-NL" sz="1200" dirty="0" smtClean="0">
                <a:solidFill>
                  <a:srgbClr val="052F42"/>
                </a:solidFill>
                <a:latin typeface="Roboto" panose="02000000000000000000" pitchFamily="2" charset="0"/>
              </a:rPr>
              <a:t>Overweeg </a:t>
            </a:r>
            <a:r>
              <a:rPr lang="nl-NL" sz="1200" dirty="0" smtClean="0">
                <a:solidFill>
                  <a:srgbClr val="052F42"/>
                </a:solidFill>
                <a:latin typeface="Roboto" panose="02000000000000000000" pitchFamily="2" charset="0"/>
              </a:rPr>
              <a:t>alternatieve </a:t>
            </a:r>
            <a:r>
              <a:rPr lang="nl-NL" sz="1200" dirty="0" smtClean="0">
                <a:solidFill>
                  <a:srgbClr val="052F42"/>
                </a:solidFill>
                <a:latin typeface="Roboto" panose="02000000000000000000" pitchFamily="2" charset="0"/>
              </a:rPr>
              <a:t>maatregelen te onderzoeken. </a:t>
            </a:r>
          </a:p>
          <a:p>
            <a:pPr marL="228600" indent="-228600">
              <a:spcAft>
                <a:spcPts val="600"/>
              </a:spcAft>
              <a:buClr>
                <a:srgbClr val="0082C2"/>
              </a:buClr>
              <a:buFont typeface="+mj-lt"/>
              <a:buAutoNum type="arabicPeriod"/>
            </a:pPr>
            <a:r>
              <a:rPr lang="nl-NL" sz="1200" dirty="0" smtClean="0">
                <a:solidFill>
                  <a:srgbClr val="052F42"/>
                </a:solidFill>
                <a:latin typeface="Roboto" panose="02000000000000000000" pitchFamily="2" charset="0"/>
              </a:rPr>
              <a:t>Indien taakstelling binnen sturing gerealiseerd moet worden, volg dan de in de RSA aangebrachte </a:t>
            </a:r>
            <a:r>
              <a:rPr lang="nl-NL" sz="1200" dirty="0" smtClean="0">
                <a:solidFill>
                  <a:srgbClr val="052F42"/>
                </a:solidFill>
                <a:latin typeface="Roboto" panose="02000000000000000000" pitchFamily="2" charset="0"/>
              </a:rPr>
              <a:t>focus</a:t>
            </a:r>
          </a:p>
          <a:p>
            <a:pPr marL="534988" lvl="1" indent="-266700">
              <a:spcAft>
                <a:spcPts val="600"/>
              </a:spcAft>
              <a:buClr>
                <a:srgbClr val="0082C2"/>
              </a:buClr>
              <a:buFont typeface="+mj-lt"/>
              <a:buAutoNum type="alphaLcPeriod"/>
            </a:pPr>
            <a:r>
              <a:rPr lang="nl-NL" sz="1200" dirty="0" smtClean="0">
                <a:solidFill>
                  <a:srgbClr val="052F42"/>
                </a:solidFill>
                <a:latin typeface="Roboto" panose="02000000000000000000" pitchFamily="2" charset="0"/>
              </a:rPr>
              <a:t>advisering </a:t>
            </a:r>
            <a:r>
              <a:rPr lang="nl-NL" sz="1200" dirty="0" smtClean="0">
                <a:solidFill>
                  <a:srgbClr val="052F42"/>
                </a:solidFill>
                <a:latin typeface="Roboto" panose="02000000000000000000" pitchFamily="2" charset="0"/>
              </a:rPr>
              <a:t>en samenwerking op cultuur &amp; recreatie </a:t>
            </a:r>
            <a:r>
              <a:rPr lang="nl-NL" sz="1200" dirty="0" smtClean="0">
                <a:solidFill>
                  <a:srgbClr val="052F42"/>
                </a:solidFill>
                <a:latin typeface="Roboto" panose="02000000000000000000" pitchFamily="2" charset="0"/>
              </a:rPr>
              <a:t>stopzetten</a:t>
            </a:r>
          </a:p>
          <a:p>
            <a:pPr marL="534988" lvl="1" indent="-266700">
              <a:spcAft>
                <a:spcPts val="600"/>
              </a:spcAft>
              <a:buClr>
                <a:srgbClr val="0082C2"/>
              </a:buClr>
              <a:buFont typeface="+mj-lt"/>
              <a:buAutoNum type="alphaLcPeriod"/>
            </a:pPr>
            <a:r>
              <a:rPr lang="nl-NL" sz="1200" dirty="0" smtClean="0">
                <a:solidFill>
                  <a:srgbClr val="052F42"/>
                </a:solidFill>
                <a:latin typeface="Roboto" panose="02000000000000000000" pitchFamily="2" charset="0"/>
              </a:rPr>
              <a:t>bij </a:t>
            </a:r>
            <a:r>
              <a:rPr lang="nl-NL" sz="1200" dirty="0" smtClean="0">
                <a:solidFill>
                  <a:srgbClr val="052F42"/>
                </a:solidFill>
                <a:latin typeface="Roboto" panose="02000000000000000000" pitchFamily="2" charset="0"/>
              </a:rPr>
              <a:t>andere portefeuilles levert het stopzetten van inzet Regio geen besparing op voor/bij </a:t>
            </a:r>
            <a:r>
              <a:rPr lang="nl-NL" sz="1200" dirty="0" smtClean="0">
                <a:solidFill>
                  <a:srgbClr val="052F42"/>
                </a:solidFill>
                <a:latin typeface="Roboto" panose="02000000000000000000" pitchFamily="2" charset="0"/>
              </a:rPr>
              <a:t>gemeenten.</a:t>
            </a:r>
          </a:p>
          <a:p>
            <a:pPr marL="228600" indent="-228600">
              <a:spcAft>
                <a:spcPts val="600"/>
              </a:spcAft>
              <a:buClr>
                <a:srgbClr val="0082C2"/>
              </a:buClr>
              <a:buFont typeface="+mj-lt"/>
              <a:buAutoNum type="arabicPeriod"/>
            </a:pPr>
            <a:r>
              <a:rPr lang="nl-NL" sz="1200" dirty="0" smtClean="0">
                <a:solidFill>
                  <a:srgbClr val="052F42"/>
                </a:solidFill>
                <a:latin typeface="Roboto" panose="02000000000000000000" pitchFamily="2" charset="0"/>
              </a:rPr>
              <a:t>De </a:t>
            </a:r>
            <a:r>
              <a:rPr lang="nl-NL" sz="1200" dirty="0" smtClean="0">
                <a:solidFill>
                  <a:srgbClr val="052F42"/>
                </a:solidFill>
                <a:latin typeface="Roboto" panose="02000000000000000000" pitchFamily="2" charset="0"/>
              </a:rPr>
              <a:t>ambtelijke samenwerking en procedures op het sociaal en fysiek domein gelijk trekken en vereenvoudigen (minder lagen van ambtelijk afstemming en eenduidige procedures)</a:t>
            </a:r>
          </a:p>
          <a:p>
            <a:pPr marL="42862" indent="-228600">
              <a:spcAft>
                <a:spcPts val="600"/>
              </a:spcAft>
              <a:buClr>
                <a:srgbClr val="0082C2"/>
              </a:buClr>
              <a:buFont typeface="+mj-lt"/>
              <a:buAutoNum type="arabicPeriod"/>
            </a:pPr>
            <a:r>
              <a:rPr lang="nl-NL" sz="1200" dirty="0" smtClean="0">
                <a:solidFill>
                  <a:srgbClr val="052F42"/>
                </a:solidFill>
                <a:latin typeface="Roboto" panose="02000000000000000000" pitchFamily="2" charset="0"/>
              </a:rPr>
              <a:t>Inbedding zorg en veiligheidshuis bij veilig thuis (afhankelijk van convenantpartners)</a:t>
            </a:r>
            <a:r>
              <a:rPr lang="nl-NL" sz="1200" dirty="0" smtClean="0">
                <a:solidFill>
                  <a:srgbClr val="052F42"/>
                </a:solidFill>
                <a:latin typeface="Roboto" panose="02000000000000000000" pitchFamily="2" charset="0"/>
              </a:rPr>
              <a:t/>
            </a:r>
            <a:br>
              <a:rPr lang="nl-NL" sz="1200" dirty="0" smtClean="0">
                <a:solidFill>
                  <a:srgbClr val="052F42"/>
                </a:solidFill>
                <a:latin typeface="Roboto" panose="02000000000000000000" pitchFamily="2" charset="0"/>
              </a:rPr>
            </a:br>
            <a:endParaRPr lang="nl-NL" sz="1200" dirty="0" smtClean="0">
              <a:solidFill>
                <a:srgbClr val="052F42"/>
              </a:solidFill>
              <a:latin typeface="Roboto" panose="02000000000000000000" pitchFamily="2"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6961282"/>
              </p:ext>
            </p:extLst>
          </p:nvPr>
        </p:nvGraphicFramePr>
        <p:xfrm>
          <a:off x="251520" y="3219822"/>
          <a:ext cx="8352928" cy="1453397"/>
        </p:xfrm>
        <a:graphic>
          <a:graphicData uri="http://schemas.openxmlformats.org/drawingml/2006/table">
            <a:tbl>
              <a:tblPr/>
              <a:tblGrid>
                <a:gridCol w="1368152"/>
                <a:gridCol w="6120680"/>
                <a:gridCol w="864096"/>
              </a:tblGrid>
              <a:tr h="225025">
                <a:tc>
                  <a:txBody>
                    <a:bodyPr/>
                    <a:lstStyle/>
                    <a:p>
                      <a:pPr algn="l" fontAlgn="t"/>
                      <a:r>
                        <a:rPr lang="nl-NL" sz="1000" b="0" i="0" u="none" strike="noStrike" dirty="0">
                          <a:solidFill>
                            <a:srgbClr val="FFFFFF"/>
                          </a:solidFill>
                          <a:effectLst/>
                          <a:latin typeface="Roboto"/>
                        </a:rPr>
                        <a:t>Programma</a:t>
                      </a:r>
                    </a:p>
                  </a:txBody>
                  <a:tcPr marL="9525" marR="9525" marT="9525" marB="0">
                    <a:lnL>
                      <a:noFill/>
                    </a:lnL>
                    <a:lnR>
                      <a:noFill/>
                    </a:lnR>
                    <a:lnT>
                      <a:noFill/>
                    </a:lnT>
                    <a:lnB>
                      <a:noFill/>
                    </a:lnB>
                    <a:solidFill>
                      <a:srgbClr val="0082C2"/>
                    </a:solidFill>
                  </a:tcPr>
                </a:tc>
                <a:tc>
                  <a:txBody>
                    <a:bodyPr/>
                    <a:lstStyle/>
                    <a:p>
                      <a:pPr algn="l" fontAlgn="t"/>
                      <a:r>
                        <a:rPr lang="nl-NL" sz="1000" b="0" i="0" u="none" strike="noStrike">
                          <a:solidFill>
                            <a:srgbClr val="FFFFFF"/>
                          </a:solidFill>
                          <a:effectLst/>
                          <a:latin typeface="Roboto"/>
                        </a:rPr>
                        <a:t>Maatregel</a:t>
                      </a:r>
                    </a:p>
                  </a:txBody>
                  <a:tcPr marL="9525" marR="9525" marT="9525" marB="0">
                    <a:lnL>
                      <a:noFill/>
                    </a:lnL>
                    <a:lnR>
                      <a:noFill/>
                    </a:lnR>
                    <a:lnT>
                      <a:noFill/>
                    </a:lnT>
                    <a:lnB>
                      <a:noFill/>
                    </a:lnB>
                    <a:solidFill>
                      <a:srgbClr val="0082C2"/>
                    </a:solidFill>
                  </a:tcPr>
                </a:tc>
                <a:tc>
                  <a:txBody>
                    <a:bodyPr/>
                    <a:lstStyle/>
                    <a:p>
                      <a:pPr algn="l" fontAlgn="t"/>
                      <a:r>
                        <a:rPr lang="nl-NL" sz="1000" b="0" i="0" u="none" strike="noStrike" dirty="0">
                          <a:solidFill>
                            <a:srgbClr val="FFFFFF"/>
                          </a:solidFill>
                          <a:effectLst/>
                          <a:latin typeface="Roboto"/>
                        </a:rPr>
                        <a:t>Effect</a:t>
                      </a:r>
                    </a:p>
                  </a:txBody>
                  <a:tcPr marL="9525" marR="9525" marT="9525" marB="0">
                    <a:lnL>
                      <a:noFill/>
                    </a:lnL>
                    <a:lnR>
                      <a:noFill/>
                    </a:lnR>
                    <a:lnT>
                      <a:noFill/>
                    </a:lnT>
                    <a:lnB>
                      <a:noFill/>
                    </a:lnB>
                    <a:solidFill>
                      <a:srgbClr val="0082C2"/>
                    </a:solidFill>
                  </a:tcPr>
                </a:tc>
              </a:tr>
              <a:tr h="225025">
                <a:tc>
                  <a:txBody>
                    <a:bodyPr/>
                    <a:lstStyle/>
                    <a:p>
                      <a:pPr algn="l" fontAlgn="t"/>
                      <a:r>
                        <a:rPr lang="nl-NL" sz="1000" b="0" i="0" u="none" strike="noStrike">
                          <a:solidFill>
                            <a:srgbClr val="000000"/>
                          </a:solidFill>
                          <a:effectLst/>
                          <a:latin typeface="Roboto"/>
                        </a:rPr>
                        <a:t>Cultuur &amp; recreatie</a:t>
                      </a:r>
                    </a:p>
                  </a:txBody>
                  <a:tcPr marL="9525" marR="9525" marT="9525" marB="0">
                    <a:lnL>
                      <a:noFill/>
                    </a:lnL>
                    <a:lnR>
                      <a:noFill/>
                    </a:lnR>
                    <a:lnT>
                      <a:noFill/>
                    </a:lnT>
                    <a:lnB>
                      <a:noFill/>
                    </a:lnB>
                  </a:tcPr>
                </a:tc>
                <a:tc>
                  <a:txBody>
                    <a:bodyPr/>
                    <a:lstStyle/>
                    <a:p>
                      <a:pPr algn="l" fontAlgn="t"/>
                      <a:r>
                        <a:rPr lang="nl-NL" sz="1000" b="0" i="0" u="none" strike="noStrike">
                          <a:solidFill>
                            <a:srgbClr val="000000"/>
                          </a:solidFill>
                          <a:effectLst/>
                          <a:latin typeface="Roboto"/>
                        </a:rPr>
                        <a:t>Stoppen bijdrage Regioconservator</a:t>
                      </a:r>
                    </a:p>
                  </a:txBody>
                  <a:tcPr marL="9525" marR="9525" marT="9525" marB="0">
                    <a:lnL>
                      <a:noFill/>
                    </a:lnL>
                    <a:lnR>
                      <a:noFill/>
                    </a:lnR>
                    <a:lnT>
                      <a:noFill/>
                    </a:lnT>
                    <a:lnB>
                      <a:noFill/>
                    </a:lnB>
                  </a:tcPr>
                </a:tc>
                <a:tc>
                  <a:txBody>
                    <a:bodyPr/>
                    <a:lstStyle/>
                    <a:p>
                      <a:pPr algn="r" fontAlgn="t"/>
                      <a:r>
                        <a:rPr lang="nl-NL" sz="1000" b="0" i="0" u="none" strike="noStrike">
                          <a:solidFill>
                            <a:srgbClr val="000000"/>
                          </a:solidFill>
                          <a:effectLst/>
                          <a:latin typeface="Roboto"/>
                        </a:rPr>
                        <a:t>50.000</a:t>
                      </a:r>
                    </a:p>
                  </a:txBody>
                  <a:tcPr marL="9525" marR="9525" marT="9525" marB="0">
                    <a:lnL>
                      <a:noFill/>
                    </a:lnL>
                    <a:lnR>
                      <a:noFill/>
                    </a:lnR>
                    <a:lnT>
                      <a:noFill/>
                    </a:lnT>
                    <a:lnB>
                      <a:noFill/>
                    </a:lnB>
                  </a:tcPr>
                </a:tc>
              </a:tr>
              <a:tr h="225025">
                <a:tc>
                  <a:txBody>
                    <a:bodyPr/>
                    <a:lstStyle/>
                    <a:p>
                      <a:pPr algn="l" fontAlgn="t"/>
                      <a:r>
                        <a:rPr lang="nl-NL" sz="1000" b="0" i="0" u="none" strike="noStrike">
                          <a:solidFill>
                            <a:srgbClr val="000000"/>
                          </a:solidFill>
                          <a:effectLst/>
                          <a:latin typeface="Roboto"/>
                        </a:rPr>
                        <a:t>Cultuur &amp; recreatie</a:t>
                      </a:r>
                    </a:p>
                  </a:txBody>
                  <a:tcPr marL="9525" marR="9525" marT="9525" marB="0">
                    <a:lnL>
                      <a:noFill/>
                    </a:lnL>
                    <a:lnR>
                      <a:noFill/>
                    </a:lnR>
                    <a:lnT>
                      <a:noFill/>
                    </a:lnT>
                    <a:lnB>
                      <a:noFill/>
                    </a:lnB>
                  </a:tcPr>
                </a:tc>
                <a:tc>
                  <a:txBody>
                    <a:bodyPr/>
                    <a:lstStyle/>
                    <a:p>
                      <a:pPr algn="l" fontAlgn="t"/>
                      <a:r>
                        <a:rPr lang="nl-NL" sz="1000" b="0" i="0" u="none" strike="noStrike">
                          <a:solidFill>
                            <a:srgbClr val="000000"/>
                          </a:solidFill>
                          <a:effectLst/>
                          <a:latin typeface="Roboto"/>
                        </a:rPr>
                        <a:t>Stoppen programmacoördinatie / ondersteuning</a:t>
                      </a:r>
                    </a:p>
                  </a:txBody>
                  <a:tcPr marL="9525" marR="9525" marT="9525" marB="0">
                    <a:lnL>
                      <a:noFill/>
                    </a:lnL>
                    <a:lnR>
                      <a:noFill/>
                    </a:lnR>
                    <a:lnT>
                      <a:noFill/>
                    </a:lnT>
                    <a:lnB>
                      <a:noFill/>
                    </a:lnB>
                  </a:tcPr>
                </a:tc>
                <a:tc>
                  <a:txBody>
                    <a:bodyPr/>
                    <a:lstStyle/>
                    <a:p>
                      <a:pPr algn="r" fontAlgn="t"/>
                      <a:r>
                        <a:rPr lang="nl-NL" sz="1000" b="0" i="0" u="none" strike="noStrike">
                          <a:solidFill>
                            <a:srgbClr val="000000"/>
                          </a:solidFill>
                          <a:effectLst/>
                          <a:latin typeface="Roboto"/>
                        </a:rPr>
                        <a:t>50.000</a:t>
                      </a:r>
                    </a:p>
                  </a:txBody>
                  <a:tcPr marL="9525" marR="9525" marT="9525" marB="0">
                    <a:lnL>
                      <a:noFill/>
                    </a:lnL>
                    <a:lnR>
                      <a:noFill/>
                    </a:lnR>
                    <a:lnT>
                      <a:noFill/>
                    </a:lnT>
                    <a:lnB>
                      <a:noFill/>
                    </a:lnB>
                  </a:tcPr>
                </a:tc>
              </a:tr>
              <a:tr h="225025">
                <a:tc>
                  <a:txBody>
                    <a:bodyPr/>
                    <a:lstStyle/>
                    <a:p>
                      <a:pPr algn="l" fontAlgn="t"/>
                      <a:r>
                        <a:rPr lang="nl-NL" sz="1000" b="0" i="0" u="none" strike="noStrike" dirty="0" smtClean="0">
                          <a:solidFill>
                            <a:srgbClr val="000000"/>
                          </a:solidFill>
                          <a:effectLst/>
                          <a:latin typeface="Roboto"/>
                        </a:rPr>
                        <a:t>Algemeen</a:t>
                      </a:r>
                      <a:endParaRPr lang="nl-NL" sz="1000" b="0" i="0" u="none" strike="noStrike" dirty="0">
                        <a:solidFill>
                          <a:srgbClr val="000000"/>
                        </a:solidFill>
                        <a:effectLst/>
                        <a:latin typeface="Roboto"/>
                      </a:endParaRPr>
                    </a:p>
                  </a:txBody>
                  <a:tcPr marL="9525" marR="9525" marT="9525" marB="0">
                    <a:lnL>
                      <a:noFill/>
                    </a:lnL>
                    <a:lnR>
                      <a:noFill/>
                    </a:lnR>
                    <a:lnT>
                      <a:noFill/>
                    </a:lnT>
                    <a:lnB>
                      <a:noFill/>
                    </a:lnB>
                  </a:tcPr>
                </a:tc>
                <a:tc>
                  <a:txBody>
                    <a:bodyPr/>
                    <a:lstStyle/>
                    <a:p>
                      <a:pPr algn="l" fontAlgn="t"/>
                      <a:r>
                        <a:rPr lang="nl-NL" sz="1000" b="0" i="0" u="none" strike="noStrike" dirty="0" smtClean="0">
                          <a:solidFill>
                            <a:srgbClr val="000000"/>
                          </a:solidFill>
                          <a:effectLst/>
                          <a:latin typeface="Roboto"/>
                        </a:rPr>
                        <a:t>Vereenvoudig</a:t>
                      </a:r>
                      <a:r>
                        <a:rPr lang="nl-NL" sz="1000" b="0" i="0" u="none" strike="noStrike" baseline="0" dirty="0" smtClean="0">
                          <a:solidFill>
                            <a:srgbClr val="000000"/>
                          </a:solidFill>
                          <a:effectLst/>
                          <a:latin typeface="Roboto"/>
                        </a:rPr>
                        <a:t> de inrichting van de ambtelijke samenwerking op en tussen het sociaal en fysiek domein</a:t>
                      </a:r>
                      <a:endParaRPr lang="nl-NL" sz="1000" b="0" i="0" u="none" strike="noStrike" dirty="0">
                        <a:solidFill>
                          <a:srgbClr val="000000"/>
                        </a:solidFill>
                        <a:effectLst/>
                        <a:latin typeface="Roboto"/>
                      </a:endParaRPr>
                    </a:p>
                  </a:txBody>
                  <a:tcPr marL="9525" marR="9525" marT="9525" marB="0">
                    <a:lnL>
                      <a:noFill/>
                    </a:lnL>
                    <a:lnR>
                      <a:noFill/>
                    </a:lnR>
                    <a:lnT>
                      <a:noFill/>
                    </a:lnT>
                    <a:lnB>
                      <a:noFill/>
                    </a:lnB>
                  </a:tcPr>
                </a:tc>
                <a:tc>
                  <a:txBody>
                    <a:bodyPr/>
                    <a:lstStyle/>
                    <a:p>
                      <a:pPr algn="r" fontAlgn="t"/>
                      <a:r>
                        <a:rPr lang="nl-NL" sz="1000" b="0" i="0" u="none" strike="noStrike" dirty="0" smtClean="0">
                          <a:solidFill>
                            <a:srgbClr val="000000"/>
                          </a:solidFill>
                          <a:effectLst/>
                          <a:latin typeface="Roboto"/>
                        </a:rPr>
                        <a:t>50.000</a:t>
                      </a:r>
                      <a:endParaRPr lang="nl-NL" sz="1000" b="0" i="0" u="none" strike="noStrike" dirty="0">
                        <a:solidFill>
                          <a:srgbClr val="000000"/>
                        </a:solidFill>
                        <a:effectLst/>
                        <a:latin typeface="Roboto"/>
                      </a:endParaRPr>
                    </a:p>
                  </a:txBody>
                  <a:tcPr marL="9525" marR="9525" marT="9525" marB="0">
                    <a:lnL>
                      <a:noFill/>
                    </a:lnL>
                    <a:lnR>
                      <a:noFill/>
                    </a:lnR>
                    <a:lnT>
                      <a:noFill/>
                    </a:lnT>
                    <a:lnB>
                      <a:noFill/>
                    </a:lnB>
                  </a:tcPr>
                </a:tc>
              </a:tr>
              <a:tr h="315035">
                <a:tc>
                  <a:txBody>
                    <a:bodyPr/>
                    <a:lstStyle/>
                    <a:p>
                      <a:pPr algn="l" fontAlgn="t"/>
                      <a:r>
                        <a:rPr lang="nl-NL" sz="1000" b="0" i="0" u="none" strike="noStrike" dirty="0">
                          <a:solidFill>
                            <a:srgbClr val="000000"/>
                          </a:solidFill>
                          <a:effectLst/>
                          <a:latin typeface="Roboto"/>
                        </a:rPr>
                        <a:t>Zorg en veiligheid</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nl-NL" sz="1000" b="0" i="0" u="none" strike="noStrike" dirty="0" smtClean="0">
                          <a:solidFill>
                            <a:srgbClr val="000000"/>
                          </a:solidFill>
                          <a:effectLst/>
                          <a:latin typeface="Roboto"/>
                        </a:rPr>
                        <a:t>I</a:t>
                      </a:r>
                      <a:r>
                        <a:rPr lang="nl-NL" sz="1000" b="0" i="0" u="none" strike="noStrike" baseline="0" dirty="0" smtClean="0">
                          <a:solidFill>
                            <a:srgbClr val="000000"/>
                          </a:solidFill>
                          <a:effectLst/>
                          <a:latin typeface="Roboto"/>
                        </a:rPr>
                        <a:t>ntegratie zorg en veiligheidshuis met veilig thuis</a:t>
                      </a:r>
                      <a:endParaRPr lang="nl-NL" sz="1000" b="0" i="0" u="none" strike="noStrike" dirty="0">
                        <a:solidFill>
                          <a:srgbClr val="000000"/>
                        </a:solidFill>
                        <a:effectLst/>
                        <a:latin typeface="Roboto"/>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nl-NL" sz="1000" b="0" i="0" u="none" strike="noStrike" dirty="0" smtClean="0">
                          <a:solidFill>
                            <a:srgbClr val="000000"/>
                          </a:solidFill>
                          <a:effectLst/>
                          <a:latin typeface="Roboto"/>
                        </a:rPr>
                        <a:t>30.000</a:t>
                      </a:r>
                      <a:endParaRPr lang="nl-NL" sz="1000" b="0" i="0" u="none" strike="noStrike" dirty="0">
                        <a:solidFill>
                          <a:srgbClr val="000000"/>
                        </a:solidFill>
                        <a:effectLst/>
                        <a:latin typeface="Roboto"/>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238262">
                <a:tc>
                  <a:txBody>
                    <a:bodyPr/>
                    <a:lstStyle/>
                    <a:p>
                      <a:pPr algn="l" fontAlgn="t"/>
                      <a:r>
                        <a:rPr lang="nl-NL" sz="1000" b="0" i="0" u="none" strike="noStrike">
                          <a:solidFill>
                            <a:srgbClr val="000000"/>
                          </a:solidFill>
                          <a:effectLst/>
                          <a:latin typeface="Roboto"/>
                        </a:rPr>
                        <a:t> </a:t>
                      </a:r>
                    </a:p>
                  </a:txBody>
                  <a:tcPr marL="9525" marR="9525" marT="952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nl-NL" sz="1000" b="0" i="0" u="none" strike="noStrike">
                          <a:solidFill>
                            <a:srgbClr val="000000"/>
                          </a:solidFill>
                          <a:effectLst/>
                          <a:latin typeface="Roboto"/>
                        </a:rPr>
                        <a:t>Prognose totaal</a:t>
                      </a:r>
                    </a:p>
                  </a:txBody>
                  <a:tcPr marL="9525" marR="9525" marT="952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t"/>
                      <a:r>
                        <a:rPr lang="nl-NL" sz="1000" b="0" i="0" u="none" strike="noStrike" dirty="0" smtClean="0">
                          <a:solidFill>
                            <a:srgbClr val="000000"/>
                          </a:solidFill>
                          <a:effectLst/>
                          <a:latin typeface="Roboto"/>
                        </a:rPr>
                        <a:t>180.000</a:t>
                      </a:r>
                      <a:endParaRPr lang="nl-NL" sz="1000" b="0" i="0" u="none" strike="noStrike" dirty="0">
                        <a:solidFill>
                          <a:srgbClr val="000000"/>
                        </a:solidFill>
                        <a:effectLst/>
                        <a:latin typeface="Roboto"/>
                      </a:endParaRPr>
                    </a:p>
                  </a:txBody>
                  <a:tcPr marL="9525" marR="9525" marT="9525"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56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F25115A7-9342-4BFA-AFA3-F16E9F3F8DA7}"/>
              </a:ext>
            </a:extLst>
          </p:cNvPr>
          <p:cNvSpPr>
            <a:spLocks noGrp="1"/>
          </p:cNvSpPr>
          <p:nvPr>
            <p:ph type="title"/>
          </p:nvPr>
        </p:nvSpPr>
        <p:spPr>
          <a:xfrm>
            <a:off x="251520" y="51470"/>
            <a:ext cx="8352928" cy="541487"/>
          </a:xfrm>
        </p:spPr>
        <p:txBody>
          <a:bodyPr/>
          <a:lstStyle/>
          <a:p>
            <a:r>
              <a:rPr lang="nl-NL" sz="2000" b="0" dirty="0" smtClean="0">
                <a:solidFill>
                  <a:srgbClr val="41C0F0"/>
                </a:solidFill>
                <a:latin typeface="+mn-lt"/>
              </a:rPr>
              <a:t>MAATSCHAPPELIJKE DIENSTVERLENING</a:t>
            </a:r>
            <a:endParaRPr lang="nl-NL" sz="2000" b="0" dirty="0">
              <a:solidFill>
                <a:srgbClr val="41C0F0"/>
              </a:solidFill>
              <a:latin typeface="+mn-lt"/>
            </a:endParaRPr>
          </a:p>
        </p:txBody>
      </p:sp>
      <p:sp>
        <p:nvSpPr>
          <p:cNvPr id="5" name="Tijdelijke aanduiding voor inhoud 2">
            <a:extLst>
              <a:ext uri="{FF2B5EF4-FFF2-40B4-BE49-F238E27FC236}">
                <a16:creationId xmlns:a16="http://schemas.microsoft.com/office/drawing/2014/main" xmlns="" id="{EBAADE33-CF7A-40EC-B12C-A1CB548B3C88}"/>
              </a:ext>
            </a:extLst>
          </p:cNvPr>
          <p:cNvSpPr>
            <a:spLocks noGrp="1"/>
          </p:cNvSpPr>
          <p:nvPr>
            <p:ph idx="10"/>
          </p:nvPr>
        </p:nvSpPr>
        <p:spPr>
          <a:xfrm>
            <a:off x="251520" y="555526"/>
            <a:ext cx="8892480" cy="4016850"/>
          </a:xfrm>
        </p:spPr>
        <p:txBody>
          <a:bodyPr/>
          <a:lstStyle/>
          <a:p>
            <a:pPr marL="0" indent="0">
              <a:buNone/>
            </a:pPr>
            <a:r>
              <a:rPr lang="nl-NL" sz="1200" b="1" dirty="0" smtClean="0"/>
              <a:t>Taken</a:t>
            </a:r>
          </a:p>
          <a:p>
            <a:pPr marL="0" indent="0">
              <a:buNone/>
            </a:pPr>
            <a:r>
              <a:rPr lang="nl-NL" sz="1200" dirty="0" smtClean="0"/>
              <a:t>Veilig Thuis | Crisisdienst | Urgentiebureau</a:t>
            </a:r>
          </a:p>
          <a:p>
            <a:pPr marL="0" indent="0">
              <a:buNone/>
            </a:pPr>
            <a:endParaRPr lang="nl-NL" sz="1200" dirty="0"/>
          </a:p>
          <a:p>
            <a:pPr marL="0" indent="0">
              <a:buNone/>
            </a:pPr>
            <a:r>
              <a:rPr lang="nl-NL" sz="1200" b="1" dirty="0" smtClean="0"/>
              <a:t>Gemeentelijke bijdrage</a:t>
            </a:r>
          </a:p>
          <a:p>
            <a:pPr marL="0" indent="0">
              <a:buNone/>
            </a:pPr>
            <a:r>
              <a:rPr lang="nl-NL" sz="1200" dirty="0">
                <a:solidFill>
                  <a:srgbClr val="052F42"/>
                </a:solidFill>
                <a:latin typeface="Roboto" panose="02000000000000000000" pitchFamily="2" charset="0"/>
              </a:rPr>
              <a:t>Gemeentelijke bijdrage </a:t>
            </a:r>
            <a:r>
              <a:rPr lang="nl-NL" sz="1200" dirty="0" smtClean="0">
                <a:solidFill>
                  <a:srgbClr val="052F42"/>
                </a:solidFill>
                <a:latin typeface="Roboto" panose="02000000000000000000" pitchFamily="2" charset="0"/>
              </a:rPr>
              <a:t>2021		€ 3.822.000 (incl. Weesp, incl. centrumbijdragen)</a:t>
            </a:r>
          </a:p>
          <a:p>
            <a:pPr marL="0" indent="0">
              <a:buNone/>
            </a:pPr>
            <a:endParaRPr lang="nl-NL" sz="1200" dirty="0">
              <a:solidFill>
                <a:srgbClr val="052F42"/>
              </a:solidFill>
              <a:latin typeface="Roboto" panose="02000000000000000000" pitchFamily="2" charset="0"/>
            </a:endParaRPr>
          </a:p>
          <a:p>
            <a:pPr marL="0" indent="0">
              <a:buNone/>
            </a:pPr>
            <a:r>
              <a:rPr lang="nl-NL" sz="1200" b="1" dirty="0" smtClean="0">
                <a:solidFill>
                  <a:srgbClr val="052F42"/>
                </a:solidFill>
                <a:latin typeface="Roboto" panose="02000000000000000000" pitchFamily="2" charset="0"/>
              </a:rPr>
              <a:t>Omstandigheden</a:t>
            </a:r>
          </a:p>
          <a:p>
            <a:pPr marL="171450" indent="-171450">
              <a:buClr>
                <a:srgbClr val="41C0F0"/>
              </a:buClr>
              <a:buFont typeface="Wingdings" panose="05000000000000000000" pitchFamily="2" charset="2"/>
              <a:buChar char="§"/>
            </a:pPr>
            <a:r>
              <a:rPr lang="nl-NL" sz="1200" dirty="0" smtClean="0">
                <a:solidFill>
                  <a:srgbClr val="052F42"/>
                </a:solidFill>
                <a:latin typeface="Roboto" panose="02000000000000000000" pitchFamily="2" charset="0"/>
              </a:rPr>
              <a:t>Regiog</a:t>
            </a:r>
            <a:r>
              <a:rPr lang="nl-NL" sz="1200" dirty="0" smtClean="0">
                <a:solidFill>
                  <a:srgbClr val="052F42"/>
                </a:solidFill>
                <a:latin typeface="Roboto" panose="02000000000000000000" pitchFamily="2" charset="0"/>
              </a:rPr>
              <a:t>emeenten </a:t>
            </a:r>
            <a:r>
              <a:rPr lang="nl-NL" sz="1200" dirty="0" smtClean="0">
                <a:solidFill>
                  <a:srgbClr val="052F42"/>
                </a:solidFill>
                <a:latin typeface="Roboto" panose="02000000000000000000" pitchFamily="2" charset="0"/>
              </a:rPr>
              <a:t>dragen in landelijk perspectief verhoudingsgewijs financieel veel bij aan Veilig Thuis, terwijl de bijdrage vanuit centrumgemeentegelden verhoudingsgewijs laag </a:t>
            </a:r>
            <a:r>
              <a:rPr lang="nl-NL" sz="1200" dirty="0" smtClean="0">
                <a:solidFill>
                  <a:srgbClr val="052F42"/>
                </a:solidFill>
                <a:latin typeface="Roboto" panose="02000000000000000000" pitchFamily="2" charset="0"/>
              </a:rPr>
              <a:t>is (onderzoek Significant).</a:t>
            </a:r>
            <a:r>
              <a:rPr lang="nl-NL" sz="1200" dirty="0" smtClean="0">
                <a:solidFill>
                  <a:srgbClr val="052F42"/>
                </a:solidFill>
                <a:latin typeface="Roboto" panose="02000000000000000000" pitchFamily="2" charset="0"/>
              </a:rPr>
              <a:t/>
            </a:r>
            <a:br>
              <a:rPr lang="nl-NL" sz="1200" dirty="0" smtClean="0">
                <a:solidFill>
                  <a:srgbClr val="052F42"/>
                </a:solidFill>
                <a:latin typeface="Roboto" panose="02000000000000000000" pitchFamily="2" charset="0"/>
              </a:rPr>
            </a:br>
            <a:endParaRPr lang="nl-NL" sz="1200" dirty="0" smtClean="0">
              <a:solidFill>
                <a:srgbClr val="052F42"/>
              </a:solidFill>
              <a:latin typeface="Roboto" panose="02000000000000000000" pitchFamily="2" charset="0"/>
            </a:endParaRPr>
          </a:p>
          <a:p>
            <a:pPr marL="171450" indent="-171450">
              <a:buClr>
                <a:srgbClr val="41C0F0"/>
              </a:buClr>
              <a:buFont typeface="Wingdings" panose="05000000000000000000" pitchFamily="2" charset="2"/>
              <a:buChar char="§"/>
            </a:pPr>
            <a:r>
              <a:rPr lang="nl-NL" sz="1200" dirty="0" smtClean="0">
                <a:solidFill>
                  <a:srgbClr val="052F42"/>
                </a:solidFill>
                <a:latin typeface="Roboto" panose="02000000000000000000" pitchFamily="2" charset="0"/>
              </a:rPr>
              <a:t>Aantal meldingen huiselijk geweld blijft stijgen als gevolg van corona en nieuwe </a:t>
            </a:r>
            <a:r>
              <a:rPr lang="nl-NL" sz="1200" dirty="0">
                <a:solidFill>
                  <a:srgbClr val="052F42"/>
                </a:solidFill>
                <a:latin typeface="Roboto" panose="02000000000000000000" pitchFamily="2" charset="0"/>
              </a:rPr>
              <a:t>meldcode (2018 – </a:t>
            </a:r>
            <a:r>
              <a:rPr lang="nl-NL" sz="1200" dirty="0" smtClean="0">
                <a:solidFill>
                  <a:srgbClr val="052F42"/>
                </a:solidFill>
                <a:latin typeface="Roboto" panose="02000000000000000000" pitchFamily="2" charset="0"/>
              </a:rPr>
              <a:t>2020 </a:t>
            </a:r>
            <a:r>
              <a:rPr lang="nl-NL" sz="1200" dirty="0" smtClean="0">
                <a:solidFill>
                  <a:srgbClr val="052F42"/>
                </a:solidFill>
                <a:latin typeface="Roboto" panose="02000000000000000000" pitchFamily="2" charset="0"/>
                <a:sym typeface="Wingdings" panose="05000000000000000000" pitchFamily="2" charset="2"/>
              </a:rPr>
              <a:t></a:t>
            </a:r>
            <a:r>
              <a:rPr lang="nl-NL" sz="1200" dirty="0" smtClean="0">
                <a:solidFill>
                  <a:srgbClr val="052F42"/>
                </a:solidFill>
                <a:latin typeface="Roboto" panose="02000000000000000000" pitchFamily="2" charset="0"/>
              </a:rPr>
              <a:t> </a:t>
            </a:r>
            <a:r>
              <a:rPr lang="nl-NL" sz="1200" dirty="0">
                <a:solidFill>
                  <a:srgbClr val="052F42"/>
                </a:solidFill>
                <a:latin typeface="Roboto" panose="02000000000000000000" pitchFamily="2" charset="0"/>
              </a:rPr>
              <a:t>+21</a:t>
            </a:r>
            <a:r>
              <a:rPr lang="nl-NL" sz="1200" dirty="0" smtClean="0">
                <a:solidFill>
                  <a:srgbClr val="052F42"/>
                </a:solidFill>
                <a:latin typeface="Roboto" panose="02000000000000000000" pitchFamily="2" charset="0"/>
              </a:rPr>
              <a:t>%).</a:t>
            </a:r>
            <a:br>
              <a:rPr lang="nl-NL" sz="1200" dirty="0" smtClean="0">
                <a:solidFill>
                  <a:srgbClr val="052F42"/>
                </a:solidFill>
                <a:latin typeface="Roboto" panose="02000000000000000000" pitchFamily="2" charset="0"/>
              </a:rPr>
            </a:br>
            <a:endParaRPr lang="nl-NL" sz="1200" dirty="0" smtClean="0">
              <a:solidFill>
                <a:srgbClr val="052F42"/>
              </a:solidFill>
              <a:latin typeface="Roboto" panose="02000000000000000000" pitchFamily="2" charset="0"/>
            </a:endParaRPr>
          </a:p>
          <a:p>
            <a:pPr marL="171450" indent="-171450">
              <a:buClr>
                <a:srgbClr val="41C0F0"/>
              </a:buClr>
              <a:buFont typeface="Wingdings" panose="05000000000000000000" pitchFamily="2" charset="2"/>
              <a:buChar char="§"/>
            </a:pPr>
            <a:r>
              <a:rPr lang="nl-NL" sz="1200" dirty="0" smtClean="0">
                <a:solidFill>
                  <a:srgbClr val="052F42"/>
                </a:solidFill>
                <a:latin typeface="Roboto" panose="02000000000000000000" pitchFamily="2" charset="0"/>
              </a:rPr>
              <a:t>Rijk stelt structureel € </a:t>
            </a:r>
            <a:r>
              <a:rPr lang="nl-NL" sz="1200" dirty="0" smtClean="0">
                <a:solidFill>
                  <a:srgbClr val="052F42"/>
                </a:solidFill>
                <a:latin typeface="Roboto" panose="02000000000000000000" pitchFamily="2" charset="0"/>
              </a:rPr>
              <a:t>730.185 </a:t>
            </a:r>
            <a:r>
              <a:rPr lang="nl-NL" sz="1200" dirty="0" smtClean="0">
                <a:solidFill>
                  <a:srgbClr val="052F42"/>
                </a:solidFill>
                <a:latin typeface="Roboto" panose="02000000000000000000" pitchFamily="2" charset="0"/>
              </a:rPr>
              <a:t>beschikbaar in </a:t>
            </a:r>
            <a:r>
              <a:rPr lang="nl-NL" sz="1200" dirty="0" smtClean="0">
                <a:solidFill>
                  <a:srgbClr val="052F42"/>
                </a:solidFill>
                <a:latin typeface="Roboto" panose="02000000000000000000" pitchFamily="2" charset="0"/>
              </a:rPr>
              <a:t>centrumgemeente bijdrage </a:t>
            </a:r>
            <a:r>
              <a:rPr lang="nl-NL" sz="1200" dirty="0" smtClean="0">
                <a:solidFill>
                  <a:srgbClr val="052F42"/>
                </a:solidFill>
                <a:latin typeface="Roboto" panose="02000000000000000000" pitchFamily="2" charset="0"/>
              </a:rPr>
              <a:t>voor </a:t>
            </a:r>
            <a:r>
              <a:rPr lang="nl-NL" sz="1200" dirty="0" smtClean="0">
                <a:solidFill>
                  <a:srgbClr val="052F42"/>
                </a:solidFill>
                <a:latin typeface="Roboto" panose="02000000000000000000" pitchFamily="2" charset="0"/>
              </a:rPr>
              <a:t>versterking </a:t>
            </a:r>
            <a:r>
              <a:rPr lang="nl-NL" sz="1200" dirty="0" smtClean="0">
                <a:solidFill>
                  <a:srgbClr val="052F42"/>
                </a:solidFill>
                <a:latin typeface="Roboto" panose="02000000000000000000" pitchFamily="2" charset="0"/>
              </a:rPr>
              <a:t>van Veilig </a:t>
            </a:r>
            <a:r>
              <a:rPr lang="nl-NL" sz="1200" dirty="0" smtClean="0">
                <a:solidFill>
                  <a:srgbClr val="052F42"/>
                </a:solidFill>
                <a:latin typeface="Roboto" panose="02000000000000000000" pitchFamily="2" charset="0"/>
              </a:rPr>
              <a:t>Thuis.</a:t>
            </a:r>
            <a:r>
              <a:rPr lang="nl-NL" sz="1200" dirty="0" smtClean="0">
                <a:solidFill>
                  <a:srgbClr val="052F42"/>
                </a:solidFill>
                <a:latin typeface="Roboto" panose="02000000000000000000" pitchFamily="2" charset="0"/>
              </a:rPr>
              <a:t/>
            </a:r>
            <a:br>
              <a:rPr lang="nl-NL" sz="1200" dirty="0" smtClean="0">
                <a:solidFill>
                  <a:srgbClr val="052F42"/>
                </a:solidFill>
                <a:latin typeface="Roboto" panose="02000000000000000000" pitchFamily="2" charset="0"/>
              </a:rPr>
            </a:br>
            <a:endParaRPr lang="nl-NL" sz="1200" dirty="0" smtClean="0">
              <a:solidFill>
                <a:srgbClr val="052F42"/>
              </a:solidFill>
              <a:latin typeface="Roboto" panose="02000000000000000000" pitchFamily="2" charset="0"/>
            </a:endParaRPr>
          </a:p>
          <a:p>
            <a:pPr marL="171450" indent="-171450">
              <a:buClr>
                <a:srgbClr val="41C0F0"/>
              </a:buClr>
              <a:buFont typeface="Wingdings" panose="05000000000000000000" pitchFamily="2" charset="2"/>
              <a:buChar char="§"/>
            </a:pPr>
            <a:r>
              <a:rPr lang="nl-NL" sz="1200" dirty="0" smtClean="0">
                <a:solidFill>
                  <a:srgbClr val="052F42"/>
                </a:solidFill>
                <a:latin typeface="Roboto" panose="02000000000000000000" pitchFamily="2" charset="0"/>
              </a:rPr>
              <a:t>Veilig Thuis Gooi en Vechtstreek staat er goed voor, maar twee </a:t>
            </a:r>
            <a:r>
              <a:rPr lang="nl-NL" sz="1200" dirty="0" smtClean="0">
                <a:solidFill>
                  <a:srgbClr val="052F42"/>
                </a:solidFill>
                <a:latin typeface="Roboto" panose="02000000000000000000" pitchFamily="2" charset="0"/>
              </a:rPr>
              <a:t>knelpunten:</a:t>
            </a:r>
            <a:r>
              <a:rPr lang="nl-NL" sz="1200" dirty="0" smtClean="0">
                <a:solidFill>
                  <a:srgbClr val="052F42"/>
                </a:solidFill>
                <a:latin typeface="Roboto" panose="02000000000000000000" pitchFamily="2" charset="0"/>
              </a:rPr>
              <a:t/>
            </a:r>
            <a:br>
              <a:rPr lang="nl-NL" sz="1200" dirty="0" smtClean="0">
                <a:solidFill>
                  <a:srgbClr val="052F42"/>
                </a:solidFill>
                <a:latin typeface="Roboto" panose="02000000000000000000" pitchFamily="2" charset="0"/>
              </a:rPr>
            </a:br>
            <a:r>
              <a:rPr lang="nl-NL" sz="1200" dirty="0" smtClean="0">
                <a:solidFill>
                  <a:srgbClr val="052F42"/>
                </a:solidFill>
                <a:latin typeface="Roboto" panose="02000000000000000000" pitchFamily="2" charset="0"/>
                <a:sym typeface="Wingdings" panose="05000000000000000000" pitchFamily="2" charset="2"/>
              </a:rPr>
              <a:t>1) </a:t>
            </a:r>
            <a:r>
              <a:rPr lang="nl-NL" sz="1200" dirty="0" smtClean="0">
                <a:solidFill>
                  <a:srgbClr val="052F42"/>
                </a:solidFill>
                <a:latin typeface="Roboto" panose="02000000000000000000" pitchFamily="2" charset="0"/>
                <a:sym typeface="Wingdings" panose="05000000000000000000" pitchFamily="2" charset="2"/>
              </a:rPr>
              <a:t>monitoring </a:t>
            </a:r>
            <a:r>
              <a:rPr lang="nl-NL" sz="1200" dirty="0" smtClean="0">
                <a:solidFill>
                  <a:srgbClr val="052F42"/>
                </a:solidFill>
                <a:latin typeface="Roboto" panose="02000000000000000000" pitchFamily="2" charset="0"/>
                <a:sym typeface="Wingdings" panose="05000000000000000000" pitchFamily="2" charset="2"/>
              </a:rPr>
              <a:t>niet binnen normen (huisbezoek na 3 en 12 maanden)</a:t>
            </a:r>
            <a:br>
              <a:rPr lang="nl-NL" sz="1200" dirty="0" smtClean="0">
                <a:solidFill>
                  <a:srgbClr val="052F42"/>
                </a:solidFill>
                <a:latin typeface="Roboto" panose="02000000000000000000" pitchFamily="2" charset="0"/>
                <a:sym typeface="Wingdings" panose="05000000000000000000" pitchFamily="2" charset="2"/>
              </a:rPr>
            </a:br>
            <a:r>
              <a:rPr lang="nl-NL" sz="1200" dirty="0" smtClean="0">
                <a:solidFill>
                  <a:srgbClr val="052F42"/>
                </a:solidFill>
                <a:latin typeface="Roboto" panose="02000000000000000000" pitchFamily="2" charset="0"/>
                <a:sym typeface="Wingdings" panose="05000000000000000000" pitchFamily="2" charset="2"/>
              </a:rPr>
              <a:t>2) </a:t>
            </a:r>
            <a:r>
              <a:rPr lang="nl-NL" sz="1200" dirty="0" smtClean="0">
                <a:solidFill>
                  <a:srgbClr val="052F42"/>
                </a:solidFill>
                <a:latin typeface="Roboto" panose="02000000000000000000" pitchFamily="2" charset="0"/>
                <a:sym typeface="Wingdings" panose="05000000000000000000" pitchFamily="2" charset="2"/>
              </a:rPr>
              <a:t>achterstanden </a:t>
            </a:r>
            <a:r>
              <a:rPr lang="nl-NL" sz="1200" dirty="0" smtClean="0">
                <a:solidFill>
                  <a:srgbClr val="052F42"/>
                </a:solidFill>
                <a:latin typeface="Roboto" panose="02000000000000000000" pitchFamily="2" charset="0"/>
                <a:sym typeface="Wingdings" panose="05000000000000000000" pitchFamily="2" charset="2"/>
              </a:rPr>
              <a:t>(als gevolg van niet kwijtkunnen veilige </a:t>
            </a:r>
            <a:r>
              <a:rPr lang="nl-NL" sz="1200" dirty="0" smtClean="0">
                <a:solidFill>
                  <a:srgbClr val="052F42"/>
                </a:solidFill>
                <a:latin typeface="Roboto" panose="02000000000000000000" pitchFamily="2" charset="0"/>
                <a:sym typeface="Wingdings" panose="05000000000000000000" pitchFamily="2" charset="2"/>
              </a:rPr>
              <a:t>casuïstiek bij recidiverende onveiligheid)</a:t>
            </a:r>
            <a:r>
              <a:rPr lang="nl-NL" sz="1200" dirty="0" smtClean="0">
                <a:solidFill>
                  <a:srgbClr val="052F42"/>
                </a:solidFill>
                <a:latin typeface="Roboto" panose="02000000000000000000" pitchFamily="2" charset="0"/>
                <a:sym typeface="Wingdings" panose="05000000000000000000" pitchFamily="2" charset="2"/>
              </a:rPr>
              <a:t/>
            </a:r>
            <a:br>
              <a:rPr lang="nl-NL" sz="1200" dirty="0" smtClean="0">
                <a:solidFill>
                  <a:srgbClr val="052F42"/>
                </a:solidFill>
                <a:latin typeface="Roboto" panose="02000000000000000000" pitchFamily="2" charset="0"/>
                <a:sym typeface="Wingdings" panose="05000000000000000000" pitchFamily="2" charset="2"/>
              </a:rPr>
            </a:br>
            <a:endParaRPr lang="nl-NL" sz="1200" dirty="0" smtClean="0">
              <a:solidFill>
                <a:srgbClr val="052F42"/>
              </a:solidFill>
              <a:latin typeface="Roboto" panose="02000000000000000000" pitchFamily="2" charset="0"/>
              <a:sym typeface="Wingdings" panose="05000000000000000000" pitchFamily="2" charset="2"/>
            </a:endParaRPr>
          </a:p>
          <a:p>
            <a:pPr marL="0" indent="0">
              <a:buClr>
                <a:srgbClr val="41C0F0"/>
              </a:buClr>
              <a:buNone/>
            </a:pPr>
            <a:endParaRPr lang="nl-NL" sz="1200" dirty="0">
              <a:solidFill>
                <a:srgbClr val="052F42"/>
              </a:solidFill>
              <a:latin typeface="Roboto" panose="02000000000000000000" pitchFamily="2" charset="0"/>
            </a:endParaRPr>
          </a:p>
          <a:p>
            <a:pPr marL="0" indent="0">
              <a:buNone/>
            </a:pPr>
            <a:endParaRPr lang="nl-NL" sz="1200" dirty="0"/>
          </a:p>
        </p:txBody>
      </p:sp>
    </p:spTree>
    <p:extLst>
      <p:ext uri="{BB962C8B-B14F-4D97-AF65-F5344CB8AC3E}">
        <p14:creationId xmlns:p14="http://schemas.microsoft.com/office/powerpoint/2010/main" val="3693869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F25115A7-9342-4BFA-AFA3-F16E9F3F8DA7}"/>
              </a:ext>
            </a:extLst>
          </p:cNvPr>
          <p:cNvSpPr>
            <a:spLocks noGrp="1"/>
          </p:cNvSpPr>
          <p:nvPr>
            <p:ph type="title"/>
          </p:nvPr>
        </p:nvSpPr>
        <p:spPr>
          <a:xfrm>
            <a:off x="251520" y="51470"/>
            <a:ext cx="8352928" cy="541487"/>
          </a:xfrm>
        </p:spPr>
        <p:txBody>
          <a:bodyPr/>
          <a:lstStyle/>
          <a:p>
            <a:r>
              <a:rPr lang="nl-NL" sz="2000" b="0" dirty="0" smtClean="0">
                <a:solidFill>
                  <a:srgbClr val="41C0F0"/>
                </a:solidFill>
                <a:latin typeface="+mn-lt"/>
              </a:rPr>
              <a:t>MAATSCHAPPELIJKE DIENSTVERLENING</a:t>
            </a:r>
            <a:endParaRPr lang="nl-NL" sz="2000" b="0" dirty="0">
              <a:solidFill>
                <a:srgbClr val="41C0F0"/>
              </a:solidFill>
              <a:latin typeface="+mn-lt"/>
            </a:endParaRPr>
          </a:p>
        </p:txBody>
      </p:sp>
      <p:sp>
        <p:nvSpPr>
          <p:cNvPr id="5" name="Tijdelijke aanduiding voor inhoud 2">
            <a:extLst>
              <a:ext uri="{FF2B5EF4-FFF2-40B4-BE49-F238E27FC236}">
                <a16:creationId xmlns:a16="http://schemas.microsoft.com/office/drawing/2014/main" xmlns="" id="{EBAADE33-CF7A-40EC-B12C-A1CB548B3C88}"/>
              </a:ext>
            </a:extLst>
          </p:cNvPr>
          <p:cNvSpPr>
            <a:spLocks noGrp="1"/>
          </p:cNvSpPr>
          <p:nvPr>
            <p:ph idx="10"/>
          </p:nvPr>
        </p:nvSpPr>
        <p:spPr>
          <a:xfrm>
            <a:off x="251520" y="411510"/>
            <a:ext cx="8892480" cy="2160240"/>
          </a:xfrm>
        </p:spPr>
        <p:txBody>
          <a:bodyPr/>
          <a:lstStyle/>
          <a:p>
            <a:pPr marL="0" indent="0">
              <a:spcAft>
                <a:spcPts val="600"/>
              </a:spcAft>
              <a:buClr>
                <a:srgbClr val="41C0F0"/>
              </a:buClr>
              <a:buNone/>
            </a:pPr>
            <a:r>
              <a:rPr lang="nl-NL" sz="1200" b="1" dirty="0" smtClean="0">
                <a:solidFill>
                  <a:srgbClr val="052F42"/>
                </a:solidFill>
                <a:latin typeface="Roboto" panose="02000000000000000000" pitchFamily="2" charset="0"/>
                <a:sym typeface="Wingdings" panose="05000000000000000000" pitchFamily="2" charset="2"/>
              </a:rPr>
              <a:t>Maatregelen</a:t>
            </a:r>
          </a:p>
          <a:p>
            <a:pPr marL="271463" indent="-271463">
              <a:spcAft>
                <a:spcPts val="600"/>
              </a:spcAft>
              <a:buClr>
                <a:srgbClr val="41C0F0"/>
              </a:buClr>
            </a:pPr>
            <a:r>
              <a:rPr lang="nl-NL" sz="1200" dirty="0" smtClean="0">
                <a:solidFill>
                  <a:srgbClr val="052F42"/>
                </a:solidFill>
                <a:latin typeface="Roboto" panose="02000000000000000000" pitchFamily="2" charset="0"/>
                <a:sym typeface="Wingdings" panose="05000000000000000000" pitchFamily="2" charset="2"/>
              </a:rPr>
              <a:t>Vanaf december 2020 komt er jaarlijks € 730.185 extra vanuit het Rijk voor versterking Veilig Thuis</a:t>
            </a:r>
          </a:p>
          <a:p>
            <a:pPr marL="271463" indent="-271463">
              <a:spcAft>
                <a:spcPts val="600"/>
              </a:spcAft>
              <a:buClr>
                <a:srgbClr val="41C0F0"/>
              </a:buClr>
            </a:pPr>
            <a:r>
              <a:rPr lang="nl-NL" sz="1200" dirty="0" smtClean="0">
                <a:solidFill>
                  <a:srgbClr val="052F42"/>
                </a:solidFill>
                <a:latin typeface="Roboto" panose="02000000000000000000" pitchFamily="2" charset="0"/>
                <a:sym typeface="Wingdings" panose="05000000000000000000" pitchFamily="2" charset="2"/>
              </a:rPr>
              <a:t>Deze middelen in 2021 om de knelpunten op monitoring &amp; achterstanden op te lossen / in te lopen door tijdelijk extra capaciteit € 321.500 erbij te plaatsen </a:t>
            </a:r>
            <a:endParaRPr lang="nl-NL" sz="1200" dirty="0" smtClean="0">
              <a:solidFill>
                <a:srgbClr val="052F42"/>
              </a:solidFill>
              <a:latin typeface="Roboto" panose="02000000000000000000" pitchFamily="2" charset="0"/>
              <a:sym typeface="Wingdings" panose="05000000000000000000" pitchFamily="2" charset="2"/>
            </a:endParaRPr>
          </a:p>
          <a:p>
            <a:pPr marL="271463" indent="-271463">
              <a:spcAft>
                <a:spcPts val="600"/>
              </a:spcAft>
              <a:buClr>
                <a:srgbClr val="41C0F0"/>
              </a:buClr>
            </a:pPr>
            <a:r>
              <a:rPr lang="nl-NL" sz="1200" dirty="0" smtClean="0">
                <a:solidFill>
                  <a:srgbClr val="052F42"/>
                </a:solidFill>
                <a:latin typeface="Roboto" panose="02000000000000000000" pitchFamily="2" charset="0"/>
                <a:sym typeface="Wingdings" panose="05000000000000000000" pitchFamily="2" charset="2"/>
              </a:rPr>
              <a:t>Versterk </a:t>
            </a:r>
            <a:r>
              <a:rPr lang="nl-NL" sz="1200" dirty="0" smtClean="0">
                <a:solidFill>
                  <a:srgbClr val="052F42"/>
                </a:solidFill>
                <a:latin typeface="Roboto" panose="02000000000000000000" pitchFamily="2" charset="0"/>
                <a:sym typeface="Wingdings" panose="05000000000000000000" pitchFamily="2" charset="2"/>
              </a:rPr>
              <a:t>Veilig Thuis Gooi en Vechtstreek vanaf 2022 structureel met € 100.000 vanuit de extra </a:t>
            </a:r>
            <a:r>
              <a:rPr lang="nl-NL" sz="1200" dirty="0" smtClean="0">
                <a:solidFill>
                  <a:srgbClr val="052F42"/>
                </a:solidFill>
                <a:latin typeface="Roboto" panose="02000000000000000000" pitchFamily="2" charset="0"/>
                <a:sym typeface="Wingdings" panose="05000000000000000000" pitchFamily="2" charset="2"/>
              </a:rPr>
              <a:t>centrumgemeente bijdrage </a:t>
            </a:r>
            <a:r>
              <a:rPr lang="nl-NL" sz="1200" dirty="0" smtClean="0">
                <a:solidFill>
                  <a:srgbClr val="052F42"/>
                </a:solidFill>
                <a:latin typeface="Roboto" panose="02000000000000000000" pitchFamily="2" charset="0"/>
                <a:sym typeface="Wingdings" panose="05000000000000000000" pitchFamily="2" charset="2"/>
              </a:rPr>
              <a:t>om zo het huidige niveau meldingen op te kunnen vangen.</a:t>
            </a:r>
          </a:p>
          <a:p>
            <a:pPr marL="271463" indent="-271463">
              <a:spcAft>
                <a:spcPts val="600"/>
              </a:spcAft>
              <a:buClr>
                <a:srgbClr val="41C0F0"/>
              </a:buClr>
            </a:pPr>
            <a:r>
              <a:rPr lang="nl-NL" sz="1200" dirty="0" smtClean="0">
                <a:solidFill>
                  <a:srgbClr val="052F42"/>
                </a:solidFill>
                <a:latin typeface="Roboto" panose="02000000000000000000" pitchFamily="2" charset="0"/>
                <a:sym typeface="Wingdings" panose="05000000000000000000" pitchFamily="2" charset="2"/>
              </a:rPr>
              <a:t>Gebruik de € 648.000 uit de extra </a:t>
            </a:r>
            <a:r>
              <a:rPr lang="nl-NL" sz="1200" dirty="0" smtClean="0">
                <a:solidFill>
                  <a:srgbClr val="052F42"/>
                </a:solidFill>
                <a:latin typeface="Roboto" panose="02000000000000000000" pitchFamily="2" charset="0"/>
                <a:sym typeface="Wingdings" panose="05000000000000000000" pitchFamily="2" charset="2"/>
              </a:rPr>
              <a:t>centrumgemeente bijdrage </a:t>
            </a:r>
            <a:r>
              <a:rPr lang="nl-NL" sz="1200" dirty="0" smtClean="0">
                <a:solidFill>
                  <a:srgbClr val="052F42"/>
                </a:solidFill>
                <a:latin typeface="Roboto" panose="02000000000000000000" pitchFamily="2" charset="0"/>
                <a:sym typeface="Wingdings" panose="05000000000000000000" pitchFamily="2" charset="2"/>
              </a:rPr>
              <a:t>om de gemeentelijke bijdrage aan veilig thuis te verlagen (invulling taakstelling)</a:t>
            </a:r>
          </a:p>
          <a:p>
            <a:pPr marL="271463" indent="-271463">
              <a:spcAft>
                <a:spcPts val="600"/>
              </a:spcAft>
              <a:buClr>
                <a:srgbClr val="41C0F0"/>
              </a:buClr>
            </a:pPr>
            <a:r>
              <a:rPr lang="nl-NL" sz="1200" dirty="0" smtClean="0">
                <a:solidFill>
                  <a:srgbClr val="052F42"/>
                </a:solidFill>
                <a:latin typeface="Roboto" panose="02000000000000000000" pitchFamily="2" charset="0"/>
                <a:sym typeface="Wingdings" panose="05000000000000000000" pitchFamily="2" charset="2"/>
              </a:rPr>
              <a:t>Stel de begroting 2021 op korte termijn bij om de tijdelijke maatregelen uit te kunnen voeren</a:t>
            </a:r>
          </a:p>
        </p:txBody>
      </p:sp>
    </p:spTree>
    <p:extLst>
      <p:ext uri="{BB962C8B-B14F-4D97-AF65-F5344CB8AC3E}">
        <p14:creationId xmlns:p14="http://schemas.microsoft.com/office/powerpoint/2010/main" val="402978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0"/>
          </p:nvPr>
        </p:nvSpPr>
        <p:spPr>
          <a:xfrm>
            <a:off x="251520" y="555526"/>
            <a:ext cx="8352928" cy="4016850"/>
          </a:xfrm>
        </p:spPr>
        <p:txBody>
          <a:bodyPr/>
          <a:lstStyle/>
          <a:p>
            <a:pPr marL="0" indent="0">
              <a:buClr>
                <a:srgbClr val="1B3813"/>
              </a:buClr>
              <a:buNone/>
            </a:pPr>
            <a:r>
              <a:rPr lang="nl-NL" sz="1200" b="1" dirty="0">
                <a:latin typeface="Roboto" panose="02000000000000000000" pitchFamily="2" charset="0"/>
                <a:ea typeface="Roboto" panose="02000000000000000000" pitchFamily="2" charset="0"/>
                <a:cs typeface="Roboto" panose="02000000000000000000" pitchFamily="2" charset="0"/>
              </a:rPr>
              <a:t>Taken</a:t>
            </a:r>
          </a:p>
          <a:p>
            <a:pPr marL="0" indent="0">
              <a:buClr>
                <a:srgbClr val="1B3813"/>
              </a:buClr>
              <a:buNone/>
            </a:pPr>
            <a:r>
              <a:rPr lang="nl-NL" sz="1200" dirty="0" smtClean="0">
                <a:latin typeface="Roboto" panose="02000000000000000000" pitchFamily="2" charset="0"/>
                <a:ea typeface="Roboto" panose="02000000000000000000" pitchFamily="2" charset="0"/>
                <a:cs typeface="Roboto" panose="02000000000000000000" pitchFamily="2" charset="0"/>
              </a:rPr>
              <a:t>Ambulancezorg </a:t>
            </a:r>
            <a:r>
              <a:rPr lang="nl-NL" sz="1200" dirty="0" smtClean="0">
                <a:latin typeface="Roboto" panose="02000000000000000000" pitchFamily="2" charset="0"/>
                <a:ea typeface="Roboto" panose="02000000000000000000" pitchFamily="2" charset="0"/>
                <a:cs typeface="Roboto" panose="02000000000000000000" pitchFamily="2" charset="0"/>
              </a:rPr>
              <a:t>| Meldkamer (witte kolom)</a:t>
            </a:r>
            <a:endParaRPr lang="nl-NL" sz="1200" dirty="0">
              <a:latin typeface="Roboto" panose="02000000000000000000" pitchFamily="2" charset="0"/>
              <a:ea typeface="Roboto" panose="02000000000000000000" pitchFamily="2" charset="0"/>
              <a:cs typeface="Roboto" panose="02000000000000000000" pitchFamily="2" charset="0"/>
            </a:endParaRPr>
          </a:p>
          <a:p>
            <a:pPr marL="0" indent="0">
              <a:buClr>
                <a:srgbClr val="1B3813"/>
              </a:buClr>
              <a:buNone/>
            </a:pPr>
            <a:endParaRPr lang="nl-NL" sz="1200" dirty="0">
              <a:latin typeface="Roboto" panose="02000000000000000000" pitchFamily="2" charset="0"/>
              <a:ea typeface="Roboto" panose="02000000000000000000" pitchFamily="2" charset="0"/>
              <a:cs typeface="Roboto" panose="02000000000000000000" pitchFamily="2" charset="0"/>
            </a:endParaRPr>
          </a:p>
          <a:p>
            <a:pPr marL="0" indent="0">
              <a:buClr>
                <a:srgbClr val="1B3813"/>
              </a:buClr>
              <a:buNone/>
            </a:pPr>
            <a:r>
              <a:rPr lang="nl-NL" sz="1200" b="1" dirty="0">
                <a:latin typeface="Roboto" panose="02000000000000000000" pitchFamily="2" charset="0"/>
                <a:ea typeface="Roboto" panose="02000000000000000000" pitchFamily="2" charset="0"/>
                <a:cs typeface="Roboto" panose="02000000000000000000" pitchFamily="2" charset="0"/>
              </a:rPr>
              <a:t>Gemeentelijke bijdrage</a:t>
            </a:r>
          </a:p>
          <a:p>
            <a:pPr marL="0" indent="0">
              <a:buClr>
                <a:srgbClr val="1B3813"/>
              </a:buClr>
              <a:buNone/>
            </a:pPr>
            <a:r>
              <a:rPr lang="nl-NL" sz="1200" dirty="0">
                <a:solidFill>
                  <a:srgbClr val="052F42"/>
                </a:solidFill>
                <a:latin typeface="Roboto" panose="02000000000000000000" pitchFamily="2" charset="0"/>
              </a:rPr>
              <a:t>Gemeentelijke bijdrage 2021	</a:t>
            </a:r>
            <a:r>
              <a:rPr lang="nl-NL" sz="1200" dirty="0" smtClean="0">
                <a:solidFill>
                  <a:srgbClr val="052F42"/>
                </a:solidFill>
                <a:latin typeface="Roboto" panose="02000000000000000000" pitchFamily="2" charset="0"/>
              </a:rPr>
              <a:t>	€ 317.000 </a:t>
            </a:r>
            <a:r>
              <a:rPr lang="nl-NL" sz="1200" dirty="0">
                <a:solidFill>
                  <a:srgbClr val="052F42"/>
                </a:solidFill>
                <a:latin typeface="Roboto" panose="02000000000000000000" pitchFamily="2" charset="0"/>
              </a:rPr>
              <a:t>(incl. Weesp)</a:t>
            </a:r>
          </a:p>
          <a:p>
            <a:pPr marL="0" indent="0">
              <a:buClr>
                <a:srgbClr val="1B3813"/>
              </a:buClr>
              <a:buNone/>
            </a:pPr>
            <a:endParaRPr lang="nl-NL" sz="1200" dirty="0">
              <a:solidFill>
                <a:srgbClr val="052F42"/>
              </a:solidFill>
              <a:latin typeface="Roboto" panose="02000000000000000000" pitchFamily="2" charset="0"/>
            </a:endParaRPr>
          </a:p>
          <a:p>
            <a:pPr marL="0" indent="0">
              <a:buClr>
                <a:srgbClr val="1B3813"/>
              </a:buClr>
              <a:buNone/>
            </a:pPr>
            <a:r>
              <a:rPr lang="nl-NL" sz="1200" b="1" dirty="0" smtClean="0">
                <a:solidFill>
                  <a:srgbClr val="052F42"/>
                </a:solidFill>
                <a:latin typeface="Roboto" panose="02000000000000000000" pitchFamily="2" charset="0"/>
                <a:ea typeface="Roboto" panose="02000000000000000000" pitchFamily="2" charset="0"/>
                <a:cs typeface="Roboto" panose="02000000000000000000" pitchFamily="2" charset="0"/>
              </a:rPr>
              <a:t>Omstandigheden</a:t>
            </a:r>
            <a:endParaRPr lang="nl-NL" sz="1200" b="1" dirty="0">
              <a:latin typeface="Roboto" panose="02000000000000000000" pitchFamily="2" charset="0"/>
              <a:ea typeface="Roboto" panose="02000000000000000000" pitchFamily="2" charset="0"/>
              <a:cs typeface="Roboto" panose="02000000000000000000" pitchFamily="2" charset="0"/>
            </a:endParaRPr>
          </a:p>
          <a:p>
            <a:pPr marL="171450" indent="-171450">
              <a:buFont typeface="Wingdings" panose="05000000000000000000" pitchFamily="2" charset="2"/>
              <a:buChar char="§"/>
            </a:pPr>
            <a:r>
              <a:rPr lang="nl-NL" sz="1200" dirty="0" smtClean="0">
                <a:solidFill>
                  <a:srgbClr val="052F42"/>
                </a:solidFill>
                <a:latin typeface="Roboto" panose="02000000000000000000" pitchFamily="2" charset="0"/>
              </a:rPr>
              <a:t>Gemeenten dragen jaarlijks bij om de meldkamer op de schaal Gooi en Vechtstreek in stand te kunnen houden</a:t>
            </a:r>
          </a:p>
          <a:p>
            <a:pPr marL="171450" indent="-171450">
              <a:buFont typeface="Wingdings" panose="05000000000000000000" pitchFamily="2" charset="2"/>
              <a:buChar char="§"/>
            </a:pPr>
            <a:r>
              <a:rPr lang="nl-NL" sz="1200" dirty="0" smtClean="0">
                <a:solidFill>
                  <a:srgbClr val="052F42"/>
                </a:solidFill>
                <a:latin typeface="Roboto" panose="02000000000000000000" pitchFamily="2" charset="0"/>
              </a:rPr>
              <a:t>Met de coöperatie RAV Gooi en Vechtstreek en Flevoland is het mogelijk door de verzekeraar gewenste schaalsprong op de meldkamer-functie vanaf 2022 te gaan realiseren. </a:t>
            </a:r>
            <a:endParaRPr lang="nl-NL" sz="1200" dirty="0">
              <a:solidFill>
                <a:srgbClr val="052F42"/>
              </a:solidFill>
              <a:latin typeface="Roboto" panose="02000000000000000000" pitchFamily="2" charset="0"/>
            </a:endParaRPr>
          </a:p>
          <a:p>
            <a:pPr marL="0" indent="0">
              <a:buClr>
                <a:srgbClr val="1B3813"/>
              </a:buClr>
              <a:buNone/>
            </a:pPr>
            <a:endParaRPr lang="nl-NL" sz="1200" dirty="0">
              <a:solidFill>
                <a:srgbClr val="052F42"/>
              </a:solidFill>
              <a:latin typeface="Roboto" panose="02000000000000000000" pitchFamily="2" charset="0"/>
            </a:endParaRPr>
          </a:p>
          <a:p>
            <a:pPr marL="0" indent="0">
              <a:buClr>
                <a:srgbClr val="1B3813"/>
              </a:buClr>
              <a:buNone/>
            </a:pPr>
            <a:r>
              <a:rPr lang="nl-NL" sz="1200" b="1" dirty="0">
                <a:solidFill>
                  <a:srgbClr val="052F42"/>
                </a:solidFill>
                <a:latin typeface="Roboto" panose="02000000000000000000" pitchFamily="2" charset="0"/>
              </a:rPr>
              <a:t>Bezuiniging</a:t>
            </a:r>
          </a:p>
          <a:p>
            <a:pPr marL="0" indent="0">
              <a:buNone/>
            </a:pPr>
            <a:r>
              <a:rPr lang="nl-NL" sz="1200" dirty="0">
                <a:solidFill>
                  <a:srgbClr val="052F42"/>
                </a:solidFill>
                <a:latin typeface="Roboto" panose="02000000000000000000" pitchFamily="2" charset="0"/>
              </a:rPr>
              <a:t>Gemeenten dragen jaarlijks à € </a:t>
            </a:r>
            <a:r>
              <a:rPr lang="nl-NL" sz="1200" dirty="0" smtClean="0">
                <a:solidFill>
                  <a:srgbClr val="052F42"/>
                </a:solidFill>
                <a:latin typeface="Roboto" panose="02000000000000000000" pitchFamily="2" charset="0"/>
              </a:rPr>
              <a:t>304.000 </a:t>
            </a:r>
            <a:r>
              <a:rPr lang="nl-NL" sz="1200" dirty="0">
                <a:solidFill>
                  <a:srgbClr val="052F42"/>
                </a:solidFill>
                <a:latin typeface="Roboto" panose="02000000000000000000" pitchFamily="2" charset="0"/>
              </a:rPr>
              <a:t>bij om de meldkamer op de schaal Gooi en Vechtstreek in stand te kunnen houden. Met de coöperatie RAV Gooi en Vechtstreek en Flevoland is het mogelijk door de verzekeraar gewenste schaalsprong op de meldkamer-functie vanaf 2022 te realiseren. Om dit mogelijk te maken kan de gemeentelijke bijdrage afgebouwd worden. Dat doen we in twee stappen:</a:t>
            </a:r>
          </a:p>
          <a:p>
            <a:pPr marL="84138" indent="-274638"/>
            <a:r>
              <a:rPr lang="nl-NL" sz="1200" dirty="0">
                <a:solidFill>
                  <a:srgbClr val="052F42"/>
                </a:solidFill>
                <a:latin typeface="Roboto" panose="02000000000000000000" pitchFamily="2" charset="0"/>
              </a:rPr>
              <a:t>2022 bezuiniging à € </a:t>
            </a:r>
            <a:r>
              <a:rPr lang="nl-NL" sz="1200" dirty="0" smtClean="0">
                <a:solidFill>
                  <a:srgbClr val="052F42"/>
                </a:solidFill>
                <a:latin typeface="Roboto" panose="02000000000000000000" pitchFamily="2" charset="0"/>
              </a:rPr>
              <a:t>204.000;</a:t>
            </a:r>
            <a:endParaRPr lang="nl-NL" sz="1200" dirty="0">
              <a:solidFill>
                <a:srgbClr val="052F42"/>
              </a:solidFill>
              <a:latin typeface="Roboto" panose="02000000000000000000" pitchFamily="2" charset="0"/>
            </a:endParaRPr>
          </a:p>
          <a:p>
            <a:pPr marL="84138" indent="-274638"/>
            <a:r>
              <a:rPr lang="nl-NL" sz="1200" dirty="0">
                <a:solidFill>
                  <a:srgbClr val="052F42"/>
                </a:solidFill>
                <a:latin typeface="Roboto" panose="02000000000000000000" pitchFamily="2" charset="0"/>
              </a:rPr>
              <a:t>2023 bezuiniging à € </a:t>
            </a:r>
            <a:r>
              <a:rPr lang="nl-NL" sz="1200" dirty="0" smtClean="0">
                <a:solidFill>
                  <a:srgbClr val="052F42"/>
                </a:solidFill>
                <a:latin typeface="Roboto" panose="02000000000000000000" pitchFamily="2" charset="0"/>
              </a:rPr>
              <a:t>100.000.</a:t>
            </a:r>
            <a:endParaRPr lang="nl-NL" sz="1200" dirty="0">
              <a:solidFill>
                <a:srgbClr val="052F42"/>
              </a:solidFill>
              <a:latin typeface="Roboto" panose="02000000000000000000" pitchFamily="2" charset="0"/>
            </a:endParaRPr>
          </a:p>
          <a:p>
            <a:pPr marL="171450" indent="-171450">
              <a:buClr>
                <a:srgbClr val="1B3813"/>
              </a:buClr>
              <a:buFont typeface="Wingdings" panose="05000000000000000000" pitchFamily="2" charset="2"/>
              <a:buChar char="§"/>
            </a:pPr>
            <a:endParaRPr lang="nl-NL" sz="1200" dirty="0">
              <a:solidFill>
                <a:srgbClr val="052F42"/>
              </a:solidFill>
              <a:latin typeface="Roboto" panose="02000000000000000000" pitchFamily="2" charset="0"/>
            </a:endParaRPr>
          </a:p>
          <a:p>
            <a:pPr marL="171450" indent="-171450">
              <a:buClr>
                <a:srgbClr val="1B3813"/>
              </a:buClr>
              <a:buFont typeface="Wingdings" panose="05000000000000000000" pitchFamily="2" charset="2"/>
              <a:buChar char="§"/>
            </a:pPr>
            <a:endParaRPr lang="nl-NL" sz="1200" dirty="0">
              <a:solidFill>
                <a:srgbClr val="052F42"/>
              </a:solidFill>
              <a:latin typeface="Roboto" panose="02000000000000000000" pitchFamily="2" charset="0"/>
            </a:endParaRPr>
          </a:p>
          <a:p>
            <a:pPr>
              <a:buClr>
                <a:srgbClr val="1B3813"/>
              </a:buClr>
            </a:pPr>
            <a:endParaRPr lang="nl-NL" sz="12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nl-NL" sz="12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nl-NL" sz="1200" dirty="0"/>
          </a:p>
        </p:txBody>
      </p:sp>
      <p:sp>
        <p:nvSpPr>
          <p:cNvPr id="4" name="Titel 1"/>
          <p:cNvSpPr txBox="1">
            <a:spLocks/>
          </p:cNvSpPr>
          <p:nvPr/>
        </p:nvSpPr>
        <p:spPr bwMode="auto">
          <a:xfrm>
            <a:off x="251520" y="123478"/>
            <a:ext cx="8352928"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a:lstStyle>
          <a:p>
            <a:r>
              <a:rPr lang="nl-NL" sz="2000" b="0" kern="0" dirty="0" smtClean="0">
                <a:latin typeface="Roboto"/>
              </a:rPr>
              <a:t>REGIONALE AMBULANCE VOORZIENING</a:t>
            </a:r>
            <a:endParaRPr lang="nl-NL" sz="2000" b="0" kern="0" dirty="0">
              <a:latin typeface="Roboto"/>
            </a:endParaRPr>
          </a:p>
        </p:txBody>
      </p:sp>
      <p:pic>
        <p:nvPicPr>
          <p:cNvPr id="3074" name="Picture 2" descr="R:\Logo's\M-R\RAV\rav_gv_logo_kle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65" y="16418"/>
            <a:ext cx="3428935" cy="104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9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 xmlns:a16="http://schemas.microsoft.com/office/drawing/2014/main" id="{F25115A7-9342-4BFA-AFA3-F16E9F3F8DA7}"/>
              </a:ext>
            </a:extLst>
          </p:cNvPr>
          <p:cNvSpPr>
            <a:spLocks noGrp="1"/>
          </p:cNvSpPr>
          <p:nvPr>
            <p:ph type="title"/>
          </p:nvPr>
        </p:nvSpPr>
        <p:spPr>
          <a:xfrm>
            <a:off x="251520" y="14039"/>
            <a:ext cx="8352928" cy="541487"/>
          </a:xfrm>
        </p:spPr>
        <p:txBody>
          <a:bodyPr/>
          <a:lstStyle/>
          <a:p>
            <a:r>
              <a:rPr lang="nl-NL" b="0" dirty="0" smtClean="0">
                <a:solidFill>
                  <a:srgbClr val="FE9C00"/>
                </a:solidFill>
                <a:latin typeface="+mn-lt"/>
              </a:rPr>
              <a:t>GGD</a:t>
            </a:r>
            <a:endParaRPr lang="nl-NL" b="0" dirty="0">
              <a:solidFill>
                <a:srgbClr val="FE9C00"/>
              </a:solidFill>
              <a:latin typeface="+mn-lt"/>
            </a:endParaRPr>
          </a:p>
        </p:txBody>
      </p:sp>
      <p:sp>
        <p:nvSpPr>
          <p:cNvPr id="5"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411510"/>
            <a:ext cx="8712968" cy="3800826"/>
          </a:xfrm>
        </p:spPr>
        <p:txBody>
          <a:bodyPr/>
          <a:lstStyle/>
          <a:p>
            <a:pPr marL="0" indent="0">
              <a:buNone/>
            </a:pPr>
            <a:r>
              <a:rPr lang="nl-NL" sz="1200" b="1" dirty="0" smtClean="0"/>
              <a:t>Taken</a:t>
            </a:r>
          </a:p>
          <a:p>
            <a:pPr marL="0" indent="0">
              <a:buNone/>
            </a:pPr>
            <a:r>
              <a:rPr lang="nl-NL" sz="1200" dirty="0" smtClean="0"/>
              <a:t>Algemene gezondheidszorg (infectieziekten) | Gezondheidsbevordering | Toezicht kinderopvang | GHOR | Lijkschouwing</a:t>
            </a:r>
          </a:p>
          <a:p>
            <a:pPr marL="0" indent="0">
              <a:buNone/>
            </a:pPr>
            <a:endParaRPr lang="nl-NL" sz="1200" dirty="0"/>
          </a:p>
          <a:p>
            <a:pPr marL="0" indent="0">
              <a:buNone/>
            </a:pPr>
            <a:r>
              <a:rPr lang="nl-NL" sz="1200" b="1" dirty="0" smtClean="0"/>
              <a:t>Gemeentelijke bijdrage</a:t>
            </a:r>
          </a:p>
          <a:p>
            <a:pPr marL="0" indent="0">
              <a:buNone/>
            </a:pPr>
            <a:r>
              <a:rPr lang="nl-NL" sz="1200" dirty="0">
                <a:solidFill>
                  <a:srgbClr val="052F42"/>
                </a:solidFill>
                <a:latin typeface="Roboto" panose="02000000000000000000" pitchFamily="2" charset="0"/>
              </a:rPr>
              <a:t>Gemeentelijke bijdrage </a:t>
            </a:r>
            <a:r>
              <a:rPr lang="nl-NL" sz="1200" dirty="0" smtClean="0">
                <a:solidFill>
                  <a:srgbClr val="052F42"/>
                </a:solidFill>
                <a:latin typeface="Roboto" panose="02000000000000000000" pitchFamily="2" charset="0"/>
              </a:rPr>
              <a:t>2021		€ 1.931.000 (incl. Weesp</a:t>
            </a:r>
            <a:r>
              <a:rPr lang="nl-NL" sz="1200" dirty="0" smtClean="0">
                <a:solidFill>
                  <a:srgbClr val="052F42"/>
                </a:solidFill>
                <a:latin typeface="Roboto" panose="02000000000000000000" pitchFamily="2" charset="0"/>
              </a:rPr>
              <a:t>)</a:t>
            </a:r>
            <a:endParaRPr lang="nl-NL" sz="1200" dirty="0" smtClean="0">
              <a:solidFill>
                <a:srgbClr val="052F42"/>
              </a:solidFill>
              <a:latin typeface="Roboto" panose="02000000000000000000" pitchFamily="2" charset="0"/>
            </a:endParaRPr>
          </a:p>
          <a:p>
            <a:pPr marL="0" indent="0">
              <a:buNone/>
            </a:pPr>
            <a:endParaRPr lang="nl-NL" sz="1200" dirty="0" smtClean="0">
              <a:solidFill>
                <a:srgbClr val="052F42"/>
              </a:solidFill>
              <a:latin typeface="Roboto" panose="02000000000000000000" pitchFamily="2" charset="0"/>
            </a:endParaRPr>
          </a:p>
          <a:p>
            <a:pPr marL="0" indent="0">
              <a:buNone/>
            </a:pPr>
            <a:r>
              <a:rPr lang="nl-NL" sz="1200" b="1" dirty="0">
                <a:solidFill>
                  <a:srgbClr val="052F42"/>
                </a:solidFill>
                <a:latin typeface="Roboto" panose="02000000000000000000" pitchFamily="2" charset="0"/>
              </a:rPr>
              <a:t>Omstandigheden</a:t>
            </a:r>
          </a:p>
          <a:p>
            <a:pPr marL="171450" indent="-171450">
              <a:buClr>
                <a:srgbClr val="FE9C00"/>
              </a:buClr>
              <a:buFont typeface="Wingdings" panose="05000000000000000000" pitchFamily="2" charset="2"/>
              <a:buChar char="§"/>
            </a:pPr>
            <a:r>
              <a:rPr lang="nl-NL" sz="1200" dirty="0" smtClean="0">
                <a:solidFill>
                  <a:srgbClr val="052F42"/>
                </a:solidFill>
                <a:latin typeface="Roboto" panose="02000000000000000000" pitchFamily="2" charset="0"/>
              </a:rPr>
              <a:t>Corona heeft grote impact op de organisatie, de financiering (reizigersbijdragen) en het werk van de GGD</a:t>
            </a:r>
          </a:p>
          <a:p>
            <a:pPr marL="171450" indent="-171450">
              <a:buClr>
                <a:srgbClr val="FE9C00"/>
              </a:buClr>
              <a:buFont typeface="Wingdings" panose="05000000000000000000" pitchFamily="2" charset="2"/>
              <a:buChar char="§"/>
            </a:pPr>
            <a:r>
              <a:rPr lang="nl-NL" sz="1200" dirty="0" smtClean="0">
                <a:solidFill>
                  <a:srgbClr val="052F42"/>
                </a:solidFill>
                <a:latin typeface="Roboto" panose="02000000000000000000" pitchFamily="2" charset="0"/>
              </a:rPr>
              <a:t>De bevordering van de gezondheid van inwoners heeft nu landelijk en lokaal alle aandacht</a:t>
            </a:r>
          </a:p>
          <a:p>
            <a:pPr marL="171450" indent="-171450">
              <a:buClr>
                <a:srgbClr val="FE9C00"/>
              </a:buClr>
              <a:buFont typeface="Wingdings" panose="05000000000000000000" pitchFamily="2" charset="2"/>
              <a:buChar char="§"/>
            </a:pPr>
            <a:r>
              <a:rPr lang="nl-NL" sz="1200" dirty="0" smtClean="0">
                <a:solidFill>
                  <a:srgbClr val="052F42"/>
                </a:solidFill>
                <a:latin typeface="Roboto" panose="02000000000000000000" pitchFamily="2" charset="0"/>
              </a:rPr>
              <a:t>Alle taken van de GGD zijn wettelijk overgedragen taken (m.u.v. de lijkschouwing)</a:t>
            </a:r>
          </a:p>
          <a:p>
            <a:pPr marL="171450" indent="-171450">
              <a:buClr>
                <a:srgbClr val="FE9C00"/>
              </a:buClr>
              <a:buFont typeface="Wingdings" panose="05000000000000000000" pitchFamily="2" charset="2"/>
              <a:buChar char="§"/>
            </a:pPr>
            <a:r>
              <a:rPr lang="nl-NL" sz="1200" dirty="0" smtClean="0">
                <a:solidFill>
                  <a:srgbClr val="052F42"/>
                </a:solidFill>
                <a:latin typeface="Roboto" panose="02000000000000000000" pitchFamily="2" charset="0"/>
              </a:rPr>
              <a:t>GGD Gooi en Vechtstreek is klein en wendbaar georganiseerd </a:t>
            </a:r>
            <a:r>
              <a:rPr lang="nl-NL" sz="1200" dirty="0" smtClean="0">
                <a:solidFill>
                  <a:srgbClr val="052F42"/>
                </a:solidFill>
                <a:latin typeface="Roboto" panose="02000000000000000000" pitchFamily="2" charset="0"/>
                <a:sym typeface="Wingdings" panose="05000000000000000000" pitchFamily="2" charset="2"/>
              </a:rPr>
              <a:t> schaalvergroting van een deel van de taken verwacht  hogere bijdragen voor gemeenten</a:t>
            </a:r>
            <a:br>
              <a:rPr lang="nl-NL" sz="1200" dirty="0" smtClean="0">
                <a:solidFill>
                  <a:srgbClr val="052F42"/>
                </a:solidFill>
                <a:latin typeface="Roboto" panose="02000000000000000000" pitchFamily="2" charset="0"/>
                <a:sym typeface="Wingdings" panose="05000000000000000000" pitchFamily="2" charset="2"/>
              </a:rPr>
            </a:br>
            <a:endParaRPr lang="nl-NL" sz="1200" dirty="0">
              <a:solidFill>
                <a:srgbClr val="052F42"/>
              </a:solidFill>
              <a:latin typeface="Roboto" panose="02000000000000000000" pitchFamily="2" charset="0"/>
              <a:sym typeface="Wingdings" panose="05000000000000000000" pitchFamily="2" charset="2"/>
            </a:endParaRPr>
          </a:p>
          <a:p>
            <a:pPr marL="0" indent="0">
              <a:buClr>
                <a:srgbClr val="FE9C00"/>
              </a:buClr>
              <a:buNone/>
            </a:pPr>
            <a:r>
              <a:rPr lang="nl-NL" sz="1200" b="1" dirty="0" smtClean="0">
                <a:solidFill>
                  <a:srgbClr val="052F42"/>
                </a:solidFill>
                <a:latin typeface="Roboto" panose="02000000000000000000" pitchFamily="2" charset="0"/>
                <a:sym typeface="Wingdings" panose="05000000000000000000" pitchFamily="2" charset="2"/>
              </a:rPr>
              <a:t>Maatregelen</a:t>
            </a:r>
          </a:p>
          <a:p>
            <a:pPr marL="176213" indent="-176213">
              <a:buClr>
                <a:srgbClr val="FE9C00"/>
              </a:buClr>
            </a:pPr>
            <a:r>
              <a:rPr lang="nl-NL" sz="1200" dirty="0" smtClean="0">
                <a:solidFill>
                  <a:srgbClr val="052F42"/>
                </a:solidFill>
                <a:latin typeface="Roboto" panose="02000000000000000000" pitchFamily="2" charset="0"/>
                <a:sym typeface="Wingdings" panose="05000000000000000000" pitchFamily="2" charset="2"/>
              </a:rPr>
              <a:t>Gelet op de uitdagende omstandigheden </a:t>
            </a:r>
            <a:r>
              <a:rPr lang="nl-NL" sz="1200" dirty="0" smtClean="0">
                <a:solidFill>
                  <a:srgbClr val="052F42"/>
                </a:solidFill>
                <a:latin typeface="Roboto" panose="02000000000000000000" pitchFamily="2" charset="0"/>
                <a:sym typeface="Wingdings" panose="05000000000000000000" pitchFamily="2" charset="2"/>
              </a:rPr>
              <a:t>nu </a:t>
            </a:r>
            <a:r>
              <a:rPr lang="nl-NL" sz="1200" dirty="0" smtClean="0">
                <a:solidFill>
                  <a:srgbClr val="052F42"/>
                </a:solidFill>
                <a:latin typeface="Roboto" panose="02000000000000000000" pitchFamily="2" charset="0"/>
                <a:sym typeface="Wingdings" panose="05000000000000000000" pitchFamily="2" charset="2"/>
              </a:rPr>
              <a:t>geen bezuinigingsopgave aan de GGD op te leggen. </a:t>
            </a:r>
          </a:p>
          <a:p>
            <a:pPr marL="176213" indent="-176213">
              <a:buClr>
                <a:srgbClr val="FE9C00"/>
              </a:buClr>
            </a:pPr>
            <a:r>
              <a:rPr lang="nl-NL" sz="1200" dirty="0" smtClean="0">
                <a:solidFill>
                  <a:srgbClr val="052F42"/>
                </a:solidFill>
                <a:latin typeface="Roboto" panose="02000000000000000000" pitchFamily="2" charset="0"/>
                <a:sym typeface="Wingdings" panose="05000000000000000000" pitchFamily="2" charset="2"/>
              </a:rPr>
              <a:t>In het kader van een (financieel) gezond sociaal domein is structureel investeren in preventie en gezondheidsbevordering nu gewenst  zoek daarbij de verbinding / samenwerking met jeugd en gezin</a:t>
            </a:r>
          </a:p>
          <a:p>
            <a:pPr marL="176213" indent="-176213">
              <a:buClr>
                <a:srgbClr val="FE9C00"/>
              </a:buClr>
            </a:pPr>
            <a:r>
              <a:rPr lang="nl-NL" sz="1200" dirty="0" smtClean="0">
                <a:solidFill>
                  <a:srgbClr val="052F42"/>
                </a:solidFill>
                <a:latin typeface="Roboto" panose="02000000000000000000" pitchFamily="2" charset="0"/>
                <a:sym typeface="Wingdings" panose="05000000000000000000" pitchFamily="2" charset="2"/>
              </a:rPr>
              <a:t>Op (middel)lange termijn zijn er mogelijkheden om de samenwerking met de GGD Flevoland op taken te </a:t>
            </a:r>
            <a:r>
              <a:rPr lang="nl-NL" sz="1200" dirty="0" smtClean="0">
                <a:solidFill>
                  <a:srgbClr val="052F42"/>
                </a:solidFill>
                <a:latin typeface="Roboto" panose="02000000000000000000" pitchFamily="2" charset="0"/>
                <a:sym typeface="Wingdings" panose="05000000000000000000" pitchFamily="2" charset="2"/>
              </a:rPr>
              <a:t>versterken, </a:t>
            </a:r>
            <a:r>
              <a:rPr lang="nl-NL" sz="1200" dirty="0">
                <a:solidFill>
                  <a:srgbClr val="052F42"/>
                </a:solidFill>
                <a:latin typeface="Roboto" panose="02000000000000000000" pitchFamily="2" charset="0"/>
                <a:sym typeface="Wingdings" panose="05000000000000000000" pitchFamily="2" charset="2"/>
              </a:rPr>
              <a:t>zodat </a:t>
            </a:r>
            <a:r>
              <a:rPr lang="nl-NL" sz="1200" dirty="0" smtClean="0">
                <a:solidFill>
                  <a:srgbClr val="052F42"/>
                </a:solidFill>
                <a:latin typeface="Roboto" panose="02000000000000000000" pitchFamily="2" charset="0"/>
                <a:sym typeface="Wingdings" panose="05000000000000000000" pitchFamily="2" charset="2"/>
              </a:rPr>
              <a:t>de kwetsbaarheid van bepaalde taken (infectieziekten, medische milieukunde) weggenomen kan worden.  </a:t>
            </a:r>
          </a:p>
          <a:p>
            <a:pPr marL="176213" indent="-176213">
              <a:buClr>
                <a:srgbClr val="FE9C00"/>
              </a:buClr>
            </a:pPr>
            <a:endParaRPr lang="nl-NL" sz="1200" dirty="0">
              <a:solidFill>
                <a:srgbClr val="052F42"/>
              </a:solidFill>
              <a:latin typeface="Roboto" panose="02000000000000000000" pitchFamily="2" charset="0"/>
            </a:endParaRPr>
          </a:p>
          <a:p>
            <a:pPr marL="0" indent="0">
              <a:buNone/>
            </a:pPr>
            <a:endParaRPr lang="nl-NL" sz="1200" dirty="0">
              <a:solidFill>
                <a:srgbClr val="052F42"/>
              </a:solidFill>
              <a:latin typeface="Roboto" panose="02000000000000000000" pitchFamily="2" charset="0"/>
            </a:endParaRPr>
          </a:p>
          <a:p>
            <a:pPr marL="0" indent="0">
              <a:buNone/>
            </a:pPr>
            <a:endParaRPr lang="nl-NL" sz="1200" b="1" dirty="0"/>
          </a:p>
        </p:txBody>
      </p:sp>
    </p:spTree>
    <p:extLst>
      <p:ext uri="{BB962C8B-B14F-4D97-AF65-F5344CB8AC3E}">
        <p14:creationId xmlns:p14="http://schemas.microsoft.com/office/powerpoint/2010/main" val="3303810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F25115A7-9342-4BFA-AFA3-F16E9F3F8DA7}"/>
              </a:ext>
            </a:extLst>
          </p:cNvPr>
          <p:cNvSpPr>
            <a:spLocks noGrp="1"/>
          </p:cNvSpPr>
          <p:nvPr>
            <p:ph type="title"/>
          </p:nvPr>
        </p:nvSpPr>
        <p:spPr>
          <a:xfrm>
            <a:off x="179512" y="51470"/>
            <a:ext cx="8424936" cy="541487"/>
          </a:xfrm>
        </p:spPr>
        <p:txBody>
          <a:bodyPr/>
          <a:lstStyle/>
          <a:p>
            <a:r>
              <a:rPr lang="nl-NL" sz="2000" b="0" dirty="0" smtClean="0">
                <a:solidFill>
                  <a:srgbClr val="C80D5D"/>
                </a:solidFill>
              </a:rPr>
              <a:t>JEUGD &amp; GEZIN</a:t>
            </a:r>
            <a:endParaRPr lang="nl-NL" sz="2000" b="0" dirty="0">
              <a:solidFill>
                <a:srgbClr val="C80D5D"/>
              </a:solidFill>
            </a:endParaRPr>
          </a:p>
        </p:txBody>
      </p:sp>
      <p:sp>
        <p:nvSpPr>
          <p:cNvPr id="7" name="Tijdelijke aanduiding voor inhoud 2">
            <a:extLst>
              <a:ext uri="{FF2B5EF4-FFF2-40B4-BE49-F238E27FC236}">
                <a16:creationId xmlns:a16="http://schemas.microsoft.com/office/drawing/2014/main" xmlns="" id="{EBAADE33-CF7A-40EC-B12C-A1CB548B3C88}"/>
              </a:ext>
            </a:extLst>
          </p:cNvPr>
          <p:cNvSpPr>
            <a:spLocks noGrp="1"/>
          </p:cNvSpPr>
          <p:nvPr>
            <p:ph idx="10"/>
          </p:nvPr>
        </p:nvSpPr>
        <p:spPr>
          <a:xfrm>
            <a:off x="179512" y="411510"/>
            <a:ext cx="8964488" cy="4160866"/>
          </a:xfrm>
        </p:spPr>
        <p:txBody>
          <a:bodyPr/>
          <a:lstStyle/>
          <a:p>
            <a:pPr marL="0" indent="0">
              <a:buNone/>
            </a:pPr>
            <a:r>
              <a:rPr lang="nl-NL" sz="1200" b="1" dirty="0" smtClean="0"/>
              <a:t>Taken</a:t>
            </a:r>
          </a:p>
          <a:p>
            <a:pPr marL="0" indent="0">
              <a:buNone/>
            </a:pPr>
            <a:r>
              <a:rPr lang="nl-NL" sz="1200" dirty="0" smtClean="0"/>
              <a:t>Jeugdgezondheidszorg 0 tot 18 jaar | Jeugd &amp; Gezin | Regionaal bureau leerplicht</a:t>
            </a:r>
          </a:p>
          <a:p>
            <a:pPr marL="0" indent="0">
              <a:buNone/>
            </a:pPr>
            <a:endParaRPr lang="nl-NL" sz="1200" b="1" dirty="0" smtClean="0"/>
          </a:p>
          <a:p>
            <a:pPr marL="0" indent="0">
              <a:buNone/>
            </a:pPr>
            <a:r>
              <a:rPr lang="nl-NL" sz="1200" b="1" dirty="0" smtClean="0"/>
              <a:t>Gemeentelijke bijdrage</a:t>
            </a:r>
          </a:p>
          <a:p>
            <a:pPr marL="0" indent="0">
              <a:buNone/>
            </a:pPr>
            <a:r>
              <a:rPr lang="nl-NL" sz="1200" dirty="0">
                <a:solidFill>
                  <a:srgbClr val="052F42"/>
                </a:solidFill>
                <a:latin typeface="Roboto" panose="02000000000000000000" pitchFamily="2" charset="0"/>
              </a:rPr>
              <a:t>Gemeentelijke bijdrage </a:t>
            </a:r>
            <a:r>
              <a:rPr lang="nl-NL" sz="1200" dirty="0" smtClean="0">
                <a:solidFill>
                  <a:srgbClr val="052F42"/>
                </a:solidFill>
                <a:latin typeface="Roboto" panose="02000000000000000000" pitchFamily="2" charset="0"/>
              </a:rPr>
              <a:t>2021		€ 9.324.000 (incl. Weesp)</a:t>
            </a:r>
            <a:endParaRPr lang="nl-NL" sz="1200" dirty="0" smtClean="0"/>
          </a:p>
          <a:p>
            <a:pPr marL="0" indent="0">
              <a:buNone/>
            </a:pPr>
            <a:endParaRPr lang="nl-NL" sz="1200" dirty="0">
              <a:solidFill>
                <a:srgbClr val="052F42"/>
              </a:solidFill>
              <a:latin typeface="Roboto" panose="02000000000000000000" pitchFamily="2" charset="0"/>
            </a:endParaRPr>
          </a:p>
          <a:p>
            <a:pPr marL="0" indent="0">
              <a:buNone/>
            </a:pPr>
            <a:r>
              <a:rPr lang="nl-NL" sz="1200" b="1" dirty="0" smtClean="0">
                <a:solidFill>
                  <a:srgbClr val="052F42"/>
                </a:solidFill>
                <a:latin typeface="Roboto" panose="02000000000000000000" pitchFamily="2" charset="0"/>
              </a:rPr>
              <a:t>Omstandigheden</a:t>
            </a:r>
          </a:p>
          <a:p>
            <a:pPr marL="171450" indent="-171450">
              <a:buClr>
                <a:srgbClr val="C80D5D"/>
              </a:buClr>
              <a:buFont typeface="Wingdings" panose="05000000000000000000" pitchFamily="2" charset="2"/>
              <a:buChar char="§"/>
            </a:pPr>
            <a:r>
              <a:rPr lang="nl-NL" sz="1200" dirty="0" smtClean="0">
                <a:solidFill>
                  <a:srgbClr val="052F42"/>
                </a:solidFill>
                <a:latin typeface="Roboto" panose="02000000000000000000" pitchFamily="2" charset="0"/>
              </a:rPr>
              <a:t>Wettelijk taken uitgevoerd op wettelijk minimum niveau. </a:t>
            </a:r>
          </a:p>
          <a:p>
            <a:pPr marL="171450" indent="-171450">
              <a:buClr>
                <a:srgbClr val="C80D5D"/>
              </a:buClr>
              <a:buFont typeface="Wingdings" panose="05000000000000000000" pitchFamily="2" charset="2"/>
              <a:buChar char="§"/>
            </a:pPr>
            <a:r>
              <a:rPr lang="nl-NL" sz="1200" dirty="0" smtClean="0">
                <a:solidFill>
                  <a:srgbClr val="052F42"/>
                </a:solidFill>
                <a:latin typeface="Roboto" panose="02000000000000000000" pitchFamily="2" charset="0"/>
              </a:rPr>
              <a:t>Investeren in preventieve jeugdzorg loont op de jeugdzorgbudgetten van gemeenten. Vooral nu niet bezuinigen op preventie voor de jeugd. </a:t>
            </a:r>
          </a:p>
          <a:p>
            <a:pPr marL="171450" indent="-171450">
              <a:buClr>
                <a:srgbClr val="C80D5D"/>
              </a:buClr>
              <a:buFont typeface="Wingdings" panose="05000000000000000000" pitchFamily="2" charset="2"/>
              <a:buChar char="§"/>
            </a:pPr>
            <a:r>
              <a:rPr lang="nl-NL" sz="1200" dirty="0" smtClean="0">
                <a:solidFill>
                  <a:srgbClr val="052F42"/>
                </a:solidFill>
                <a:latin typeface="Roboto" panose="02000000000000000000" pitchFamily="2" charset="0"/>
              </a:rPr>
              <a:t>Onderwijsachterstanden door Corona verwacht, waarbij extra inzet vanuit jeugd &amp; gezin naar verwachting nodig is</a:t>
            </a:r>
          </a:p>
          <a:p>
            <a:pPr marL="171450" indent="-171450">
              <a:buClr>
                <a:srgbClr val="C80D5D"/>
              </a:buClr>
              <a:buFont typeface="Wingdings" panose="05000000000000000000" pitchFamily="2" charset="2"/>
              <a:buChar char="§"/>
            </a:pPr>
            <a:r>
              <a:rPr lang="nl-NL" sz="1200" dirty="0" smtClean="0">
                <a:solidFill>
                  <a:srgbClr val="052F42"/>
                </a:solidFill>
                <a:latin typeface="Roboto" panose="02000000000000000000" pitchFamily="2" charset="0"/>
              </a:rPr>
              <a:t>Jeugd &amp; Gezin krijgt meer taken vanuit het Rijk: uitbreiding rijksvaccinatieprogramma, prenataal huisbezoek en wetswijzigingen leerrecht. </a:t>
            </a:r>
            <a:endParaRPr lang="nl-NL" sz="1200" dirty="0">
              <a:solidFill>
                <a:srgbClr val="052F42"/>
              </a:solidFill>
              <a:latin typeface="Roboto" panose="02000000000000000000" pitchFamily="2" charset="0"/>
            </a:endParaRPr>
          </a:p>
          <a:p>
            <a:pPr marL="0" indent="0">
              <a:buClr>
                <a:srgbClr val="C80D5D"/>
              </a:buClr>
              <a:buNone/>
            </a:pPr>
            <a:endParaRPr lang="nl-NL" sz="1200" dirty="0">
              <a:solidFill>
                <a:srgbClr val="052F42"/>
              </a:solidFill>
              <a:latin typeface="Roboto" panose="02000000000000000000" pitchFamily="2" charset="0"/>
            </a:endParaRPr>
          </a:p>
          <a:p>
            <a:pPr marL="0" indent="0">
              <a:buClr>
                <a:srgbClr val="C80D5D"/>
              </a:buClr>
              <a:buNone/>
            </a:pPr>
            <a:r>
              <a:rPr lang="nl-NL" sz="1200" b="1" dirty="0" smtClean="0">
                <a:solidFill>
                  <a:srgbClr val="052F42"/>
                </a:solidFill>
                <a:latin typeface="Roboto" panose="02000000000000000000" pitchFamily="2" charset="0"/>
              </a:rPr>
              <a:t>Maatregelen</a:t>
            </a:r>
          </a:p>
          <a:p>
            <a:pPr marL="176213" indent="-176213">
              <a:buClr>
                <a:srgbClr val="C80D5D"/>
              </a:buClr>
            </a:pPr>
            <a:r>
              <a:rPr lang="nl-NL" sz="1200" dirty="0">
                <a:solidFill>
                  <a:srgbClr val="052F42"/>
                </a:solidFill>
                <a:latin typeface="Roboto" panose="02000000000000000000" pitchFamily="2" charset="0"/>
              </a:rPr>
              <a:t>Gelet op de uitdagende omstandigheden </a:t>
            </a:r>
            <a:r>
              <a:rPr lang="nl-NL" sz="1200" dirty="0" smtClean="0">
                <a:solidFill>
                  <a:srgbClr val="052F42"/>
                </a:solidFill>
                <a:latin typeface="Roboto" panose="02000000000000000000" pitchFamily="2" charset="0"/>
              </a:rPr>
              <a:t>geen </a:t>
            </a:r>
            <a:r>
              <a:rPr lang="nl-NL" sz="1200" dirty="0">
                <a:solidFill>
                  <a:srgbClr val="052F42"/>
                </a:solidFill>
                <a:latin typeface="Roboto" panose="02000000000000000000" pitchFamily="2" charset="0"/>
              </a:rPr>
              <a:t>bezuinigingsopgave </a:t>
            </a:r>
            <a:r>
              <a:rPr lang="nl-NL" sz="1200" dirty="0" smtClean="0">
                <a:solidFill>
                  <a:srgbClr val="052F42"/>
                </a:solidFill>
                <a:latin typeface="Roboto" panose="02000000000000000000" pitchFamily="2" charset="0"/>
              </a:rPr>
              <a:t>voor Jeugd </a:t>
            </a:r>
            <a:r>
              <a:rPr lang="nl-NL" sz="1200" dirty="0" smtClean="0">
                <a:solidFill>
                  <a:srgbClr val="052F42"/>
                </a:solidFill>
                <a:latin typeface="Roboto" panose="02000000000000000000" pitchFamily="2" charset="0"/>
              </a:rPr>
              <a:t>&amp; </a:t>
            </a:r>
            <a:r>
              <a:rPr lang="nl-NL" sz="1200" dirty="0" smtClean="0">
                <a:solidFill>
                  <a:srgbClr val="052F42"/>
                </a:solidFill>
                <a:latin typeface="Roboto" panose="02000000000000000000" pitchFamily="2" charset="0"/>
              </a:rPr>
              <a:t>Gezin. </a:t>
            </a:r>
            <a:endParaRPr lang="nl-NL" sz="1200" dirty="0" smtClean="0">
              <a:solidFill>
                <a:srgbClr val="052F42"/>
              </a:solidFill>
              <a:latin typeface="Roboto" panose="02000000000000000000" pitchFamily="2" charset="0"/>
            </a:endParaRPr>
          </a:p>
          <a:p>
            <a:pPr marL="176213" indent="-176213">
              <a:buClr>
                <a:srgbClr val="C80D5D"/>
              </a:buClr>
            </a:pPr>
            <a:r>
              <a:rPr lang="nl-NL" sz="1200" dirty="0" smtClean="0">
                <a:solidFill>
                  <a:srgbClr val="052F42"/>
                </a:solidFill>
                <a:latin typeface="Roboto" panose="02000000000000000000" pitchFamily="2" charset="0"/>
                <a:sym typeface="Wingdings" panose="05000000000000000000" pitchFamily="2" charset="2"/>
              </a:rPr>
              <a:t>In </a:t>
            </a:r>
            <a:r>
              <a:rPr lang="nl-NL" sz="1200" dirty="0">
                <a:solidFill>
                  <a:srgbClr val="052F42"/>
                </a:solidFill>
                <a:latin typeface="Roboto" panose="02000000000000000000" pitchFamily="2" charset="0"/>
                <a:sym typeface="Wingdings" panose="05000000000000000000" pitchFamily="2" charset="2"/>
              </a:rPr>
              <a:t>het kader van een (financieel) gezond sociaal domein is structureel investeren in preventie en </a:t>
            </a:r>
            <a:r>
              <a:rPr lang="nl-NL" sz="1200" dirty="0" smtClean="0">
                <a:solidFill>
                  <a:srgbClr val="052F42"/>
                </a:solidFill>
                <a:latin typeface="Roboto" panose="02000000000000000000" pitchFamily="2" charset="0"/>
                <a:sym typeface="Wingdings" panose="05000000000000000000" pitchFamily="2" charset="2"/>
              </a:rPr>
              <a:t>jeugdgezondheidszorg </a:t>
            </a:r>
            <a:r>
              <a:rPr lang="nl-NL" sz="1200" dirty="0">
                <a:solidFill>
                  <a:srgbClr val="052F42"/>
                </a:solidFill>
                <a:latin typeface="Roboto" panose="02000000000000000000" pitchFamily="2" charset="0"/>
                <a:sym typeface="Wingdings" panose="05000000000000000000" pitchFamily="2" charset="2"/>
              </a:rPr>
              <a:t>nu gewenst  zoek daarbij de verbinding / samenwerking met </a:t>
            </a:r>
            <a:r>
              <a:rPr lang="nl-NL" sz="1200" dirty="0" smtClean="0">
                <a:solidFill>
                  <a:srgbClr val="052F42"/>
                </a:solidFill>
                <a:latin typeface="Roboto" panose="02000000000000000000" pitchFamily="2" charset="0"/>
                <a:sym typeface="Wingdings" panose="05000000000000000000" pitchFamily="2" charset="2"/>
              </a:rPr>
              <a:t>GGD</a:t>
            </a:r>
            <a:endParaRPr lang="nl-NL" sz="1200" dirty="0">
              <a:solidFill>
                <a:srgbClr val="052F42"/>
              </a:solidFill>
              <a:latin typeface="Roboto" panose="02000000000000000000" pitchFamily="2" charset="0"/>
              <a:sym typeface="Wingdings" panose="05000000000000000000" pitchFamily="2" charset="2"/>
            </a:endParaRPr>
          </a:p>
          <a:p>
            <a:pPr marL="176213" indent="-176213">
              <a:buClr>
                <a:srgbClr val="C80D5D"/>
              </a:buClr>
            </a:pPr>
            <a:r>
              <a:rPr lang="nl-NL" sz="1200" dirty="0" smtClean="0">
                <a:solidFill>
                  <a:srgbClr val="052F42"/>
                </a:solidFill>
                <a:latin typeface="Roboto" panose="02000000000000000000" pitchFamily="2" charset="0"/>
              </a:rPr>
              <a:t>Gemeenten zouden in het kader van bezuinigingen op jeugdzorg ook kunnen kijken naar een bredere inzet van jeugd en gezin</a:t>
            </a:r>
          </a:p>
          <a:p>
            <a:pPr marL="171450" indent="-171450">
              <a:buClr>
                <a:srgbClr val="C80D5D"/>
              </a:buClr>
              <a:buFont typeface="Wingdings" panose="05000000000000000000" pitchFamily="2" charset="2"/>
              <a:buChar char="§"/>
            </a:pPr>
            <a:endParaRPr lang="nl-NL" sz="1200" dirty="0" smtClean="0">
              <a:solidFill>
                <a:srgbClr val="052F42"/>
              </a:solidFill>
              <a:latin typeface="Roboto" panose="02000000000000000000" pitchFamily="2" charset="0"/>
            </a:endParaRPr>
          </a:p>
          <a:p>
            <a:pPr marL="171450" indent="-171450">
              <a:buClr>
                <a:srgbClr val="C80D5D"/>
              </a:buClr>
              <a:buFont typeface="Wingdings" panose="05000000000000000000" pitchFamily="2" charset="2"/>
              <a:buChar char="§"/>
            </a:pPr>
            <a:endParaRPr lang="nl-NL" sz="1200" dirty="0" smtClean="0">
              <a:solidFill>
                <a:srgbClr val="052F42"/>
              </a:solidFill>
              <a:latin typeface="Roboto" panose="02000000000000000000" pitchFamily="2" charset="0"/>
            </a:endParaRPr>
          </a:p>
          <a:p>
            <a:pPr marL="171450" indent="-171450">
              <a:buClr>
                <a:srgbClr val="C80D5D"/>
              </a:buClr>
              <a:buFont typeface="Wingdings" panose="05000000000000000000" pitchFamily="2" charset="2"/>
              <a:buChar char="§"/>
            </a:pPr>
            <a:endParaRPr lang="nl-NL" sz="1200" dirty="0">
              <a:solidFill>
                <a:srgbClr val="052F42"/>
              </a:solidFill>
              <a:latin typeface="Roboto" panose="02000000000000000000" pitchFamily="2" charset="0"/>
            </a:endParaRPr>
          </a:p>
          <a:p>
            <a:pPr marL="0" indent="0">
              <a:buNone/>
            </a:pPr>
            <a:endParaRPr lang="nl-NL" sz="1200" b="1" dirty="0"/>
          </a:p>
        </p:txBody>
      </p:sp>
    </p:spTree>
    <p:extLst>
      <p:ext uri="{BB962C8B-B14F-4D97-AF65-F5344CB8AC3E}">
        <p14:creationId xmlns:p14="http://schemas.microsoft.com/office/powerpoint/2010/main" val="173020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28048"/>
            <a:ext cx="8435280" cy="583574"/>
          </a:xfrm>
        </p:spPr>
        <p:txBody>
          <a:bodyPr>
            <a:normAutofit/>
          </a:bodyPr>
          <a:lstStyle/>
          <a:p>
            <a:pPr algn="l"/>
            <a:r>
              <a:rPr lang="nl-NL" sz="2000" dirty="0" smtClean="0">
                <a:solidFill>
                  <a:srgbClr val="1B3813"/>
                </a:solidFill>
                <a:latin typeface="Roboto" panose="02000000000000000000" pitchFamily="2" charset="0"/>
                <a:ea typeface="Roboto" panose="02000000000000000000" pitchFamily="2" charset="0"/>
                <a:cs typeface="Roboto" panose="02000000000000000000" pitchFamily="2" charset="0"/>
              </a:rPr>
              <a:t>VERVOER GOOI EN VECHTSTREEK B.V.</a:t>
            </a:r>
            <a:endParaRPr lang="nl-NL" sz="2000" dirty="0">
              <a:solidFill>
                <a:srgbClr val="1B3813"/>
              </a:solidFill>
              <a:latin typeface="Roboto" panose="02000000000000000000" pitchFamily="2" charset="0"/>
              <a:ea typeface="Roboto" panose="02000000000000000000" pitchFamily="2" charset="0"/>
              <a:cs typeface="Roboto" panose="02000000000000000000" pitchFamily="2" charset="0"/>
            </a:endParaRPr>
          </a:p>
        </p:txBody>
      </p:sp>
      <p:sp>
        <p:nvSpPr>
          <p:cNvPr id="3" name="Tijdelijke aanduiding voor inhoud 2"/>
          <p:cNvSpPr>
            <a:spLocks noGrp="1"/>
          </p:cNvSpPr>
          <p:nvPr>
            <p:ph idx="1"/>
          </p:nvPr>
        </p:nvSpPr>
        <p:spPr>
          <a:xfrm>
            <a:off x="53012" y="411510"/>
            <a:ext cx="9090988" cy="4183113"/>
          </a:xfrm>
        </p:spPr>
        <p:txBody>
          <a:bodyPr>
            <a:noAutofit/>
          </a:bodyPr>
          <a:lstStyle/>
          <a:p>
            <a:pPr marL="0" indent="0">
              <a:buClr>
                <a:srgbClr val="1B3813"/>
              </a:buClr>
              <a:buNone/>
            </a:pPr>
            <a:r>
              <a:rPr lang="nl-NL" sz="1200" b="1" dirty="0" smtClean="0">
                <a:latin typeface="Roboto" panose="02000000000000000000" pitchFamily="2" charset="0"/>
                <a:ea typeface="Roboto" panose="02000000000000000000" pitchFamily="2" charset="0"/>
                <a:cs typeface="Roboto" panose="02000000000000000000" pitchFamily="2" charset="0"/>
              </a:rPr>
              <a:t>Taken</a:t>
            </a:r>
          </a:p>
          <a:p>
            <a:pPr marL="0" indent="0">
              <a:buClr>
                <a:srgbClr val="1B3813"/>
              </a:buClr>
              <a:buNone/>
            </a:pPr>
            <a:r>
              <a:rPr lang="nl-NL" sz="1200" dirty="0" err="1" smtClean="0">
                <a:latin typeface="Roboto" panose="02000000000000000000" pitchFamily="2" charset="0"/>
                <a:ea typeface="Roboto" panose="02000000000000000000" pitchFamily="2" charset="0"/>
                <a:cs typeface="Roboto" panose="02000000000000000000" pitchFamily="2" charset="0"/>
              </a:rPr>
              <a:t>Wmo</a:t>
            </a:r>
            <a:r>
              <a:rPr lang="nl-NL" sz="1200" dirty="0" smtClean="0">
                <a:latin typeface="Roboto" panose="02000000000000000000" pitchFamily="2" charset="0"/>
                <a:ea typeface="Roboto" panose="02000000000000000000" pitchFamily="2" charset="0"/>
                <a:cs typeface="Roboto" panose="02000000000000000000" pitchFamily="2" charset="0"/>
              </a:rPr>
              <a:t> vervoer | Leerlingenvervoer | Jeugdhulpvervoer | Vervoer van en naar dagbesteding (onderzoek)</a:t>
            </a:r>
          </a:p>
          <a:p>
            <a:pPr marL="0" indent="0">
              <a:buClr>
                <a:srgbClr val="1B3813"/>
              </a:buClr>
              <a:buNone/>
            </a:pPr>
            <a:endParaRPr lang="nl-NL" sz="600" dirty="0">
              <a:latin typeface="Roboto" panose="02000000000000000000" pitchFamily="2" charset="0"/>
              <a:ea typeface="Roboto" panose="02000000000000000000" pitchFamily="2" charset="0"/>
              <a:cs typeface="Roboto" panose="02000000000000000000" pitchFamily="2" charset="0"/>
            </a:endParaRPr>
          </a:p>
          <a:p>
            <a:pPr marL="0" indent="0">
              <a:buClr>
                <a:srgbClr val="1B3813"/>
              </a:buClr>
              <a:buNone/>
            </a:pPr>
            <a:r>
              <a:rPr lang="nl-NL" sz="1200" b="1" dirty="0" smtClean="0">
                <a:latin typeface="Roboto" panose="02000000000000000000" pitchFamily="2" charset="0"/>
                <a:ea typeface="Roboto" panose="02000000000000000000" pitchFamily="2" charset="0"/>
                <a:cs typeface="Roboto" panose="02000000000000000000" pitchFamily="2" charset="0"/>
              </a:rPr>
              <a:t>Gemeentelijke bijdrage</a:t>
            </a:r>
          </a:p>
          <a:p>
            <a:pPr marL="0" indent="0">
              <a:buClr>
                <a:srgbClr val="1B3813"/>
              </a:buClr>
              <a:buNone/>
            </a:pPr>
            <a:r>
              <a:rPr lang="nl-NL" sz="1200" dirty="0">
                <a:solidFill>
                  <a:srgbClr val="052F42"/>
                </a:solidFill>
                <a:latin typeface="Roboto" panose="02000000000000000000" pitchFamily="2" charset="0"/>
              </a:rPr>
              <a:t>Gemeentelijke bijdrage 2021	</a:t>
            </a:r>
            <a:r>
              <a:rPr lang="nl-NL" sz="1200" dirty="0" smtClean="0">
                <a:solidFill>
                  <a:srgbClr val="052F42"/>
                </a:solidFill>
                <a:latin typeface="Roboto" panose="02000000000000000000" pitchFamily="2" charset="0"/>
              </a:rPr>
              <a:t>€ 5.171.000 (incl. Weesp)</a:t>
            </a:r>
          </a:p>
          <a:p>
            <a:pPr marL="0" indent="0">
              <a:buClr>
                <a:srgbClr val="1B3813"/>
              </a:buClr>
              <a:buNone/>
            </a:pPr>
            <a:r>
              <a:rPr lang="nl-NL" sz="1200" dirty="0">
                <a:solidFill>
                  <a:srgbClr val="052F42"/>
                </a:solidFill>
                <a:latin typeface="Roboto" panose="02000000000000000000" pitchFamily="2" charset="0"/>
              </a:rPr>
              <a:t>Vertaling 3% taakstelling 2022	             </a:t>
            </a:r>
            <a:r>
              <a:rPr lang="nl-NL" sz="1200" dirty="0" err="1">
                <a:solidFill>
                  <a:srgbClr val="052F42"/>
                </a:solidFill>
                <a:latin typeface="Roboto" panose="02000000000000000000" pitchFamily="2" charset="0"/>
              </a:rPr>
              <a:t>n.t.b</a:t>
            </a:r>
            <a:r>
              <a:rPr lang="nl-NL" sz="1200" dirty="0">
                <a:solidFill>
                  <a:srgbClr val="052F42"/>
                </a:solidFill>
                <a:latin typeface="Roboto" panose="02000000000000000000" pitchFamily="2" charset="0"/>
              </a:rPr>
              <a:t>. (excl. Weesp)</a:t>
            </a:r>
          </a:p>
          <a:p>
            <a:pPr marL="0" indent="0">
              <a:buClr>
                <a:srgbClr val="1B3813"/>
              </a:buClr>
              <a:buNone/>
            </a:pPr>
            <a:endParaRPr lang="nl-NL" sz="700" dirty="0" smtClean="0">
              <a:solidFill>
                <a:srgbClr val="052F42"/>
              </a:solidFill>
              <a:latin typeface="Roboto" panose="02000000000000000000" pitchFamily="2" charset="0"/>
            </a:endParaRPr>
          </a:p>
          <a:p>
            <a:pPr marL="0" indent="0">
              <a:buClr>
                <a:srgbClr val="1B3813"/>
              </a:buClr>
              <a:buNone/>
            </a:pPr>
            <a:r>
              <a:rPr lang="nl-NL" sz="1200" b="1" dirty="0" smtClean="0">
                <a:solidFill>
                  <a:srgbClr val="052F42"/>
                </a:solidFill>
                <a:latin typeface="Roboto" panose="02000000000000000000" pitchFamily="2" charset="0"/>
                <a:ea typeface="Roboto" panose="02000000000000000000" pitchFamily="2" charset="0"/>
                <a:cs typeface="Roboto" panose="02000000000000000000" pitchFamily="2" charset="0"/>
              </a:rPr>
              <a:t>Omstandigheden</a:t>
            </a:r>
            <a:endParaRPr lang="nl-NL" sz="1200" b="1" dirty="0" smtClean="0">
              <a:latin typeface="Roboto" panose="02000000000000000000" pitchFamily="2" charset="0"/>
              <a:ea typeface="Roboto" panose="02000000000000000000" pitchFamily="2" charset="0"/>
              <a:cs typeface="Roboto" panose="02000000000000000000" pitchFamily="2" charset="0"/>
            </a:endParaRPr>
          </a:p>
          <a:p>
            <a:pPr marL="171450" indent="-171450">
              <a:buClr>
                <a:srgbClr val="1B3813"/>
              </a:buClr>
              <a:buFont typeface="Wingdings" panose="05000000000000000000" pitchFamily="2" charset="2"/>
              <a:buChar char="§"/>
            </a:pPr>
            <a:r>
              <a:rPr lang="nl-NL" sz="1200" dirty="0" smtClean="0">
                <a:solidFill>
                  <a:srgbClr val="052F42"/>
                </a:solidFill>
                <a:latin typeface="Roboto" panose="02000000000000000000" pitchFamily="2" charset="0"/>
              </a:rPr>
              <a:t>Synergievoordelen bundeling zijn al onderdeel van begroting voor het vervoer. Er is daarmee bespaard op het vervoer.</a:t>
            </a:r>
          </a:p>
          <a:p>
            <a:pPr marL="171450" indent="-171450">
              <a:buClr>
                <a:srgbClr val="1B3813"/>
              </a:buClr>
              <a:buFont typeface="Wingdings" panose="05000000000000000000" pitchFamily="2" charset="2"/>
              <a:buChar char="§"/>
            </a:pPr>
            <a:r>
              <a:rPr lang="nl-NL" sz="1200" dirty="0" smtClean="0">
                <a:solidFill>
                  <a:srgbClr val="052F42"/>
                </a:solidFill>
                <a:latin typeface="Roboto" panose="02000000000000000000" pitchFamily="2" charset="0"/>
              </a:rPr>
              <a:t>Corona </a:t>
            </a:r>
            <a:r>
              <a:rPr lang="nl-NL" sz="1200" dirty="0">
                <a:solidFill>
                  <a:srgbClr val="052F42"/>
                </a:solidFill>
                <a:latin typeface="Roboto" panose="02000000000000000000" pitchFamily="2" charset="0"/>
              </a:rPr>
              <a:t>heeft grote impact op met name het </a:t>
            </a:r>
            <a:r>
              <a:rPr lang="nl-NL" sz="1200" dirty="0" err="1">
                <a:solidFill>
                  <a:srgbClr val="052F42"/>
                </a:solidFill>
                <a:latin typeface="Roboto" panose="02000000000000000000" pitchFamily="2" charset="0"/>
              </a:rPr>
              <a:t>Wmo</a:t>
            </a:r>
            <a:r>
              <a:rPr lang="nl-NL" sz="1200" dirty="0">
                <a:solidFill>
                  <a:srgbClr val="052F42"/>
                </a:solidFill>
                <a:latin typeface="Roboto" panose="02000000000000000000" pitchFamily="2" charset="0"/>
              </a:rPr>
              <a:t> vervoer (op dit moment 15% vervoer). </a:t>
            </a:r>
            <a:r>
              <a:rPr lang="nl-NL" sz="1200" dirty="0" smtClean="0">
                <a:solidFill>
                  <a:srgbClr val="052F42"/>
                </a:solidFill>
                <a:latin typeface="Roboto" panose="02000000000000000000" pitchFamily="2" charset="0"/>
              </a:rPr>
              <a:t>Verwachting </a:t>
            </a:r>
            <a:r>
              <a:rPr lang="nl-NL" sz="1200" dirty="0">
                <a:solidFill>
                  <a:srgbClr val="052F42"/>
                </a:solidFill>
                <a:latin typeface="Roboto" panose="02000000000000000000" pitchFamily="2" charset="0"/>
              </a:rPr>
              <a:t>is dat volume (Q) voorlopig niet meer op niveau 2019 terug </a:t>
            </a:r>
            <a:r>
              <a:rPr lang="nl-NL" sz="1200" dirty="0" smtClean="0">
                <a:solidFill>
                  <a:srgbClr val="052F42"/>
                </a:solidFill>
                <a:latin typeface="Roboto" panose="02000000000000000000" pitchFamily="2" charset="0"/>
              </a:rPr>
              <a:t>komt. Gemeenten besparen door Corona al op het </a:t>
            </a:r>
            <a:r>
              <a:rPr lang="nl-NL" sz="1200" dirty="0" err="1" smtClean="0">
                <a:solidFill>
                  <a:srgbClr val="052F42"/>
                </a:solidFill>
                <a:latin typeface="Roboto" panose="02000000000000000000" pitchFamily="2" charset="0"/>
              </a:rPr>
              <a:t>Wmo</a:t>
            </a:r>
            <a:r>
              <a:rPr lang="nl-NL" sz="1200" dirty="0">
                <a:solidFill>
                  <a:srgbClr val="052F42"/>
                </a:solidFill>
                <a:latin typeface="Roboto" panose="02000000000000000000" pitchFamily="2" charset="0"/>
              </a:rPr>
              <a:t>-</a:t>
            </a:r>
            <a:r>
              <a:rPr lang="nl-NL" sz="1200" dirty="0" smtClean="0">
                <a:solidFill>
                  <a:srgbClr val="052F42"/>
                </a:solidFill>
                <a:latin typeface="Roboto" panose="02000000000000000000" pitchFamily="2" charset="0"/>
              </a:rPr>
              <a:t>vervoer</a:t>
            </a:r>
            <a:endParaRPr lang="nl-NL" sz="1200" dirty="0">
              <a:solidFill>
                <a:srgbClr val="052F42"/>
              </a:solidFill>
              <a:latin typeface="Roboto" panose="02000000000000000000" pitchFamily="2" charset="0"/>
            </a:endParaRPr>
          </a:p>
          <a:p>
            <a:pPr marL="171450" indent="-171450">
              <a:buClr>
                <a:srgbClr val="1B3813"/>
              </a:buClr>
              <a:buFont typeface="Wingdings" panose="05000000000000000000" pitchFamily="2" charset="2"/>
              <a:buChar char="§"/>
            </a:pPr>
            <a:r>
              <a:rPr lang="nl-NL" sz="1200" dirty="0">
                <a:solidFill>
                  <a:srgbClr val="052F42"/>
                </a:solidFill>
                <a:latin typeface="Roboto" panose="02000000000000000000" pitchFamily="2" charset="0"/>
              </a:rPr>
              <a:t>Leerlingenvervoer rijdt grotendeels volledig. </a:t>
            </a:r>
            <a:r>
              <a:rPr lang="nl-NL" sz="1200" dirty="0" smtClean="0">
                <a:solidFill>
                  <a:srgbClr val="052F42"/>
                </a:solidFill>
                <a:latin typeface="Roboto" panose="02000000000000000000" pitchFamily="2" charset="0"/>
              </a:rPr>
              <a:t>Verwachting is dat het aantal geïndiceerde kinderen (Q) komende jaren verder stijgt. Het Rijk gaat nog steeds uit van een daling als gevolg van Wet passend onderwijs. Budget komt verder onder druk. </a:t>
            </a:r>
          </a:p>
          <a:p>
            <a:pPr marL="171450" indent="-171450">
              <a:buClr>
                <a:srgbClr val="1B3813"/>
              </a:buClr>
              <a:buFont typeface="Wingdings" panose="05000000000000000000" pitchFamily="2" charset="2"/>
              <a:buChar char="§"/>
            </a:pPr>
            <a:r>
              <a:rPr lang="nl-NL" sz="1200" dirty="0" smtClean="0">
                <a:solidFill>
                  <a:srgbClr val="052F42"/>
                </a:solidFill>
                <a:latin typeface="Roboto" panose="02000000000000000000" pitchFamily="2" charset="0"/>
              </a:rPr>
              <a:t>Aanbieders dagbesteding willen af van het vervoer naar dagbesteding, omdat gemeentelijke tarieven te laag zijn. Vraag is of vervoer Gooi en Vechtstreek dit wel rendabel vorm kan geven. Afstemmen venstertijden leerlingenvervoer biedt mogelijk uitkomst. </a:t>
            </a:r>
          </a:p>
          <a:p>
            <a:pPr marL="0" indent="0">
              <a:buClr>
                <a:srgbClr val="1B3813"/>
              </a:buClr>
              <a:buNone/>
            </a:pPr>
            <a:endParaRPr lang="nl-NL" sz="700" dirty="0">
              <a:solidFill>
                <a:srgbClr val="052F42"/>
              </a:solidFill>
              <a:latin typeface="Roboto" panose="02000000000000000000" pitchFamily="2" charset="0"/>
            </a:endParaRPr>
          </a:p>
          <a:p>
            <a:pPr marL="0" indent="0">
              <a:buClr>
                <a:srgbClr val="1B3813"/>
              </a:buClr>
              <a:buNone/>
            </a:pPr>
            <a:r>
              <a:rPr lang="nl-NL" sz="1200" b="1" dirty="0" smtClean="0">
                <a:solidFill>
                  <a:srgbClr val="052F42"/>
                </a:solidFill>
                <a:latin typeface="Roboto" panose="02000000000000000000" pitchFamily="2" charset="0"/>
              </a:rPr>
              <a:t>Maatregelen</a:t>
            </a:r>
          </a:p>
          <a:p>
            <a:pPr marL="228600" indent="-228600">
              <a:buClr>
                <a:srgbClr val="1B3813"/>
              </a:buClr>
              <a:buFont typeface="+mj-lt"/>
              <a:buAutoNum type="arabicPeriod"/>
            </a:pPr>
            <a:r>
              <a:rPr lang="nl-NL" sz="1200" dirty="0">
                <a:solidFill>
                  <a:srgbClr val="052F42"/>
                </a:solidFill>
                <a:latin typeface="Roboto" panose="02000000000000000000" pitchFamily="2" charset="0"/>
              </a:rPr>
              <a:t>B</a:t>
            </a:r>
            <a:r>
              <a:rPr lang="nl-NL" sz="1200" dirty="0" smtClean="0">
                <a:solidFill>
                  <a:srgbClr val="052F42"/>
                </a:solidFill>
                <a:latin typeface="Roboto" panose="02000000000000000000" pitchFamily="2" charset="0"/>
              </a:rPr>
              <a:t>ezuinigingen zijn onderdeel van de verkenningen naar een financieel gezond sociaal domein (niet meegenomen in taakstelling). </a:t>
            </a:r>
          </a:p>
          <a:p>
            <a:pPr marL="228600" indent="-228600">
              <a:buClr>
                <a:srgbClr val="1B3813"/>
              </a:buClr>
              <a:buFont typeface="+mj-lt"/>
              <a:buAutoNum type="arabicPeriod"/>
            </a:pPr>
            <a:r>
              <a:rPr lang="nl-NL" sz="1200" dirty="0" smtClean="0">
                <a:solidFill>
                  <a:srgbClr val="052F42"/>
                </a:solidFill>
                <a:latin typeface="Roboto" panose="02000000000000000000" pitchFamily="2" charset="0"/>
              </a:rPr>
              <a:t>Bezuinigingen op: 1) verhogen eigen bijdrage en 2) aanpassen venstertijden dagbesteding &lt;-&gt; leerlingenvervoer &lt;-&gt; </a:t>
            </a:r>
            <a:r>
              <a:rPr lang="nl-NL" sz="1200" dirty="0" err="1" smtClean="0">
                <a:solidFill>
                  <a:srgbClr val="052F42"/>
                </a:solidFill>
                <a:latin typeface="Roboto" panose="02000000000000000000" pitchFamily="2" charset="0"/>
              </a:rPr>
              <a:t>Wmo</a:t>
            </a:r>
            <a:r>
              <a:rPr lang="nl-NL" sz="1200" dirty="0" smtClean="0">
                <a:solidFill>
                  <a:srgbClr val="052F42"/>
                </a:solidFill>
                <a:latin typeface="Roboto" panose="02000000000000000000" pitchFamily="2" charset="0"/>
              </a:rPr>
              <a:t> vervoer.</a:t>
            </a:r>
            <a:endParaRPr lang="nl-NL" sz="1200" dirty="0" smtClean="0">
              <a:latin typeface="Roboto" panose="02000000000000000000" pitchFamily="2" charset="0"/>
              <a:ea typeface="Roboto" panose="02000000000000000000" pitchFamily="2" charset="0"/>
              <a:cs typeface="Roboto" panose="02000000000000000000" pitchFamily="2" charset="0"/>
            </a:endParaRPr>
          </a:p>
        </p:txBody>
      </p:sp>
      <p:sp>
        <p:nvSpPr>
          <p:cNvPr id="5" name="Rechthoek 4"/>
          <p:cNvSpPr/>
          <p:nvPr/>
        </p:nvSpPr>
        <p:spPr>
          <a:xfrm>
            <a:off x="0" y="4621520"/>
            <a:ext cx="9144000" cy="521980"/>
          </a:xfrm>
          <a:prstGeom prst="rect">
            <a:avLst/>
          </a:prstGeom>
          <a:solidFill>
            <a:srgbClr val="1B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sz="1800">
              <a:solidFill>
                <a:prstClr val="white"/>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2" y="4621520"/>
            <a:ext cx="846580" cy="521981"/>
          </a:xfrm>
          <a:prstGeom prst="rect">
            <a:avLst/>
          </a:prstGeom>
        </p:spPr>
      </p:pic>
    </p:spTree>
    <p:extLst>
      <p:ext uri="{BB962C8B-B14F-4D97-AF65-F5344CB8AC3E}">
        <p14:creationId xmlns:p14="http://schemas.microsoft.com/office/powerpoint/2010/main" val="1424718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F25115A7-9342-4BFA-AFA3-F16E9F3F8DA7}"/>
              </a:ext>
            </a:extLst>
          </p:cNvPr>
          <p:cNvSpPr>
            <a:spLocks noGrp="1"/>
          </p:cNvSpPr>
          <p:nvPr>
            <p:ph type="title"/>
          </p:nvPr>
        </p:nvSpPr>
        <p:spPr>
          <a:xfrm>
            <a:off x="323528" y="0"/>
            <a:ext cx="8280920" cy="541487"/>
          </a:xfrm>
        </p:spPr>
        <p:txBody>
          <a:bodyPr/>
          <a:lstStyle/>
          <a:p>
            <a:r>
              <a:rPr lang="nl-NL" sz="2000" b="0" dirty="0" smtClean="0">
                <a:solidFill>
                  <a:srgbClr val="00569A"/>
                </a:solidFill>
                <a:latin typeface="+mn-lt"/>
              </a:rPr>
              <a:t>INKOOP &amp; CONTRACTBEHEER</a:t>
            </a:r>
            <a:endParaRPr lang="nl-NL" sz="2000" b="0" dirty="0">
              <a:solidFill>
                <a:srgbClr val="00569A"/>
              </a:solidFill>
              <a:latin typeface="+mn-lt"/>
            </a:endParaRPr>
          </a:p>
        </p:txBody>
      </p:sp>
      <p:sp>
        <p:nvSpPr>
          <p:cNvPr id="5" name="Tijdelijke aanduiding voor inhoud 2">
            <a:extLst>
              <a:ext uri="{FF2B5EF4-FFF2-40B4-BE49-F238E27FC236}">
                <a16:creationId xmlns:a16="http://schemas.microsoft.com/office/drawing/2014/main" xmlns="" id="{EBAADE33-CF7A-40EC-B12C-A1CB548B3C88}"/>
              </a:ext>
            </a:extLst>
          </p:cNvPr>
          <p:cNvSpPr>
            <a:spLocks noGrp="1"/>
          </p:cNvSpPr>
          <p:nvPr>
            <p:ph idx="10"/>
          </p:nvPr>
        </p:nvSpPr>
        <p:spPr>
          <a:xfrm>
            <a:off x="323528" y="555526"/>
            <a:ext cx="8496944" cy="4016850"/>
          </a:xfrm>
        </p:spPr>
        <p:txBody>
          <a:bodyPr/>
          <a:lstStyle/>
          <a:p>
            <a:pPr marL="0" indent="0">
              <a:buNone/>
            </a:pPr>
            <a:r>
              <a:rPr lang="nl-NL" sz="1200" b="1" dirty="0" smtClean="0"/>
              <a:t>Taken</a:t>
            </a:r>
          </a:p>
          <a:p>
            <a:pPr marL="0" indent="0">
              <a:buNone/>
            </a:pPr>
            <a:r>
              <a:rPr lang="nl-NL" sz="1200" dirty="0" smtClean="0"/>
              <a:t>I&amp;C Sociaal domein | I&amp;C fysiek domein | Interne I&amp;C | </a:t>
            </a:r>
            <a:r>
              <a:rPr lang="nl-NL" sz="1200" dirty="0" err="1" smtClean="0"/>
              <a:t>Cliëntervaringsonderzoek</a:t>
            </a:r>
            <a:r>
              <a:rPr lang="nl-NL" sz="1200" dirty="0" smtClean="0"/>
              <a:t> | </a:t>
            </a:r>
            <a:r>
              <a:rPr lang="nl-NL" sz="1200" dirty="0" err="1" smtClean="0"/>
              <a:t>Wmo</a:t>
            </a:r>
            <a:r>
              <a:rPr lang="nl-NL" sz="1200" dirty="0" smtClean="0"/>
              <a:t> toezicht | Werkgeversservicepunt</a:t>
            </a:r>
            <a:br>
              <a:rPr lang="nl-NL" sz="1200" dirty="0" smtClean="0"/>
            </a:br>
            <a:r>
              <a:rPr lang="nl-NL" sz="1200" dirty="0" smtClean="0"/>
              <a:t/>
            </a:r>
            <a:br>
              <a:rPr lang="nl-NL" sz="1200" dirty="0" smtClean="0"/>
            </a:br>
            <a:r>
              <a:rPr lang="nl-NL" sz="1200" b="1" dirty="0" smtClean="0"/>
              <a:t>Gemeentelijke bijdrage</a:t>
            </a:r>
          </a:p>
          <a:p>
            <a:pPr marL="0" indent="0">
              <a:buNone/>
            </a:pPr>
            <a:r>
              <a:rPr lang="nl-NL" sz="1200" dirty="0">
                <a:solidFill>
                  <a:srgbClr val="052F42"/>
                </a:solidFill>
                <a:latin typeface="Roboto" panose="02000000000000000000" pitchFamily="2" charset="0"/>
              </a:rPr>
              <a:t>Gemeentelijke bijdrage </a:t>
            </a:r>
            <a:r>
              <a:rPr lang="nl-NL" sz="1200" dirty="0" smtClean="0">
                <a:solidFill>
                  <a:srgbClr val="052F42"/>
                </a:solidFill>
                <a:latin typeface="Roboto" panose="02000000000000000000" pitchFamily="2" charset="0"/>
              </a:rPr>
              <a:t>2021		      </a:t>
            </a:r>
            <a:r>
              <a:rPr lang="nl-NL" sz="1200" dirty="0" err="1" smtClean="0">
                <a:solidFill>
                  <a:srgbClr val="052F42"/>
                </a:solidFill>
                <a:latin typeface="Roboto" panose="02000000000000000000" pitchFamily="2" charset="0"/>
              </a:rPr>
              <a:t>n.t.b</a:t>
            </a:r>
            <a:r>
              <a:rPr lang="nl-NL" sz="1200" dirty="0" smtClean="0">
                <a:solidFill>
                  <a:srgbClr val="052F42"/>
                </a:solidFill>
                <a:latin typeface="Roboto" panose="02000000000000000000" pitchFamily="2" charset="0"/>
              </a:rPr>
              <a:t>.</a:t>
            </a:r>
            <a:endParaRPr lang="nl-NL" sz="1200" b="1" dirty="0"/>
          </a:p>
          <a:p>
            <a:pPr marL="0" indent="0">
              <a:buNone/>
            </a:pPr>
            <a:endParaRPr lang="nl-NL" sz="1200" dirty="0" smtClean="0">
              <a:solidFill>
                <a:srgbClr val="052F42"/>
              </a:solidFill>
              <a:latin typeface="Roboto" panose="02000000000000000000" pitchFamily="2" charset="0"/>
            </a:endParaRPr>
          </a:p>
          <a:p>
            <a:pPr marL="0" indent="0">
              <a:buNone/>
            </a:pPr>
            <a:r>
              <a:rPr lang="nl-NL" sz="1200" b="1" dirty="0" smtClean="0">
                <a:solidFill>
                  <a:srgbClr val="052F42"/>
                </a:solidFill>
                <a:latin typeface="Roboto" panose="02000000000000000000" pitchFamily="2" charset="0"/>
              </a:rPr>
              <a:t>Omstandigheden</a:t>
            </a:r>
          </a:p>
          <a:p>
            <a:pPr marL="171450" indent="-171450">
              <a:buClr>
                <a:srgbClr val="00569A"/>
              </a:buClr>
              <a:buFont typeface="Wingdings" panose="05000000000000000000" pitchFamily="2" charset="2"/>
              <a:buChar char="§"/>
            </a:pPr>
            <a:r>
              <a:rPr lang="nl-NL" sz="1200" dirty="0" smtClean="0">
                <a:solidFill>
                  <a:srgbClr val="052F42"/>
                </a:solidFill>
                <a:latin typeface="Roboto" panose="02000000000000000000" pitchFamily="2" charset="0"/>
              </a:rPr>
              <a:t>Inkoop &amp; contractbeheer werkt op domeinen: sociaal domein | fysiek domein | interne inkoop</a:t>
            </a:r>
          </a:p>
          <a:p>
            <a:pPr marL="171450" indent="-171450">
              <a:buClr>
                <a:srgbClr val="00569A"/>
              </a:buClr>
              <a:buFont typeface="Wingdings" panose="05000000000000000000" pitchFamily="2" charset="2"/>
              <a:buChar char="§"/>
            </a:pPr>
            <a:r>
              <a:rPr lang="nl-NL" sz="1200" dirty="0" smtClean="0">
                <a:solidFill>
                  <a:srgbClr val="052F42"/>
                </a:solidFill>
                <a:latin typeface="Roboto" panose="02000000000000000000" pitchFamily="2" charset="0"/>
              </a:rPr>
              <a:t>Financiering van de capaciteit bij inkoop &amp; contractbeheer is afhankelijk van de contracten die uitgevoerd worden</a:t>
            </a:r>
          </a:p>
          <a:p>
            <a:pPr marL="171450" indent="-171450">
              <a:buClr>
                <a:srgbClr val="00569A"/>
              </a:buClr>
              <a:buFont typeface="Wingdings" panose="05000000000000000000" pitchFamily="2" charset="2"/>
              <a:buChar char="§"/>
            </a:pPr>
            <a:r>
              <a:rPr lang="nl-NL" sz="1200" dirty="0" smtClean="0">
                <a:solidFill>
                  <a:srgbClr val="052F42"/>
                </a:solidFill>
                <a:latin typeface="Roboto" panose="02000000000000000000" pitchFamily="2" charset="0"/>
              </a:rPr>
              <a:t>Inkoop sociaal domein is groot qua omvang en net voor 8 jaar gecontracteerd. Er is binnen deze contracten geen ruimte voor nieuwe capaciteitsafwegingen.</a:t>
            </a:r>
          </a:p>
          <a:p>
            <a:pPr marL="171450" indent="-171450">
              <a:buClr>
                <a:srgbClr val="00569A"/>
              </a:buClr>
              <a:buFont typeface="Wingdings" panose="05000000000000000000" pitchFamily="2" charset="2"/>
              <a:buChar char="§"/>
            </a:pPr>
            <a:r>
              <a:rPr lang="nl-NL" sz="1200" dirty="0" smtClean="0">
                <a:solidFill>
                  <a:srgbClr val="052F42"/>
                </a:solidFill>
                <a:latin typeface="Roboto" panose="02000000000000000000" pitchFamily="2" charset="0"/>
              </a:rPr>
              <a:t>Inkoop fysiek domein en interne inkoop worden per contract dan wel intern doorbelast.</a:t>
            </a:r>
          </a:p>
          <a:p>
            <a:pPr marL="0" indent="0">
              <a:buClr>
                <a:srgbClr val="00569A"/>
              </a:buClr>
              <a:buNone/>
            </a:pPr>
            <a:endParaRPr lang="nl-NL" sz="1200" dirty="0">
              <a:solidFill>
                <a:srgbClr val="052F42"/>
              </a:solidFill>
              <a:latin typeface="Roboto" panose="02000000000000000000" pitchFamily="2" charset="0"/>
            </a:endParaRPr>
          </a:p>
          <a:p>
            <a:pPr marL="0" indent="0">
              <a:buClr>
                <a:srgbClr val="00569A"/>
              </a:buClr>
              <a:buNone/>
            </a:pPr>
            <a:r>
              <a:rPr lang="nl-NL" sz="1200" b="1" dirty="0" smtClean="0">
                <a:solidFill>
                  <a:srgbClr val="052F42"/>
                </a:solidFill>
                <a:latin typeface="Roboto" panose="02000000000000000000" pitchFamily="2" charset="0"/>
              </a:rPr>
              <a:t>Bezuinigingen</a:t>
            </a:r>
          </a:p>
          <a:p>
            <a:pPr marL="182563" indent="-182563">
              <a:buClr>
                <a:srgbClr val="00569A"/>
              </a:buClr>
            </a:pPr>
            <a:r>
              <a:rPr lang="nl-NL" sz="1200" dirty="0" smtClean="0"/>
              <a:t>Gelet op omstandigheden geen mogelijkheden om te bezuinigen</a:t>
            </a:r>
          </a:p>
          <a:p>
            <a:pPr marL="182563" indent="-182563">
              <a:buClr>
                <a:srgbClr val="00569A"/>
              </a:buClr>
            </a:pPr>
            <a:r>
              <a:rPr lang="nl-NL" sz="1200" dirty="0" smtClean="0"/>
              <a:t>Vormgeving van de inkoop en het contractmanagement sociaal domein is onderdeel van de gemeentelijke verkenningen naar een financieel gezond sociaal domein. </a:t>
            </a:r>
          </a:p>
        </p:txBody>
      </p:sp>
    </p:spTree>
    <p:extLst>
      <p:ext uri="{BB962C8B-B14F-4D97-AF65-F5344CB8AC3E}">
        <p14:creationId xmlns:p14="http://schemas.microsoft.com/office/powerpoint/2010/main" val="420493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51470"/>
            <a:ext cx="8784976" cy="2880320"/>
          </a:xfrm>
          <a:noFill/>
        </p:spPr>
        <p:txBody>
          <a:bodyPr/>
          <a:lstStyle/>
          <a:p>
            <a:pPr marL="0" lvl="0" indent="0">
              <a:buNone/>
              <a:tabLst>
                <a:tab pos="625475" algn="l"/>
              </a:tabLst>
            </a:pPr>
            <a:r>
              <a:rPr lang="nl-NL" sz="2000" dirty="0" smtClean="0">
                <a:solidFill>
                  <a:srgbClr val="0082C2"/>
                </a:solidFill>
              </a:rPr>
              <a:t>EVEN VOORSTELLEN</a:t>
            </a:r>
          </a:p>
          <a:p>
            <a:pPr marL="0" lvl="0" indent="0">
              <a:buNone/>
              <a:tabLst>
                <a:tab pos="625475" algn="l"/>
              </a:tabLst>
            </a:pPr>
            <a:endParaRPr lang="nl-NL" sz="800" dirty="0" smtClean="0">
              <a:solidFill>
                <a:srgbClr val="0082C2"/>
              </a:solidFill>
            </a:endParaRPr>
          </a:p>
          <a:p>
            <a:pPr marL="0" lvl="0" indent="0">
              <a:buNone/>
              <a:tabLst>
                <a:tab pos="625475" algn="l"/>
              </a:tabLst>
            </a:pPr>
            <a:r>
              <a:rPr lang="nl-NL" sz="1600" b="1" dirty="0" smtClean="0">
                <a:solidFill>
                  <a:schemeClr val="bg2">
                    <a:lumMod val="10000"/>
                  </a:schemeClr>
                </a:solidFill>
              </a:rPr>
              <a:t>Daniël Walkot</a:t>
            </a:r>
          </a:p>
          <a:p>
            <a:pPr marL="0" lvl="0" indent="0">
              <a:buNone/>
              <a:tabLst>
                <a:tab pos="625475" algn="l"/>
              </a:tabLst>
            </a:pPr>
            <a:r>
              <a:rPr lang="nl-NL" sz="1600" dirty="0" smtClean="0">
                <a:solidFill>
                  <a:schemeClr val="bg2">
                    <a:lumMod val="10000"/>
                  </a:schemeClr>
                </a:solidFill>
              </a:rPr>
              <a:t>Manager GAD</a:t>
            </a:r>
          </a:p>
          <a:p>
            <a:pPr marL="0" lvl="0" indent="0">
              <a:buNone/>
              <a:tabLst>
                <a:tab pos="625475" algn="l"/>
              </a:tabLst>
            </a:pPr>
            <a:endParaRPr lang="nl-NL" sz="1600" dirty="0">
              <a:solidFill>
                <a:schemeClr val="bg2">
                  <a:lumMod val="10000"/>
                </a:schemeClr>
              </a:solidFill>
            </a:endParaRPr>
          </a:p>
          <a:p>
            <a:pPr marL="0" lvl="0" indent="0">
              <a:buNone/>
              <a:tabLst>
                <a:tab pos="625475" algn="l"/>
              </a:tabLst>
            </a:pPr>
            <a:r>
              <a:rPr lang="nl-NL" sz="1600" b="1" dirty="0" smtClean="0">
                <a:solidFill>
                  <a:schemeClr val="bg2">
                    <a:lumMod val="10000"/>
                  </a:schemeClr>
                </a:solidFill>
              </a:rPr>
              <a:t>Sabien von dem Borne</a:t>
            </a:r>
          </a:p>
          <a:p>
            <a:pPr marL="0" lvl="0" indent="0">
              <a:buNone/>
              <a:tabLst>
                <a:tab pos="625475" algn="l"/>
              </a:tabLst>
            </a:pPr>
            <a:r>
              <a:rPr lang="nl-NL" sz="1600" dirty="0" smtClean="0">
                <a:solidFill>
                  <a:schemeClr val="bg2">
                    <a:lumMod val="10000"/>
                  </a:schemeClr>
                </a:solidFill>
              </a:rPr>
              <a:t>Concerncontroller </a:t>
            </a:r>
          </a:p>
          <a:p>
            <a:pPr marL="0" lvl="0" indent="0">
              <a:buNone/>
              <a:tabLst>
                <a:tab pos="625475" algn="l"/>
              </a:tabLst>
            </a:pPr>
            <a:endParaRPr lang="nl-NL" sz="1600" dirty="0">
              <a:solidFill>
                <a:schemeClr val="bg2">
                  <a:lumMod val="10000"/>
                </a:schemeClr>
              </a:solidFill>
            </a:endParaRPr>
          </a:p>
          <a:p>
            <a:pPr marL="0" lvl="0" indent="0">
              <a:buNone/>
              <a:tabLst>
                <a:tab pos="625475" algn="l"/>
              </a:tabLst>
            </a:pPr>
            <a:r>
              <a:rPr lang="nl-NL" sz="1600" b="1" dirty="0" smtClean="0">
                <a:solidFill>
                  <a:schemeClr val="bg2">
                    <a:lumMod val="10000"/>
                  </a:schemeClr>
                </a:solidFill>
              </a:rPr>
              <a:t>Hans Uneken</a:t>
            </a:r>
          </a:p>
          <a:p>
            <a:pPr marL="0" lvl="0" indent="0">
              <a:buNone/>
              <a:tabLst>
                <a:tab pos="625475" algn="l"/>
              </a:tabLst>
            </a:pPr>
            <a:r>
              <a:rPr lang="nl-NL" sz="1600" dirty="0" smtClean="0">
                <a:solidFill>
                  <a:schemeClr val="bg2">
                    <a:lumMod val="10000"/>
                  </a:schemeClr>
                </a:solidFill>
              </a:rPr>
              <a:t>Manager sturing</a:t>
            </a:r>
          </a:p>
          <a:p>
            <a:pPr marL="0" lvl="0" indent="0">
              <a:buNone/>
              <a:tabLst>
                <a:tab pos="625475" algn="l"/>
              </a:tabLst>
            </a:pPr>
            <a:endParaRPr lang="nl-NL" sz="1600" dirty="0">
              <a:solidFill>
                <a:schemeClr val="bg2">
                  <a:lumMod val="10000"/>
                </a:schemeClr>
              </a:solidFill>
            </a:endParaRPr>
          </a:p>
          <a:p>
            <a:pPr marL="0" lvl="0" indent="0">
              <a:buNone/>
              <a:tabLst>
                <a:tab pos="625475" algn="l"/>
              </a:tabLst>
            </a:pPr>
            <a:r>
              <a:rPr lang="nl-NL" sz="1600" b="1" dirty="0" smtClean="0">
                <a:solidFill>
                  <a:schemeClr val="bg2">
                    <a:lumMod val="10000"/>
                  </a:schemeClr>
                </a:solidFill>
              </a:rPr>
              <a:t>Bert Rebel</a:t>
            </a:r>
          </a:p>
          <a:p>
            <a:pPr marL="0" lvl="0" indent="0">
              <a:buNone/>
              <a:tabLst>
                <a:tab pos="625475" algn="l"/>
              </a:tabLst>
            </a:pPr>
            <a:r>
              <a:rPr lang="nl-NL" sz="1600" dirty="0" smtClean="0">
                <a:solidFill>
                  <a:schemeClr val="bg2">
                    <a:lumMod val="10000"/>
                  </a:schemeClr>
                </a:solidFill>
              </a:rPr>
              <a:t>Wethouder Huizen en DB lid financiën</a:t>
            </a:r>
          </a:p>
          <a:p>
            <a:pPr marL="0" lvl="0" indent="0">
              <a:buNone/>
              <a:tabLst>
                <a:tab pos="625475" algn="l"/>
              </a:tabLst>
            </a:pPr>
            <a:r>
              <a:rPr lang="nl-NL" sz="1600" dirty="0" smtClean="0">
                <a:solidFill>
                  <a:schemeClr val="bg2">
                    <a:lumMod val="10000"/>
                  </a:schemeClr>
                </a:solidFill>
              </a:rPr>
              <a:t>Was er graag bij geweest, maar kon helaas niet aanwezig zijn</a:t>
            </a:r>
            <a:endParaRPr lang="nl-NL" sz="800" dirty="0" smtClean="0">
              <a:solidFill>
                <a:schemeClr val="bg2">
                  <a:lumMod val="10000"/>
                </a:schemeClr>
              </a:solidFill>
            </a:endParaRPr>
          </a:p>
        </p:txBody>
      </p:sp>
      <p:sp>
        <p:nvSpPr>
          <p:cNvPr id="2" name="Tekstvak 1"/>
          <p:cNvSpPr txBox="1"/>
          <p:nvPr/>
        </p:nvSpPr>
        <p:spPr>
          <a:xfrm>
            <a:off x="6115050" y="4371950"/>
            <a:ext cx="3024336" cy="307777"/>
          </a:xfrm>
          <a:prstGeom prst="rect">
            <a:avLst/>
          </a:prstGeom>
          <a:noFill/>
        </p:spPr>
        <p:txBody>
          <a:bodyPr wrap="square" rtlCol="0">
            <a:spAutoFit/>
          </a:bodyPr>
          <a:lstStyle/>
          <a:p>
            <a:pPr algn="r"/>
            <a:r>
              <a:rPr lang="nl-NL" dirty="0" smtClean="0">
                <a:solidFill>
                  <a:srgbClr val="FF0000"/>
                </a:solidFill>
                <a:latin typeface="Roboto" panose="02000000000000000000" pitchFamily="2" charset="0"/>
              </a:rPr>
              <a:t>Sheet wordt niet gepresenteerd</a:t>
            </a:r>
          </a:p>
        </p:txBody>
      </p:sp>
    </p:spTree>
    <p:extLst>
      <p:ext uri="{BB962C8B-B14F-4D97-AF65-F5344CB8AC3E}">
        <p14:creationId xmlns:p14="http://schemas.microsoft.com/office/powerpoint/2010/main" val="167673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5115A7-9342-4BFA-AFA3-F16E9F3F8DA7}"/>
              </a:ext>
            </a:extLst>
          </p:cNvPr>
          <p:cNvSpPr>
            <a:spLocks noGrp="1"/>
          </p:cNvSpPr>
          <p:nvPr>
            <p:ph type="title"/>
          </p:nvPr>
        </p:nvSpPr>
        <p:spPr>
          <a:xfrm>
            <a:off x="179512" y="0"/>
            <a:ext cx="8424936" cy="541487"/>
          </a:xfrm>
        </p:spPr>
        <p:txBody>
          <a:bodyPr/>
          <a:lstStyle/>
          <a:p>
            <a:r>
              <a:rPr lang="nl-NL" sz="2000" b="0" dirty="0" smtClean="0">
                <a:solidFill>
                  <a:srgbClr val="76B82A"/>
                </a:solidFill>
              </a:rPr>
              <a:t>GAD</a:t>
            </a:r>
            <a:endParaRPr lang="nl-NL" sz="2000" b="0" dirty="0">
              <a:solidFill>
                <a:srgbClr val="76B82A"/>
              </a:solidFill>
            </a:endParaRPr>
          </a:p>
        </p:txBody>
      </p:sp>
      <p:sp>
        <p:nvSpPr>
          <p:cNvPr id="4" name="Tekstvak 3"/>
          <p:cNvSpPr txBox="1"/>
          <p:nvPr/>
        </p:nvSpPr>
        <p:spPr>
          <a:xfrm>
            <a:off x="179512" y="376084"/>
            <a:ext cx="8964488" cy="1661993"/>
          </a:xfrm>
          <a:prstGeom prst="rect">
            <a:avLst/>
          </a:prstGeom>
          <a:noFill/>
        </p:spPr>
        <p:txBody>
          <a:bodyPr wrap="square" rtlCol="0">
            <a:spAutoFit/>
          </a:bodyPr>
          <a:lstStyle/>
          <a:p>
            <a:r>
              <a:rPr lang="nl-NL" sz="1200" b="1" dirty="0" smtClean="0">
                <a:solidFill>
                  <a:srgbClr val="052F42"/>
                </a:solidFill>
                <a:latin typeface="Roboto" panose="02000000000000000000" pitchFamily="2" charset="0"/>
              </a:rPr>
              <a:t>Gemeentelijke bijdrage </a:t>
            </a:r>
          </a:p>
          <a:p>
            <a:r>
              <a:rPr lang="nl-NL" sz="1200" dirty="0" smtClean="0">
                <a:solidFill>
                  <a:srgbClr val="052F42"/>
                </a:solidFill>
                <a:latin typeface="Roboto" panose="02000000000000000000" pitchFamily="2" charset="0"/>
              </a:rPr>
              <a:t>Gemeentelijke bijdrage 2021</a:t>
            </a:r>
            <a:r>
              <a:rPr lang="nl-NL" sz="1200" b="1" dirty="0" smtClean="0">
                <a:solidFill>
                  <a:srgbClr val="052F42"/>
                </a:solidFill>
                <a:latin typeface="Roboto" panose="02000000000000000000" pitchFamily="2" charset="0"/>
              </a:rPr>
              <a:t> </a:t>
            </a:r>
            <a:r>
              <a:rPr lang="nl-NL" sz="1200" b="1" dirty="0" smtClean="0">
                <a:solidFill>
                  <a:srgbClr val="052F42"/>
                </a:solidFill>
                <a:latin typeface="Roboto" panose="02000000000000000000" pitchFamily="2" charset="0"/>
                <a:sym typeface="Wingdings" panose="05000000000000000000" pitchFamily="2" charset="2"/>
              </a:rPr>
              <a:t> </a:t>
            </a:r>
            <a:r>
              <a:rPr lang="nl-NL" sz="1200" dirty="0" smtClean="0">
                <a:solidFill>
                  <a:srgbClr val="052F42"/>
                </a:solidFill>
                <a:latin typeface="Roboto" panose="02000000000000000000" pitchFamily="2" charset="0"/>
              </a:rPr>
              <a:t>€ 25.023.000 (incl. Weesp)</a:t>
            </a:r>
            <a:endParaRPr lang="nl-NL" sz="1200" b="1" dirty="0" smtClean="0">
              <a:solidFill>
                <a:srgbClr val="052F42"/>
              </a:solidFill>
              <a:latin typeface="Roboto" panose="02000000000000000000" pitchFamily="2" charset="0"/>
            </a:endParaRPr>
          </a:p>
          <a:p>
            <a:endParaRPr lang="nl-NL" sz="600" dirty="0" smtClean="0">
              <a:solidFill>
                <a:srgbClr val="052F42"/>
              </a:solidFill>
              <a:latin typeface="Roboto" panose="02000000000000000000" pitchFamily="2" charset="0"/>
            </a:endParaRPr>
          </a:p>
          <a:p>
            <a:r>
              <a:rPr lang="nl-NL" sz="1200" b="1" dirty="0" smtClean="0">
                <a:solidFill>
                  <a:srgbClr val="052F42"/>
                </a:solidFill>
                <a:latin typeface="Roboto" panose="02000000000000000000" pitchFamily="2" charset="0"/>
              </a:rPr>
              <a:t>Omstandigheden</a:t>
            </a:r>
          </a:p>
          <a:p>
            <a:pPr marL="285750" indent="-285750">
              <a:buClr>
                <a:srgbClr val="76B82A"/>
              </a:buClr>
              <a:buFont typeface="Wingdings" panose="05000000000000000000" pitchFamily="2" charset="2"/>
              <a:buChar char="§"/>
            </a:pPr>
            <a:r>
              <a:rPr lang="nl-NL" sz="1200" dirty="0" smtClean="0">
                <a:solidFill>
                  <a:srgbClr val="052F42"/>
                </a:solidFill>
                <a:latin typeface="Roboto" panose="02000000000000000000" pitchFamily="2" charset="0"/>
              </a:rPr>
              <a:t>Hogere kosten voor inzameling / verwerking</a:t>
            </a:r>
          </a:p>
          <a:p>
            <a:pPr marL="285750" indent="-285750">
              <a:buClr>
                <a:srgbClr val="76B82A"/>
              </a:buClr>
              <a:buFont typeface="Wingdings" panose="05000000000000000000" pitchFamily="2" charset="2"/>
              <a:buChar char="§"/>
            </a:pPr>
            <a:r>
              <a:rPr lang="nl-NL" sz="1200" dirty="0" smtClean="0">
                <a:solidFill>
                  <a:srgbClr val="052F42"/>
                </a:solidFill>
                <a:latin typeface="Roboto" panose="02000000000000000000" pitchFamily="2" charset="0"/>
              </a:rPr>
              <a:t>Lagere inkomsten en volatiele grondstoffenmarkt</a:t>
            </a:r>
          </a:p>
          <a:p>
            <a:pPr marL="285750" indent="-285750">
              <a:buClr>
                <a:srgbClr val="76B82A"/>
              </a:buClr>
              <a:buFont typeface="Wingdings" panose="05000000000000000000" pitchFamily="2" charset="2"/>
              <a:buChar char="§"/>
            </a:pPr>
            <a:r>
              <a:rPr lang="nl-NL" sz="1200" dirty="0" smtClean="0">
                <a:solidFill>
                  <a:srgbClr val="052F42"/>
                </a:solidFill>
                <a:latin typeface="Roboto" panose="02000000000000000000" pitchFamily="2" charset="0"/>
              </a:rPr>
              <a:t>Stijging afvalstoffenheffing landelijk in 2019 – 2021 met 18,3%</a:t>
            </a:r>
          </a:p>
          <a:p>
            <a:pPr marL="285750" indent="-285750">
              <a:buClr>
                <a:srgbClr val="76B82A"/>
              </a:buClr>
              <a:buFont typeface="Wingdings" panose="05000000000000000000" pitchFamily="2" charset="2"/>
              <a:buChar char="§"/>
            </a:pPr>
            <a:r>
              <a:rPr lang="nl-NL" sz="1200" dirty="0">
                <a:solidFill>
                  <a:srgbClr val="052F42"/>
                </a:solidFill>
                <a:latin typeface="Roboto" panose="02000000000000000000" pitchFamily="2" charset="0"/>
              </a:rPr>
              <a:t>Stijging gemeentelijke bijdrage (heffing) GAD in 2019 – 2021 met 7%</a:t>
            </a:r>
          </a:p>
          <a:p>
            <a:pPr marL="285750" indent="-285750">
              <a:buClr>
                <a:srgbClr val="76B82A"/>
              </a:buClr>
              <a:buFont typeface="Wingdings" panose="05000000000000000000" pitchFamily="2" charset="2"/>
              <a:buChar char="§"/>
            </a:pPr>
            <a:r>
              <a:rPr lang="nl-NL" sz="1200" dirty="0">
                <a:solidFill>
                  <a:srgbClr val="052F42"/>
                </a:solidFill>
                <a:latin typeface="Roboto" panose="02000000000000000000" pitchFamily="2" charset="0"/>
              </a:rPr>
              <a:t>Er is sprake van een vertraagd effect bij </a:t>
            </a:r>
            <a:r>
              <a:rPr lang="nl-NL" sz="1200" dirty="0" smtClean="0">
                <a:solidFill>
                  <a:srgbClr val="052F42"/>
                </a:solidFill>
                <a:latin typeface="Roboto" panose="02000000000000000000" pitchFamily="2" charset="0"/>
              </a:rPr>
              <a:t>GAD t.o.v. landelijke ontwikkeling</a:t>
            </a:r>
            <a:endParaRPr lang="nl-NL" sz="1200" dirty="0">
              <a:solidFill>
                <a:srgbClr val="052F42"/>
              </a:solidFill>
              <a:latin typeface="Roboto" panose="02000000000000000000" pitchFamily="2"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81" t="19022" r="39610" b="33808"/>
          <a:stretch/>
        </p:blipFill>
        <p:spPr bwMode="auto">
          <a:xfrm>
            <a:off x="6012160" y="-1701"/>
            <a:ext cx="3096344" cy="199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 6"/>
          <p:cNvGraphicFramePr>
            <a:graphicFrameLocks noGrp="1"/>
          </p:cNvGraphicFramePr>
          <p:nvPr>
            <p:extLst>
              <p:ext uri="{D42A27DB-BD31-4B8C-83A1-F6EECF244321}">
                <p14:modId xmlns:p14="http://schemas.microsoft.com/office/powerpoint/2010/main" val="1158593263"/>
              </p:ext>
            </p:extLst>
          </p:nvPr>
        </p:nvGraphicFramePr>
        <p:xfrm>
          <a:off x="251520" y="2067694"/>
          <a:ext cx="8712968" cy="2657040"/>
        </p:xfrm>
        <a:graphic>
          <a:graphicData uri="http://schemas.openxmlformats.org/drawingml/2006/table">
            <a:tbl>
              <a:tblPr firstRow="1" firstCol="1" bandRow="1"/>
              <a:tblGrid>
                <a:gridCol w="7020640"/>
                <a:gridCol w="1692328"/>
              </a:tblGrid>
              <a:tr h="178490">
                <a:tc>
                  <a:txBody>
                    <a:bodyPr/>
                    <a:lstStyle/>
                    <a:p>
                      <a:pPr>
                        <a:spcAft>
                          <a:spcPts val="0"/>
                        </a:spcAft>
                      </a:pPr>
                      <a:r>
                        <a:rPr lang="nl-NL" sz="1200" b="1" dirty="0" smtClean="0">
                          <a:solidFill>
                            <a:srgbClr val="FFFFFF"/>
                          </a:solidFill>
                          <a:effectLst/>
                          <a:latin typeface="Roboto"/>
                          <a:ea typeface="Times New Roman"/>
                          <a:cs typeface="Calibri"/>
                        </a:rPr>
                        <a:t>Prognose </a:t>
                      </a:r>
                      <a:r>
                        <a:rPr lang="nl-NL" sz="1200" b="1" dirty="0">
                          <a:solidFill>
                            <a:srgbClr val="FFFFFF"/>
                          </a:solidFill>
                          <a:effectLst/>
                          <a:latin typeface="Roboto"/>
                          <a:ea typeface="Times New Roman"/>
                          <a:cs typeface="Calibri"/>
                        </a:rPr>
                        <a:t>tekort GAD</a:t>
                      </a:r>
                      <a:endParaRPr lang="nl-NL" sz="1400" dirty="0">
                        <a:effectLst/>
                        <a:latin typeface="Roboto"/>
                        <a:ea typeface="Calibri"/>
                        <a:cs typeface="Times New Roman"/>
                      </a:endParaRPr>
                    </a:p>
                  </a:txBody>
                  <a:tcPr marL="44450" marR="44450" marT="18000" marB="18000">
                    <a:lnL>
                      <a:noFill/>
                    </a:lnL>
                    <a:lnR>
                      <a:noFill/>
                    </a:lnR>
                    <a:lnT>
                      <a:noFill/>
                    </a:lnT>
                    <a:lnB>
                      <a:noFill/>
                    </a:lnB>
                    <a:solidFill>
                      <a:srgbClr val="76B82A"/>
                    </a:solidFill>
                  </a:tcPr>
                </a:tc>
                <a:tc>
                  <a:txBody>
                    <a:bodyPr/>
                    <a:lstStyle/>
                    <a:p>
                      <a:pPr algn="r">
                        <a:spcAft>
                          <a:spcPts val="0"/>
                        </a:spcAft>
                      </a:pPr>
                      <a:endParaRPr lang="nl-NL" sz="1400" dirty="0">
                        <a:effectLst/>
                        <a:latin typeface="Roboto"/>
                        <a:ea typeface="Calibri"/>
                        <a:cs typeface="Times New Roman"/>
                      </a:endParaRPr>
                    </a:p>
                  </a:txBody>
                  <a:tcPr marL="44450" marR="44450" marT="18000" marB="18000">
                    <a:lnL>
                      <a:noFill/>
                    </a:lnL>
                    <a:lnR>
                      <a:noFill/>
                    </a:lnR>
                    <a:lnT>
                      <a:noFill/>
                    </a:lnT>
                    <a:lnB>
                      <a:noFill/>
                    </a:lnB>
                    <a:solidFill>
                      <a:srgbClr val="76B82A"/>
                    </a:solidFill>
                  </a:tcPr>
                </a:tc>
              </a:tr>
              <a:tr h="178490">
                <a:tc>
                  <a:txBody>
                    <a:bodyPr/>
                    <a:lstStyle/>
                    <a:p>
                      <a:pPr>
                        <a:spcAft>
                          <a:spcPts val="0"/>
                        </a:spcAft>
                      </a:pPr>
                      <a:r>
                        <a:rPr lang="nl-NL" sz="1200" dirty="0">
                          <a:solidFill>
                            <a:srgbClr val="000000"/>
                          </a:solidFill>
                          <a:effectLst/>
                          <a:latin typeface="Roboto"/>
                          <a:ea typeface="Times New Roman"/>
                          <a:cs typeface="Calibri"/>
                        </a:rPr>
                        <a:t>Hogere kosten huidige inzamelwijze en inzamelfrequentie</a:t>
                      </a:r>
                      <a:endParaRPr lang="nl-NL" sz="1400" dirty="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2.087.289</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Hogere verwerkingskosten groente, fruit en tuinafval </a:t>
                      </a:r>
                      <a:endParaRPr lang="nl-NL" sz="140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671.700</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dirty="0">
                          <a:solidFill>
                            <a:srgbClr val="000000"/>
                          </a:solidFill>
                          <a:effectLst/>
                          <a:latin typeface="Roboto"/>
                          <a:ea typeface="Times New Roman"/>
                          <a:cs typeface="Calibri"/>
                        </a:rPr>
                        <a:t>Hogere verwerkingskosten textiel</a:t>
                      </a:r>
                      <a:endParaRPr lang="nl-NL" sz="1400" dirty="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150.000</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Hogere transport- en overslagkosten oud papier en karton</a:t>
                      </a:r>
                      <a:endParaRPr lang="nl-NL" sz="140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415.805</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Vervallen van vermarkting- en sorteerkosten plastic-, metalen- en drankverpakkingen</a:t>
                      </a:r>
                      <a:endParaRPr lang="nl-NL" sz="140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-1.100.000</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dirty="0">
                          <a:solidFill>
                            <a:srgbClr val="000000"/>
                          </a:solidFill>
                          <a:effectLst/>
                          <a:latin typeface="Roboto"/>
                          <a:ea typeface="Times New Roman"/>
                          <a:cs typeface="Calibri"/>
                        </a:rPr>
                        <a:t>Daling baten plastic-, metalen- en drankverpakkingen</a:t>
                      </a:r>
                      <a:endParaRPr lang="nl-NL" sz="1400" dirty="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69.000</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Daling baten kantoor, winkel en diensten (bedrijfsafval)</a:t>
                      </a:r>
                      <a:endParaRPr lang="nl-NL" sz="140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70.000</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Daling baten oud papier en karton</a:t>
                      </a:r>
                      <a:endParaRPr lang="nl-NL" sz="140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405.000</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Overige ontwikkelingen en aanpassingen</a:t>
                      </a:r>
                      <a:endParaRPr lang="nl-NL" sz="1400">
                        <a:effectLst/>
                        <a:latin typeface="Roboto"/>
                        <a:ea typeface="Calibri"/>
                        <a:cs typeface="Times New Roman"/>
                      </a:endParaRPr>
                    </a:p>
                  </a:txBody>
                  <a:tcPr marL="44450" marR="44450" marT="18000" marB="18000">
                    <a:lnL>
                      <a:noFill/>
                    </a:lnL>
                    <a:lnR>
                      <a:noFill/>
                    </a:lnR>
                    <a:lnT>
                      <a:noFill/>
                    </a:lnT>
                    <a:lnB>
                      <a:noFill/>
                    </a:lnB>
                  </a:tcPr>
                </a:tc>
                <a:tc>
                  <a:txBody>
                    <a:bodyPr/>
                    <a:lstStyle/>
                    <a:p>
                      <a:pPr algn="r">
                        <a:spcAft>
                          <a:spcPts val="0"/>
                        </a:spcAft>
                      </a:pPr>
                      <a:r>
                        <a:rPr lang="nl-NL" sz="1200">
                          <a:solidFill>
                            <a:srgbClr val="000000"/>
                          </a:solidFill>
                          <a:effectLst/>
                          <a:latin typeface="Roboto"/>
                          <a:ea typeface="Times New Roman"/>
                          <a:cs typeface="Calibri"/>
                        </a:rPr>
                        <a:t>176.242</a:t>
                      </a:r>
                      <a:endParaRPr lang="nl-NL" sz="1400">
                        <a:effectLst/>
                        <a:latin typeface="Roboto"/>
                        <a:ea typeface="Calibri"/>
                        <a:cs typeface="Times New Roman"/>
                      </a:endParaRPr>
                    </a:p>
                  </a:txBody>
                  <a:tcPr marL="44450" marR="44450" marT="18000" marB="18000">
                    <a:lnL>
                      <a:noFill/>
                    </a:lnL>
                    <a:lnR>
                      <a:noFill/>
                    </a:lnR>
                    <a:lnT>
                      <a:noFill/>
                    </a:lnT>
                    <a:lnB>
                      <a:noFill/>
                    </a:lnB>
                  </a:tcPr>
                </a:tc>
              </a:tr>
              <a:tr h="178490">
                <a:tc>
                  <a:txBody>
                    <a:bodyPr/>
                    <a:lstStyle/>
                    <a:p>
                      <a:pPr>
                        <a:spcAft>
                          <a:spcPts val="0"/>
                        </a:spcAft>
                      </a:pPr>
                      <a:r>
                        <a:rPr lang="nl-NL" sz="1200">
                          <a:solidFill>
                            <a:srgbClr val="000000"/>
                          </a:solidFill>
                          <a:effectLst/>
                          <a:latin typeface="Roboto"/>
                          <a:ea typeface="Times New Roman"/>
                          <a:cs typeface="Calibri"/>
                        </a:rPr>
                        <a:t>Verbrandingsbelasting</a:t>
                      </a:r>
                      <a:endParaRPr lang="nl-NL" sz="1400">
                        <a:effectLst/>
                        <a:latin typeface="Roboto"/>
                        <a:ea typeface="Calibri"/>
                        <a:cs typeface="Times New Roman"/>
                      </a:endParaRPr>
                    </a:p>
                  </a:txBody>
                  <a:tcPr marL="44450" marR="44450" marT="18000" marB="1800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200">
                          <a:solidFill>
                            <a:srgbClr val="000000"/>
                          </a:solidFill>
                          <a:effectLst/>
                          <a:latin typeface="Roboto"/>
                          <a:ea typeface="Times New Roman"/>
                          <a:cs typeface="Calibri"/>
                        </a:rPr>
                        <a:t>268.100</a:t>
                      </a:r>
                      <a:endParaRPr lang="nl-NL" sz="1400">
                        <a:effectLst/>
                        <a:latin typeface="Roboto"/>
                        <a:ea typeface="Calibri"/>
                        <a:cs typeface="Times New Roman"/>
                      </a:endParaRPr>
                    </a:p>
                  </a:txBody>
                  <a:tcPr marL="44450" marR="44450" marT="18000" marB="18000">
                    <a:lnL>
                      <a:noFill/>
                    </a:lnL>
                    <a:lnR>
                      <a:noFill/>
                    </a:lnR>
                    <a:lnT>
                      <a:noFill/>
                    </a:lnT>
                    <a:lnB w="12700" cap="flat" cmpd="sng" algn="ctr">
                      <a:solidFill>
                        <a:srgbClr val="000000"/>
                      </a:solidFill>
                      <a:prstDash val="solid"/>
                      <a:round/>
                      <a:headEnd type="none" w="med" len="med"/>
                      <a:tailEnd type="none" w="med" len="med"/>
                    </a:lnB>
                  </a:tcPr>
                </a:tc>
              </a:tr>
              <a:tr h="188828">
                <a:tc>
                  <a:txBody>
                    <a:bodyPr/>
                    <a:lstStyle/>
                    <a:p>
                      <a:pPr>
                        <a:spcAft>
                          <a:spcPts val="0"/>
                        </a:spcAft>
                      </a:pPr>
                      <a:r>
                        <a:rPr lang="nl-NL" sz="1200" dirty="0" smtClean="0">
                          <a:solidFill>
                            <a:srgbClr val="000000"/>
                          </a:solidFill>
                          <a:effectLst/>
                          <a:latin typeface="Roboto"/>
                          <a:ea typeface="Times New Roman"/>
                          <a:cs typeface="Calibri"/>
                        </a:rPr>
                        <a:t>Prognose tekort 2022</a:t>
                      </a:r>
                      <a:endParaRPr lang="nl-NL" sz="1400" dirty="0">
                        <a:effectLst/>
                        <a:latin typeface="Roboto"/>
                        <a:ea typeface="Calibri"/>
                        <a:cs typeface="Times New Roman"/>
                      </a:endParaRPr>
                    </a:p>
                  </a:txBody>
                  <a:tcPr marL="44450" marR="44450" marT="18000" marB="18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nl-NL" sz="1200" dirty="0">
                          <a:solidFill>
                            <a:srgbClr val="000000"/>
                          </a:solidFill>
                          <a:effectLst/>
                          <a:latin typeface="Roboto"/>
                          <a:ea typeface="Times New Roman"/>
                          <a:cs typeface="Calibri"/>
                        </a:rPr>
                        <a:t>3.213.136</a:t>
                      </a:r>
                      <a:endParaRPr lang="nl-NL" sz="1400" dirty="0">
                        <a:effectLst/>
                        <a:latin typeface="Roboto"/>
                        <a:ea typeface="Calibri"/>
                        <a:cs typeface="Times New Roman"/>
                      </a:endParaRPr>
                    </a:p>
                  </a:txBody>
                  <a:tcPr marL="44450" marR="44450" marT="18000" marB="18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8518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5115A7-9342-4BFA-AFA3-F16E9F3F8DA7}"/>
              </a:ext>
            </a:extLst>
          </p:cNvPr>
          <p:cNvSpPr>
            <a:spLocks noGrp="1"/>
          </p:cNvSpPr>
          <p:nvPr>
            <p:ph type="title"/>
          </p:nvPr>
        </p:nvSpPr>
        <p:spPr>
          <a:xfrm>
            <a:off x="179512" y="0"/>
            <a:ext cx="8424936" cy="541487"/>
          </a:xfrm>
        </p:spPr>
        <p:txBody>
          <a:bodyPr/>
          <a:lstStyle/>
          <a:p>
            <a:r>
              <a:rPr lang="nl-NL" sz="2000" b="0" dirty="0" smtClean="0">
                <a:solidFill>
                  <a:srgbClr val="76B82A"/>
                </a:solidFill>
              </a:rPr>
              <a:t>GAD</a:t>
            </a:r>
            <a:endParaRPr lang="nl-NL" sz="2000" b="0" dirty="0">
              <a:solidFill>
                <a:srgbClr val="76B82A"/>
              </a:solidFill>
            </a:endParaRPr>
          </a:p>
        </p:txBody>
      </p:sp>
      <p:sp>
        <p:nvSpPr>
          <p:cNvPr id="4" name="Tekstvak 3"/>
          <p:cNvSpPr txBox="1"/>
          <p:nvPr/>
        </p:nvSpPr>
        <p:spPr>
          <a:xfrm>
            <a:off x="179512" y="384215"/>
            <a:ext cx="8964488" cy="1323439"/>
          </a:xfrm>
          <a:prstGeom prst="rect">
            <a:avLst/>
          </a:prstGeom>
          <a:noFill/>
        </p:spPr>
        <p:txBody>
          <a:bodyPr wrap="square" rtlCol="0">
            <a:spAutoFit/>
          </a:bodyPr>
          <a:lstStyle/>
          <a:p>
            <a:pPr>
              <a:spcAft>
                <a:spcPts val="600"/>
              </a:spcAft>
            </a:pPr>
            <a:r>
              <a:rPr lang="nl-NL" sz="1200" b="1" dirty="0" smtClean="0">
                <a:solidFill>
                  <a:srgbClr val="052F42"/>
                </a:solidFill>
                <a:latin typeface="Roboto" panose="02000000000000000000" pitchFamily="2" charset="0"/>
              </a:rPr>
              <a:t>Maatregelen bij GAD</a:t>
            </a:r>
          </a:p>
          <a:p>
            <a:pPr marL="342900" indent="-342900">
              <a:spcAft>
                <a:spcPts val="600"/>
              </a:spcAft>
              <a:buClr>
                <a:srgbClr val="76B82A"/>
              </a:buClr>
              <a:buFont typeface="+mj-lt"/>
              <a:buAutoNum type="arabicPeriod"/>
            </a:pPr>
            <a:r>
              <a:rPr lang="nl-NL" sz="1200" dirty="0" smtClean="0">
                <a:solidFill>
                  <a:srgbClr val="052F42"/>
                </a:solidFill>
                <a:latin typeface="Roboto" panose="02000000000000000000" pitchFamily="2" charset="0"/>
              </a:rPr>
              <a:t>Gelet op tekort en marktomstandigheden is de 3% taakstelling voor </a:t>
            </a:r>
            <a:r>
              <a:rPr lang="nl-NL" sz="1200" dirty="0">
                <a:solidFill>
                  <a:srgbClr val="052F42"/>
                </a:solidFill>
                <a:latin typeface="Roboto" panose="02000000000000000000" pitchFamily="2" charset="0"/>
              </a:rPr>
              <a:t>de </a:t>
            </a:r>
            <a:r>
              <a:rPr lang="nl-NL" sz="1200" dirty="0" smtClean="0">
                <a:solidFill>
                  <a:srgbClr val="052F42"/>
                </a:solidFill>
                <a:latin typeface="Roboto" panose="02000000000000000000" pitchFamily="2" charset="0"/>
              </a:rPr>
              <a:t>inzameling van huishoudelijk afval </a:t>
            </a:r>
            <a:r>
              <a:rPr lang="nl-NL" sz="1200" dirty="0">
                <a:solidFill>
                  <a:srgbClr val="052F42"/>
                </a:solidFill>
                <a:latin typeface="Roboto" panose="02000000000000000000" pitchFamily="2" charset="0"/>
              </a:rPr>
              <a:t>niet </a:t>
            </a:r>
            <a:r>
              <a:rPr lang="nl-NL" sz="1200" dirty="0" smtClean="0">
                <a:solidFill>
                  <a:srgbClr val="052F42"/>
                </a:solidFill>
                <a:latin typeface="Roboto" panose="02000000000000000000" pitchFamily="2" charset="0"/>
              </a:rPr>
              <a:t>haalbaar</a:t>
            </a:r>
          </a:p>
          <a:p>
            <a:pPr marL="342900" indent="-342900">
              <a:spcAft>
                <a:spcPts val="600"/>
              </a:spcAft>
              <a:buClr>
                <a:srgbClr val="76B82A"/>
              </a:buClr>
              <a:buFont typeface="+mj-lt"/>
              <a:buAutoNum type="arabicPeriod"/>
            </a:pPr>
            <a:r>
              <a:rPr lang="nl-NL" sz="1200" dirty="0" smtClean="0">
                <a:solidFill>
                  <a:srgbClr val="052F42"/>
                </a:solidFill>
                <a:latin typeface="Roboto" panose="02000000000000000000" pitchFamily="2" charset="0"/>
              </a:rPr>
              <a:t>Maatregelen met </a:t>
            </a:r>
            <a:r>
              <a:rPr lang="nl-NL" sz="1200" dirty="0" smtClean="0">
                <a:solidFill>
                  <a:srgbClr val="052F42"/>
                </a:solidFill>
                <a:latin typeface="Roboto" panose="02000000000000000000" pitchFamily="2" charset="0"/>
              </a:rPr>
              <a:t>impact </a:t>
            </a:r>
            <a:r>
              <a:rPr lang="nl-NL" sz="1200" dirty="0" smtClean="0">
                <a:solidFill>
                  <a:srgbClr val="052F42"/>
                </a:solidFill>
                <a:latin typeface="Roboto" panose="02000000000000000000" pitchFamily="2" charset="0"/>
              </a:rPr>
              <a:t>op dienstverlening aan inwoners zijn nodig om binnen de </a:t>
            </a:r>
            <a:r>
              <a:rPr lang="nl-NL" sz="1200" dirty="0" smtClean="0">
                <a:solidFill>
                  <a:srgbClr val="052F42"/>
                </a:solidFill>
                <a:latin typeface="Roboto" panose="02000000000000000000" pitchFamily="2" charset="0"/>
              </a:rPr>
              <a:t>begrotingskaders </a:t>
            </a:r>
            <a:r>
              <a:rPr lang="nl-NL" sz="1200" dirty="0" smtClean="0">
                <a:solidFill>
                  <a:srgbClr val="052F42"/>
                </a:solidFill>
                <a:latin typeface="Roboto" panose="02000000000000000000" pitchFamily="2" charset="0"/>
              </a:rPr>
              <a:t>te </a:t>
            </a:r>
            <a:r>
              <a:rPr lang="nl-NL" sz="1200" dirty="0" smtClean="0">
                <a:solidFill>
                  <a:srgbClr val="052F42"/>
                </a:solidFill>
                <a:latin typeface="Roboto" panose="02000000000000000000" pitchFamily="2" charset="0"/>
              </a:rPr>
              <a:t>blijven.</a:t>
            </a:r>
          </a:p>
          <a:p>
            <a:pPr marL="342900" indent="-342900">
              <a:spcAft>
                <a:spcPts val="600"/>
              </a:spcAft>
              <a:buClr>
                <a:srgbClr val="76B82A"/>
              </a:buClr>
              <a:buFont typeface="+mj-lt"/>
              <a:buAutoNum type="arabicPeriod"/>
            </a:pPr>
            <a:r>
              <a:rPr lang="nl-NL" sz="1200" dirty="0" smtClean="0">
                <a:solidFill>
                  <a:srgbClr val="052F42"/>
                </a:solidFill>
                <a:latin typeface="Roboto" panose="02000000000000000000" pitchFamily="2" charset="0"/>
              </a:rPr>
              <a:t>Gelet op maatschappelijke impact is zienswijze raden op maatregelenpakket gewenst (afstemming met grondstoffenvisie).</a:t>
            </a:r>
          </a:p>
          <a:p>
            <a:pPr marL="342900" indent="-342900">
              <a:spcAft>
                <a:spcPts val="600"/>
              </a:spcAft>
              <a:buClr>
                <a:srgbClr val="76B82A"/>
              </a:buClr>
              <a:buFont typeface="+mj-lt"/>
              <a:buAutoNum type="arabicPeriod"/>
            </a:pPr>
            <a:r>
              <a:rPr lang="nl-NL" sz="1200" dirty="0" smtClean="0">
                <a:solidFill>
                  <a:srgbClr val="052F42"/>
                </a:solidFill>
                <a:latin typeface="Roboto" panose="02000000000000000000" pitchFamily="2" charset="0"/>
              </a:rPr>
              <a:t>Gefaseerde </a:t>
            </a:r>
            <a:r>
              <a:rPr lang="nl-NL" sz="1200" dirty="0" smtClean="0">
                <a:solidFill>
                  <a:srgbClr val="052F42"/>
                </a:solidFill>
                <a:latin typeface="Roboto" panose="02000000000000000000" pitchFamily="2" charset="0"/>
              </a:rPr>
              <a:t>invoering van maatregelen is noodzakelijk, waardoor financieel effect ook gespreid is. </a:t>
            </a:r>
          </a:p>
        </p:txBody>
      </p:sp>
      <p:graphicFrame>
        <p:nvGraphicFramePr>
          <p:cNvPr id="6" name="Tabel 5"/>
          <p:cNvGraphicFramePr>
            <a:graphicFrameLocks noGrp="1"/>
          </p:cNvGraphicFramePr>
          <p:nvPr>
            <p:extLst>
              <p:ext uri="{D42A27DB-BD31-4B8C-83A1-F6EECF244321}">
                <p14:modId xmlns:p14="http://schemas.microsoft.com/office/powerpoint/2010/main" val="2192742991"/>
              </p:ext>
            </p:extLst>
          </p:nvPr>
        </p:nvGraphicFramePr>
        <p:xfrm>
          <a:off x="251520" y="1851670"/>
          <a:ext cx="8424937" cy="2803680"/>
        </p:xfrm>
        <a:graphic>
          <a:graphicData uri="http://schemas.openxmlformats.org/drawingml/2006/table">
            <a:tbl>
              <a:tblPr firstRow="1" firstCol="1" bandRow="1"/>
              <a:tblGrid>
                <a:gridCol w="4611340"/>
                <a:gridCol w="889469"/>
                <a:gridCol w="948767"/>
                <a:gridCol w="919117"/>
                <a:gridCol w="1056244"/>
              </a:tblGrid>
              <a:tr h="190500">
                <a:tc>
                  <a:txBody>
                    <a:bodyPr/>
                    <a:lstStyle/>
                    <a:p>
                      <a:pPr>
                        <a:spcBef>
                          <a:spcPts val="600"/>
                        </a:spcBef>
                        <a:spcAft>
                          <a:spcPts val="600"/>
                        </a:spcAft>
                      </a:pPr>
                      <a:r>
                        <a:rPr lang="nl-NL" sz="1200" dirty="0">
                          <a:solidFill>
                            <a:srgbClr val="FFFFFF"/>
                          </a:solidFill>
                          <a:effectLst/>
                          <a:latin typeface="Roboto"/>
                          <a:ea typeface="Times New Roman"/>
                          <a:cs typeface="Calibri"/>
                        </a:rPr>
                        <a:t>Maatregelen</a:t>
                      </a:r>
                      <a:endParaRPr lang="nl-NL" sz="1400" dirty="0">
                        <a:effectLst/>
                        <a:latin typeface="Roboto"/>
                        <a:ea typeface="Calibri"/>
                        <a:cs typeface="Times New Roman"/>
                      </a:endParaRPr>
                    </a:p>
                  </a:txBody>
                  <a:tcPr marL="44450" marR="44450" marT="36000" marB="36000" anchor="ctr">
                    <a:lnL>
                      <a:noFill/>
                    </a:lnL>
                    <a:lnR>
                      <a:noFill/>
                    </a:lnR>
                    <a:lnT>
                      <a:noFill/>
                    </a:lnT>
                    <a:lnB>
                      <a:noFill/>
                    </a:lnB>
                    <a:solidFill>
                      <a:srgbClr val="76B82A"/>
                    </a:solidFill>
                  </a:tcPr>
                </a:tc>
                <a:tc>
                  <a:txBody>
                    <a:bodyPr/>
                    <a:lstStyle/>
                    <a:p>
                      <a:pPr algn="r">
                        <a:spcBef>
                          <a:spcPts val="600"/>
                        </a:spcBef>
                        <a:spcAft>
                          <a:spcPts val="600"/>
                        </a:spcAft>
                      </a:pPr>
                      <a:r>
                        <a:rPr lang="nl-NL" sz="1200">
                          <a:solidFill>
                            <a:srgbClr val="FFFFFF"/>
                          </a:solidFill>
                          <a:effectLst/>
                          <a:latin typeface="Roboto"/>
                          <a:ea typeface="Times New Roman"/>
                          <a:cs typeface="Calibri"/>
                        </a:rPr>
                        <a:t>2022</a:t>
                      </a:r>
                      <a:endParaRPr lang="nl-NL" sz="1400">
                        <a:effectLst/>
                        <a:latin typeface="Roboto"/>
                        <a:ea typeface="Calibri"/>
                        <a:cs typeface="Times New Roman"/>
                      </a:endParaRPr>
                    </a:p>
                  </a:txBody>
                  <a:tcPr marL="44450" marR="44450" marT="36000" marB="36000" anchor="ctr">
                    <a:lnL>
                      <a:noFill/>
                    </a:lnL>
                    <a:lnR>
                      <a:noFill/>
                    </a:lnR>
                    <a:lnT>
                      <a:noFill/>
                    </a:lnT>
                    <a:lnB>
                      <a:noFill/>
                    </a:lnB>
                    <a:solidFill>
                      <a:srgbClr val="76B82A"/>
                    </a:solidFill>
                  </a:tcPr>
                </a:tc>
                <a:tc>
                  <a:txBody>
                    <a:bodyPr/>
                    <a:lstStyle/>
                    <a:p>
                      <a:pPr algn="r">
                        <a:spcBef>
                          <a:spcPts val="600"/>
                        </a:spcBef>
                        <a:spcAft>
                          <a:spcPts val="600"/>
                        </a:spcAft>
                      </a:pPr>
                      <a:r>
                        <a:rPr lang="nl-NL" sz="1200">
                          <a:solidFill>
                            <a:srgbClr val="FFFFFF"/>
                          </a:solidFill>
                          <a:effectLst/>
                          <a:latin typeface="Roboto"/>
                          <a:ea typeface="Times New Roman"/>
                          <a:cs typeface="Calibri"/>
                        </a:rPr>
                        <a:t>2023</a:t>
                      </a:r>
                      <a:endParaRPr lang="nl-NL" sz="1400">
                        <a:effectLst/>
                        <a:latin typeface="Roboto"/>
                        <a:ea typeface="Calibri"/>
                        <a:cs typeface="Times New Roman"/>
                      </a:endParaRPr>
                    </a:p>
                  </a:txBody>
                  <a:tcPr marL="44450" marR="44450" marT="36000" marB="36000" anchor="ctr">
                    <a:lnL>
                      <a:noFill/>
                    </a:lnL>
                    <a:lnR>
                      <a:noFill/>
                    </a:lnR>
                    <a:lnT>
                      <a:noFill/>
                    </a:lnT>
                    <a:lnB>
                      <a:noFill/>
                    </a:lnB>
                    <a:solidFill>
                      <a:srgbClr val="76B82A"/>
                    </a:solidFill>
                  </a:tcPr>
                </a:tc>
                <a:tc>
                  <a:txBody>
                    <a:bodyPr/>
                    <a:lstStyle/>
                    <a:p>
                      <a:pPr algn="r">
                        <a:spcBef>
                          <a:spcPts val="600"/>
                        </a:spcBef>
                        <a:spcAft>
                          <a:spcPts val="600"/>
                        </a:spcAft>
                      </a:pPr>
                      <a:r>
                        <a:rPr lang="nl-NL" sz="1200">
                          <a:solidFill>
                            <a:srgbClr val="FFFFFF"/>
                          </a:solidFill>
                          <a:effectLst/>
                          <a:latin typeface="Roboto"/>
                          <a:ea typeface="Times New Roman"/>
                          <a:cs typeface="Calibri"/>
                        </a:rPr>
                        <a:t>2024</a:t>
                      </a:r>
                      <a:endParaRPr lang="nl-NL" sz="1400">
                        <a:effectLst/>
                        <a:latin typeface="Roboto"/>
                        <a:ea typeface="Calibri"/>
                        <a:cs typeface="Times New Roman"/>
                      </a:endParaRPr>
                    </a:p>
                  </a:txBody>
                  <a:tcPr marL="44450" marR="44450" marT="36000" marB="36000" anchor="ctr">
                    <a:lnL>
                      <a:noFill/>
                    </a:lnL>
                    <a:lnR>
                      <a:noFill/>
                    </a:lnR>
                    <a:lnT>
                      <a:noFill/>
                    </a:lnT>
                    <a:lnB>
                      <a:noFill/>
                    </a:lnB>
                    <a:solidFill>
                      <a:srgbClr val="76B82A"/>
                    </a:solidFill>
                  </a:tcPr>
                </a:tc>
                <a:tc>
                  <a:txBody>
                    <a:bodyPr/>
                    <a:lstStyle/>
                    <a:p>
                      <a:pPr algn="r">
                        <a:spcBef>
                          <a:spcPts val="600"/>
                        </a:spcBef>
                        <a:spcAft>
                          <a:spcPts val="600"/>
                        </a:spcAft>
                      </a:pPr>
                      <a:r>
                        <a:rPr lang="nl-NL" sz="1200">
                          <a:solidFill>
                            <a:srgbClr val="FFFFFF"/>
                          </a:solidFill>
                          <a:effectLst/>
                          <a:latin typeface="Roboto"/>
                          <a:ea typeface="Times New Roman"/>
                          <a:cs typeface="Calibri"/>
                        </a:rPr>
                        <a:t>2025</a:t>
                      </a:r>
                      <a:endParaRPr lang="nl-NL" sz="1400">
                        <a:effectLst/>
                        <a:latin typeface="Roboto"/>
                        <a:ea typeface="Calibri"/>
                        <a:cs typeface="Times New Roman"/>
                      </a:endParaRPr>
                    </a:p>
                  </a:txBody>
                  <a:tcPr marL="44450" marR="44450" marT="36000" marB="36000" anchor="ctr">
                    <a:lnL>
                      <a:noFill/>
                    </a:lnL>
                    <a:lnR>
                      <a:noFill/>
                    </a:lnR>
                    <a:lnT>
                      <a:noFill/>
                    </a:lnT>
                    <a:lnB>
                      <a:noFill/>
                    </a:lnB>
                    <a:solidFill>
                      <a:srgbClr val="76B82A"/>
                    </a:solidFill>
                  </a:tcPr>
                </a:tc>
              </a:tr>
              <a:tr h="190500">
                <a:tc>
                  <a:txBody>
                    <a:bodyPr/>
                    <a:lstStyle/>
                    <a:p>
                      <a:pPr>
                        <a:spcBef>
                          <a:spcPts val="600"/>
                        </a:spcBef>
                        <a:spcAft>
                          <a:spcPts val="600"/>
                        </a:spcAft>
                      </a:pPr>
                      <a:r>
                        <a:rPr lang="nl-NL" sz="1200">
                          <a:solidFill>
                            <a:srgbClr val="000000"/>
                          </a:solidFill>
                          <a:effectLst/>
                          <a:latin typeface="Roboto"/>
                          <a:ea typeface="Times New Roman"/>
                          <a:cs typeface="Arial"/>
                        </a:rPr>
                        <a:t>Optimaliseren inzamelwijze &amp; –frequenties </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650.000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1.150.000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1.150.000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1.150.000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dirty="0">
                          <a:solidFill>
                            <a:srgbClr val="000000"/>
                          </a:solidFill>
                          <a:effectLst/>
                          <a:latin typeface="Roboto"/>
                          <a:ea typeface="Times New Roman"/>
                          <a:cs typeface="Calibri"/>
                        </a:rPr>
                        <a:t>Tariferen ophalen grof huishoudelijk afval </a:t>
                      </a:r>
                      <a:endParaRPr lang="nl-NL" sz="1400" dirty="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132.500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265.000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265.000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265.000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a:solidFill>
                            <a:srgbClr val="000000"/>
                          </a:solidFill>
                          <a:effectLst/>
                          <a:latin typeface="Roboto"/>
                          <a:ea typeface="Times New Roman"/>
                          <a:cs typeface="Calibri"/>
                        </a:rPr>
                        <a:t>Tariferen storten puin/bouwafval op scheidingsstations</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25.000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50.000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50.000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50.000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dirty="0">
                          <a:solidFill>
                            <a:srgbClr val="000000"/>
                          </a:solidFill>
                          <a:effectLst/>
                          <a:latin typeface="Roboto"/>
                          <a:ea typeface="Times New Roman"/>
                          <a:cs typeface="Calibri"/>
                        </a:rPr>
                        <a:t>Beperken openingstijden scheidingsstations </a:t>
                      </a:r>
                      <a:endParaRPr lang="nl-NL" sz="1400" dirty="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200.000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200.000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200.000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200.000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a:solidFill>
                            <a:srgbClr val="000000"/>
                          </a:solidFill>
                          <a:effectLst/>
                          <a:latin typeface="Roboto"/>
                          <a:ea typeface="Times New Roman"/>
                          <a:cs typeface="Calibri"/>
                        </a:rPr>
                        <a:t>Stoppen met PMD zakken</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75.000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75.000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75.000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75.000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a:solidFill>
                            <a:srgbClr val="000000"/>
                          </a:solidFill>
                          <a:effectLst/>
                          <a:latin typeface="Roboto"/>
                          <a:ea typeface="Times New Roman"/>
                          <a:cs typeface="Arial"/>
                        </a:rPr>
                        <a:t>Terugbrengen inzet toezicht en handhaving</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40.000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80.000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a:solidFill>
                            <a:srgbClr val="000000"/>
                          </a:solidFill>
                          <a:effectLst/>
                          <a:latin typeface="Roboto"/>
                          <a:ea typeface="Times New Roman"/>
                          <a:cs typeface="Arial"/>
                        </a:rPr>
                        <a:t>Strategische huisvesting GAD </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100.000</a:t>
                      </a:r>
                      <a:endParaRPr lang="nl-NL" sz="1400">
                        <a:effectLst/>
                        <a:latin typeface="Roboto"/>
                        <a:ea typeface="Calibri"/>
                        <a:cs typeface="Times New Roman"/>
                      </a:endParaRPr>
                    </a:p>
                  </a:txBody>
                  <a:tcPr marL="44450" marR="44450" marT="36000" marB="36000">
                    <a:lnL>
                      <a:noFill/>
                    </a:lnL>
                    <a:lnR>
                      <a:noFill/>
                    </a:lnR>
                    <a:lnT>
                      <a:noFill/>
                    </a:lnT>
                    <a:lnB>
                      <a:noFill/>
                    </a:lnB>
                  </a:tcPr>
                </a:tc>
              </a:tr>
              <a:tr h="190500">
                <a:tc>
                  <a:txBody>
                    <a:bodyPr/>
                    <a:lstStyle/>
                    <a:p>
                      <a:pPr>
                        <a:spcBef>
                          <a:spcPts val="600"/>
                        </a:spcBef>
                        <a:spcAft>
                          <a:spcPts val="600"/>
                        </a:spcAft>
                      </a:pPr>
                      <a:r>
                        <a:rPr lang="nl-NL" sz="1200">
                          <a:effectLst/>
                          <a:latin typeface="Roboto"/>
                          <a:ea typeface="Times New Roman"/>
                          <a:cs typeface="Arial"/>
                        </a:rPr>
                        <a:t>Tijdelijke verhoging gemeentelijke bijdrage</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837.500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180.000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140.000</a:t>
                      </a:r>
                      <a:endParaRPr lang="nl-NL" sz="1400">
                        <a:effectLst/>
                        <a:latin typeface="Roboto"/>
                        <a:ea typeface="Calibri"/>
                        <a:cs typeface="Times New Roman"/>
                      </a:endParaRPr>
                    </a:p>
                  </a:txBody>
                  <a:tcPr marL="44450" marR="44450" marT="36000" marB="36000">
                    <a:lnL>
                      <a:noFill/>
                    </a:lnL>
                    <a:lnR>
                      <a:noFill/>
                    </a:lnR>
                    <a:lnT>
                      <a:noFill/>
                    </a:lnT>
                    <a:lnB>
                      <a:noFill/>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0</a:t>
                      </a:r>
                      <a:endParaRPr lang="nl-NL" sz="1400">
                        <a:effectLst/>
                        <a:latin typeface="Roboto"/>
                        <a:ea typeface="Calibri"/>
                        <a:cs typeface="Times New Roman"/>
                      </a:endParaRPr>
                    </a:p>
                  </a:txBody>
                  <a:tcPr marL="44450" marR="44450" marT="36000" marB="36000">
                    <a:lnL>
                      <a:noFill/>
                    </a:lnL>
                    <a:lnR>
                      <a:noFill/>
                    </a:lnR>
                    <a:lnT>
                      <a:noFill/>
                    </a:lnT>
                    <a:lnB>
                      <a:noFill/>
                    </a:lnB>
                  </a:tcPr>
                </a:tc>
              </a:tr>
              <a:tr h="200025">
                <a:tc>
                  <a:txBody>
                    <a:bodyPr/>
                    <a:lstStyle/>
                    <a:p>
                      <a:pPr>
                        <a:spcBef>
                          <a:spcPts val="600"/>
                        </a:spcBef>
                        <a:spcAft>
                          <a:spcPts val="600"/>
                        </a:spcAft>
                      </a:pPr>
                      <a:r>
                        <a:rPr lang="nl-NL" sz="1200">
                          <a:effectLst/>
                          <a:latin typeface="Roboto"/>
                          <a:ea typeface="Times New Roman"/>
                          <a:cs typeface="Arial"/>
                        </a:rPr>
                        <a:t>Structurele verhoging gemeentelijke bijdrage</a:t>
                      </a:r>
                      <a:endParaRPr lang="nl-NL" sz="1400">
                        <a:effectLst/>
                        <a:latin typeface="Roboto"/>
                        <a:ea typeface="Calibri"/>
                        <a:cs typeface="Times New Roman"/>
                      </a:endParaRPr>
                    </a:p>
                  </a:txBody>
                  <a:tcPr marL="44450" marR="44450"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1.293.136</a:t>
                      </a:r>
                      <a:endParaRPr lang="nl-NL" sz="1400">
                        <a:effectLst/>
                        <a:latin typeface="Roboto"/>
                        <a:ea typeface="Calibri"/>
                        <a:cs typeface="Times New Roman"/>
                      </a:endParaRPr>
                    </a:p>
                  </a:txBody>
                  <a:tcPr marL="44450" marR="44450"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1.293.136</a:t>
                      </a:r>
                      <a:endParaRPr lang="nl-NL" sz="1400">
                        <a:effectLst/>
                        <a:latin typeface="Roboto"/>
                        <a:ea typeface="Calibri"/>
                        <a:cs typeface="Times New Roman"/>
                      </a:endParaRPr>
                    </a:p>
                  </a:txBody>
                  <a:tcPr marL="44450" marR="44450"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1.293.136</a:t>
                      </a:r>
                      <a:endParaRPr lang="nl-NL" sz="1400">
                        <a:effectLst/>
                        <a:latin typeface="Roboto"/>
                        <a:ea typeface="Calibri"/>
                        <a:cs typeface="Times New Roman"/>
                      </a:endParaRPr>
                    </a:p>
                  </a:txBody>
                  <a:tcPr marL="44450" marR="44450"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1.293.136</a:t>
                      </a:r>
                      <a:endParaRPr lang="nl-NL" sz="1400">
                        <a:effectLst/>
                        <a:latin typeface="Roboto"/>
                        <a:ea typeface="Calibri"/>
                        <a:cs typeface="Times New Roman"/>
                      </a:endParaRPr>
                    </a:p>
                  </a:txBody>
                  <a:tcPr marL="44450" marR="44450" marT="36000" marB="36000">
                    <a:lnL>
                      <a:noFill/>
                    </a:lnL>
                    <a:lnR>
                      <a:noFill/>
                    </a:lnR>
                    <a:lnT>
                      <a:noFill/>
                    </a:lnT>
                    <a:lnB w="12700" cap="flat" cmpd="sng" algn="ctr">
                      <a:solidFill>
                        <a:srgbClr val="000000"/>
                      </a:solidFill>
                      <a:prstDash val="solid"/>
                      <a:round/>
                      <a:headEnd type="none" w="med" len="med"/>
                      <a:tailEnd type="none" w="med" len="med"/>
                    </a:lnB>
                  </a:tcPr>
                </a:tc>
              </a:tr>
              <a:tr h="200025">
                <a:tc>
                  <a:txBody>
                    <a:bodyPr/>
                    <a:lstStyle/>
                    <a:p>
                      <a:pPr>
                        <a:spcBef>
                          <a:spcPts val="600"/>
                        </a:spcBef>
                        <a:spcAft>
                          <a:spcPts val="600"/>
                        </a:spcAft>
                      </a:pPr>
                      <a:r>
                        <a:rPr lang="nl-NL" sz="1200">
                          <a:solidFill>
                            <a:srgbClr val="000000"/>
                          </a:solidFill>
                          <a:effectLst/>
                          <a:latin typeface="Roboto"/>
                          <a:ea typeface="Times New Roman"/>
                          <a:cs typeface="Calibri"/>
                        </a:rPr>
                        <a:t>Prognose totaal</a:t>
                      </a:r>
                      <a:endParaRPr lang="nl-NL" sz="1400">
                        <a:effectLst/>
                        <a:latin typeface="Roboto"/>
                        <a:ea typeface="Calibri"/>
                        <a:cs typeface="Times New Roman"/>
                      </a:endParaRPr>
                    </a:p>
                  </a:txBody>
                  <a:tcPr marL="44450" marR="44450" marT="36000" marB="36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3.213.136</a:t>
                      </a:r>
                      <a:endParaRPr lang="nl-NL" sz="1400">
                        <a:effectLst/>
                        <a:latin typeface="Roboto"/>
                        <a:ea typeface="Calibri"/>
                        <a:cs typeface="Times New Roman"/>
                      </a:endParaRPr>
                    </a:p>
                  </a:txBody>
                  <a:tcPr marL="44450" marR="44450" marT="36000" marB="36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3.213.136</a:t>
                      </a:r>
                      <a:endParaRPr lang="nl-NL" sz="1400">
                        <a:effectLst/>
                        <a:latin typeface="Roboto"/>
                        <a:ea typeface="Calibri"/>
                        <a:cs typeface="Times New Roman"/>
                      </a:endParaRPr>
                    </a:p>
                  </a:txBody>
                  <a:tcPr marL="44450" marR="44450" marT="36000" marB="36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a:solidFill>
                            <a:srgbClr val="000000"/>
                          </a:solidFill>
                          <a:effectLst/>
                          <a:latin typeface="Roboto"/>
                          <a:ea typeface="Times New Roman"/>
                          <a:cs typeface="Calibri"/>
                        </a:rPr>
                        <a:t>3.213.136</a:t>
                      </a:r>
                      <a:endParaRPr lang="nl-NL" sz="1400">
                        <a:effectLst/>
                        <a:latin typeface="Roboto"/>
                        <a:ea typeface="Calibri"/>
                        <a:cs typeface="Times New Roman"/>
                      </a:endParaRPr>
                    </a:p>
                  </a:txBody>
                  <a:tcPr marL="44450" marR="44450" marT="36000" marB="36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Bef>
                          <a:spcPts val="600"/>
                        </a:spcBef>
                        <a:spcAft>
                          <a:spcPts val="600"/>
                        </a:spcAft>
                      </a:pPr>
                      <a:r>
                        <a:rPr lang="nl-NL" sz="1200" dirty="0">
                          <a:solidFill>
                            <a:srgbClr val="000000"/>
                          </a:solidFill>
                          <a:effectLst/>
                          <a:latin typeface="Roboto"/>
                          <a:ea typeface="Times New Roman"/>
                          <a:cs typeface="Calibri"/>
                        </a:rPr>
                        <a:t>3.213.136</a:t>
                      </a:r>
                      <a:endParaRPr lang="nl-NL" sz="1400" dirty="0">
                        <a:effectLst/>
                        <a:latin typeface="Roboto"/>
                        <a:ea typeface="Calibri"/>
                        <a:cs typeface="Times New Roman"/>
                      </a:endParaRPr>
                    </a:p>
                  </a:txBody>
                  <a:tcPr marL="44450" marR="44450" marT="36000" marB="3600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6294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0"/>
          </p:nvPr>
        </p:nvSpPr>
        <p:spPr>
          <a:xfrm>
            <a:off x="251520" y="555526"/>
            <a:ext cx="8352928" cy="4016850"/>
          </a:xfrm>
        </p:spPr>
        <p:txBody>
          <a:bodyPr/>
          <a:lstStyle/>
          <a:p>
            <a:pPr marL="0" lvl="1" indent="0">
              <a:buNone/>
            </a:pPr>
            <a:r>
              <a:rPr lang="nl-NL" sz="1400" b="1" dirty="0" smtClean="0">
                <a:sym typeface="Wingdings" panose="05000000000000000000" pitchFamily="2" charset="2"/>
              </a:rPr>
              <a:t>Werkbudget</a:t>
            </a:r>
          </a:p>
          <a:p>
            <a:pPr marL="0" lvl="1" indent="0">
              <a:buNone/>
            </a:pPr>
            <a:r>
              <a:rPr lang="nl-NL" sz="1400" dirty="0" smtClean="0">
                <a:sym typeface="Wingdings" panose="05000000000000000000" pitchFamily="2" charset="2"/>
              </a:rPr>
              <a:t>Incidenteel werkbudget om gewenste mobiliteit te realiseren</a:t>
            </a:r>
          </a:p>
          <a:p>
            <a:pPr marL="0" lvl="1" indent="0">
              <a:buNone/>
            </a:pPr>
            <a:endParaRPr lang="nl-NL" sz="1400" dirty="0" smtClean="0">
              <a:sym typeface="Wingdings" panose="05000000000000000000" pitchFamily="2" charset="2"/>
            </a:endParaRPr>
          </a:p>
          <a:p>
            <a:pPr marL="0" lvl="1" indent="0">
              <a:buNone/>
            </a:pPr>
            <a:r>
              <a:rPr lang="nl-NL" sz="1400" b="1" dirty="0" smtClean="0">
                <a:sym typeface="Wingdings" panose="05000000000000000000" pitchFamily="2" charset="2"/>
              </a:rPr>
              <a:t>Versterking </a:t>
            </a:r>
            <a:r>
              <a:rPr lang="nl-NL" sz="1400" b="1" dirty="0" smtClean="0">
                <a:sym typeface="Wingdings" panose="05000000000000000000" pitchFamily="2" charset="2"/>
              </a:rPr>
              <a:t>financiële functie</a:t>
            </a:r>
          </a:p>
          <a:p>
            <a:pPr marL="0" lvl="1" indent="0">
              <a:buNone/>
            </a:pPr>
            <a:r>
              <a:rPr lang="nl-NL" sz="1400" dirty="0" smtClean="0">
                <a:sym typeface="Wingdings" panose="05000000000000000000" pitchFamily="2" charset="2"/>
              </a:rPr>
              <a:t>Borgen van de uitvoeringsprocessen voor het afgeven van de </a:t>
            </a:r>
            <a:r>
              <a:rPr lang="nl-NL" sz="1400" dirty="0" err="1" smtClean="0">
                <a:sym typeface="Wingdings" panose="05000000000000000000" pitchFamily="2" charset="2"/>
              </a:rPr>
              <a:t>bestuursverklaring</a:t>
            </a:r>
            <a:r>
              <a:rPr lang="nl-NL" sz="1400" dirty="0" smtClean="0">
                <a:sym typeface="Wingdings" panose="05000000000000000000" pitchFamily="2" charset="2"/>
              </a:rPr>
              <a:t>  kaderbrief: € 85.000</a:t>
            </a:r>
          </a:p>
          <a:p>
            <a:pPr marL="0" lvl="1" indent="0">
              <a:buNone/>
            </a:pPr>
            <a:r>
              <a:rPr lang="nl-NL" sz="1400" dirty="0" smtClean="0">
                <a:sym typeface="Wingdings" panose="05000000000000000000" pitchFamily="2" charset="2"/>
              </a:rPr>
              <a:t>Complexiteit </a:t>
            </a:r>
            <a:r>
              <a:rPr lang="nl-NL" sz="1400" dirty="0">
                <a:sym typeface="Wingdings" panose="05000000000000000000" pitchFamily="2" charset="2"/>
              </a:rPr>
              <a:t>van de financiële organisatie van de Regio is toegenomen  verzoek om toestemming verschuiving inzet Regio P&amp;O functie naar financiële functie: € </a:t>
            </a:r>
            <a:r>
              <a:rPr lang="nl-NL" sz="1400" dirty="0" smtClean="0">
                <a:sym typeface="Wingdings" panose="05000000000000000000" pitchFamily="2" charset="2"/>
              </a:rPr>
              <a:t>60.000.</a:t>
            </a:r>
            <a:endParaRPr lang="nl-NL" sz="1400" dirty="0">
              <a:sym typeface="Wingdings" panose="05000000000000000000" pitchFamily="2" charset="2"/>
            </a:endParaRPr>
          </a:p>
          <a:p>
            <a:pPr marL="0" lvl="1" indent="0">
              <a:buNone/>
            </a:pPr>
            <a:endParaRPr lang="nl-NL" sz="1400" dirty="0" smtClean="0">
              <a:sym typeface="Wingdings" panose="05000000000000000000" pitchFamily="2" charset="2"/>
            </a:endParaRPr>
          </a:p>
          <a:p>
            <a:pPr marL="0" lvl="1" indent="0">
              <a:buNone/>
            </a:pPr>
            <a:r>
              <a:rPr lang="nl-NL" sz="1400" dirty="0">
                <a:sym typeface="Wingdings" panose="05000000000000000000" pitchFamily="2" charset="2"/>
              </a:rPr>
              <a:t/>
            </a:r>
            <a:br>
              <a:rPr lang="nl-NL" sz="1400" dirty="0">
                <a:sym typeface="Wingdings" panose="05000000000000000000" pitchFamily="2" charset="2"/>
              </a:rPr>
            </a:br>
            <a:endParaRPr lang="nl-NL" sz="1400" dirty="0" smtClean="0">
              <a:sym typeface="Wingdings" panose="05000000000000000000" pitchFamily="2" charset="2"/>
            </a:endParaRPr>
          </a:p>
          <a:p>
            <a:pPr marL="0" lvl="1" indent="0">
              <a:buNone/>
            </a:pPr>
            <a:endParaRPr lang="nl-NL" sz="1400" dirty="0">
              <a:sym typeface="Wingdings" panose="05000000000000000000" pitchFamily="2" charset="2"/>
            </a:endParaRPr>
          </a:p>
          <a:p>
            <a:pPr marL="0" indent="0">
              <a:buNone/>
            </a:pPr>
            <a:endParaRPr lang="nl-NL" sz="1400" dirty="0"/>
          </a:p>
        </p:txBody>
      </p:sp>
      <p:sp>
        <p:nvSpPr>
          <p:cNvPr id="4" name="Titel 1"/>
          <p:cNvSpPr txBox="1">
            <a:spLocks/>
          </p:cNvSpPr>
          <p:nvPr/>
        </p:nvSpPr>
        <p:spPr bwMode="auto">
          <a:xfrm>
            <a:off x="251520" y="123478"/>
            <a:ext cx="8352928"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a:lstStyle>
          <a:p>
            <a:r>
              <a:rPr lang="nl-NL" sz="2000" b="0" kern="0" dirty="0" smtClean="0">
                <a:latin typeface="+mn-lt"/>
              </a:rPr>
              <a:t>WAT HEBBEN WE HIERVOOR NODIG?</a:t>
            </a:r>
            <a:endParaRPr lang="nl-NL" sz="2000" b="0" kern="0" dirty="0">
              <a:latin typeface="+mn-lt"/>
            </a:endParaRPr>
          </a:p>
        </p:txBody>
      </p:sp>
    </p:spTree>
    <p:extLst>
      <p:ext uri="{BB962C8B-B14F-4D97-AF65-F5344CB8AC3E}">
        <p14:creationId xmlns:p14="http://schemas.microsoft.com/office/powerpoint/2010/main" val="133889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0"/>
          </p:nvPr>
        </p:nvSpPr>
        <p:spPr>
          <a:xfrm>
            <a:off x="107504" y="339502"/>
            <a:ext cx="9001000" cy="4232874"/>
          </a:xfrm>
        </p:spPr>
        <p:txBody>
          <a:bodyPr/>
          <a:lstStyle/>
          <a:p>
            <a:pPr marL="228600" lvl="1" indent="-228600">
              <a:buFont typeface="+mj-lt"/>
              <a:buAutoNum type="arabicPeriod"/>
            </a:pPr>
            <a:r>
              <a:rPr lang="nl-NL" sz="1400" dirty="0" smtClean="0">
                <a:sym typeface="Wingdings" panose="05000000000000000000" pitchFamily="2" charset="2"/>
              </a:rPr>
              <a:t>Met deze maatregelen levert de Regio een zeer substantiële bijdrage aan het gezond krijgen van de gemeentefinanciën</a:t>
            </a:r>
            <a:br>
              <a:rPr lang="nl-NL" sz="1400" dirty="0" smtClean="0">
                <a:sym typeface="Wingdings" panose="05000000000000000000" pitchFamily="2" charset="2"/>
              </a:rPr>
            </a:br>
            <a:endParaRPr lang="nl-NL" sz="800" dirty="0">
              <a:sym typeface="Wingdings" panose="05000000000000000000" pitchFamily="2" charset="2"/>
            </a:endParaRPr>
          </a:p>
          <a:p>
            <a:pPr marL="228600" lvl="1" indent="-228600">
              <a:buFont typeface="+mj-lt"/>
              <a:buAutoNum type="arabicPeriod"/>
            </a:pPr>
            <a:r>
              <a:rPr lang="nl-NL" sz="1400" dirty="0" smtClean="0">
                <a:sym typeface="Wingdings" panose="05000000000000000000" pitchFamily="2" charset="2"/>
              </a:rPr>
              <a:t>Aanvullende bezuinigingen binnen de Regiobegroting zijn niet mogelijk</a:t>
            </a:r>
            <a:br>
              <a:rPr lang="nl-NL" sz="1400" dirty="0" smtClean="0">
                <a:sym typeface="Wingdings" panose="05000000000000000000" pitchFamily="2" charset="2"/>
              </a:rPr>
            </a:br>
            <a:endParaRPr lang="nl-NL" sz="800" dirty="0">
              <a:sym typeface="Wingdings" panose="05000000000000000000" pitchFamily="2" charset="2"/>
            </a:endParaRPr>
          </a:p>
          <a:p>
            <a:pPr marL="228600" lvl="1" indent="-228600">
              <a:buFont typeface="+mj-lt"/>
              <a:buAutoNum type="arabicPeriod"/>
            </a:pPr>
            <a:r>
              <a:rPr lang="nl-NL" sz="1400" dirty="0" smtClean="0">
                <a:sym typeface="Wingdings" panose="05000000000000000000" pitchFamily="2" charset="2"/>
              </a:rPr>
              <a:t>Indien de gemeenten extra willen bezuinigen dan maatregelen verkennen op:</a:t>
            </a:r>
          </a:p>
          <a:p>
            <a:pPr marL="457200" lvl="2">
              <a:buFont typeface="+mj-lt"/>
              <a:buAutoNum type="alphaLcPeriod"/>
            </a:pPr>
            <a:r>
              <a:rPr lang="nl-NL" sz="1400" dirty="0">
                <a:sym typeface="Wingdings" panose="05000000000000000000" pitchFamily="2" charset="2"/>
              </a:rPr>
              <a:t>Herschikking samenwerking gemeenten </a:t>
            </a:r>
            <a:r>
              <a:rPr lang="nl-NL" sz="1400" dirty="0" smtClean="0">
                <a:sym typeface="Wingdings" panose="05000000000000000000" pitchFamily="2" charset="2"/>
              </a:rPr>
              <a:t>&lt;&gt; Regio</a:t>
            </a:r>
          </a:p>
          <a:p>
            <a:pPr marL="625475" lvl="3" indent="-176213">
              <a:buFont typeface="Wingdings" panose="05000000000000000000" pitchFamily="2" charset="2"/>
              <a:buChar char="§"/>
            </a:pPr>
            <a:r>
              <a:rPr lang="nl-NL" sz="1400" dirty="0" smtClean="0">
                <a:sym typeface="Wingdings" panose="05000000000000000000" pitchFamily="2" charset="2"/>
              </a:rPr>
              <a:t>Van beleidsvoorbereiding naar beleidsuitvoering  herschikking van taken en bevoegdheden op de samenwerking sociaal en fysiek domein (regionale (jeugd)zorginfra, water</a:t>
            </a:r>
            <a:r>
              <a:rPr lang="nl-NL" sz="1400" dirty="0">
                <a:sym typeface="Wingdings" panose="05000000000000000000" pitchFamily="2" charset="2"/>
              </a:rPr>
              <a:t>, klimaat, energie, biodiversiteit, </a:t>
            </a:r>
            <a:r>
              <a:rPr lang="nl-NL" sz="1400" dirty="0" smtClean="0">
                <a:sym typeface="Wingdings" panose="05000000000000000000" pitchFamily="2" charset="2"/>
              </a:rPr>
              <a:t>landschap, mobiliteit) </a:t>
            </a:r>
          </a:p>
          <a:p>
            <a:pPr marL="625475" lvl="3" indent="-176213">
              <a:buFont typeface="Wingdings" panose="05000000000000000000" pitchFamily="2" charset="2"/>
              <a:buChar char="§"/>
            </a:pPr>
            <a:r>
              <a:rPr lang="nl-NL" sz="1400" dirty="0" smtClean="0">
                <a:sym typeface="Wingdings" panose="05000000000000000000" pitchFamily="2" charset="2"/>
              </a:rPr>
              <a:t>Regionale </a:t>
            </a:r>
            <a:r>
              <a:rPr lang="nl-NL" sz="1400" dirty="0">
                <a:sym typeface="Wingdings" panose="05000000000000000000" pitchFamily="2" charset="2"/>
              </a:rPr>
              <a:t>toegang specialistische voorzieningen sociaal domein</a:t>
            </a:r>
          </a:p>
          <a:p>
            <a:pPr marL="625475" lvl="3" indent="-176213">
              <a:buFont typeface="Wingdings" panose="05000000000000000000" pitchFamily="2" charset="2"/>
              <a:buChar char="§"/>
            </a:pPr>
            <a:r>
              <a:rPr lang="nl-NL" sz="1400" dirty="0" smtClean="0">
                <a:sym typeface="Wingdings" panose="05000000000000000000" pitchFamily="2" charset="2"/>
              </a:rPr>
              <a:t>Samenwerking </a:t>
            </a:r>
            <a:r>
              <a:rPr lang="nl-NL" sz="1400" dirty="0">
                <a:sym typeface="Wingdings" panose="05000000000000000000" pitchFamily="2" charset="2"/>
              </a:rPr>
              <a:t>beheer openbare </a:t>
            </a:r>
            <a:r>
              <a:rPr lang="nl-NL" sz="1400" dirty="0" smtClean="0">
                <a:sym typeface="Wingdings" panose="05000000000000000000" pitchFamily="2" charset="2"/>
              </a:rPr>
              <a:t>ruimte (zout, KWD centra) </a:t>
            </a:r>
            <a:r>
              <a:rPr lang="nl-NL" sz="1400" dirty="0">
                <a:sym typeface="Wingdings" panose="05000000000000000000" pitchFamily="2" charset="2"/>
              </a:rPr>
              <a:t>  Regio / </a:t>
            </a:r>
            <a:r>
              <a:rPr lang="nl-NL" sz="1400" dirty="0" smtClean="0">
                <a:sym typeface="Wingdings" panose="05000000000000000000" pitchFamily="2" charset="2"/>
              </a:rPr>
              <a:t>GAD</a:t>
            </a:r>
            <a:br>
              <a:rPr lang="nl-NL" sz="1400" dirty="0" smtClean="0">
                <a:sym typeface="Wingdings" panose="05000000000000000000" pitchFamily="2" charset="2"/>
              </a:rPr>
            </a:br>
            <a:endParaRPr lang="nl-NL" sz="800" dirty="0" smtClean="0">
              <a:sym typeface="Wingdings" panose="05000000000000000000" pitchFamily="2" charset="2"/>
            </a:endParaRPr>
          </a:p>
          <a:p>
            <a:pPr marL="457200" lvl="2">
              <a:buFont typeface="+mj-lt"/>
              <a:buAutoNum type="alphaLcPeriod"/>
            </a:pPr>
            <a:r>
              <a:rPr lang="nl-NL" sz="1400" dirty="0" smtClean="0">
                <a:sym typeface="Wingdings" panose="05000000000000000000" pitchFamily="2" charset="2"/>
              </a:rPr>
              <a:t>Herschikking </a:t>
            </a:r>
            <a:r>
              <a:rPr lang="nl-NL" sz="1400" dirty="0">
                <a:sym typeface="Wingdings" panose="05000000000000000000" pitchFamily="2" charset="2"/>
              </a:rPr>
              <a:t>samenwerking verbonden </a:t>
            </a:r>
            <a:r>
              <a:rPr lang="nl-NL" sz="1400" dirty="0" smtClean="0">
                <a:sym typeface="Wingdings" panose="05000000000000000000" pitchFamily="2" charset="2"/>
              </a:rPr>
              <a:t>partijen</a:t>
            </a:r>
          </a:p>
          <a:p>
            <a:pPr marL="625475" lvl="3" indent="-176213">
              <a:buFont typeface="Wingdings" panose="05000000000000000000" pitchFamily="2" charset="2"/>
              <a:buChar char="§"/>
            </a:pPr>
            <a:r>
              <a:rPr lang="nl-NL" sz="1400" dirty="0" smtClean="0">
                <a:sym typeface="Wingdings" panose="05000000000000000000" pitchFamily="2" charset="2"/>
              </a:rPr>
              <a:t>Gezamenlijke (aan)sturing op verbonden partijen vanuit regionale samenwerking (GNR, </a:t>
            </a:r>
            <a:r>
              <a:rPr lang="nl-NL" sz="1400" dirty="0" err="1" smtClean="0">
                <a:sym typeface="Wingdings" panose="05000000000000000000" pitchFamily="2" charset="2"/>
              </a:rPr>
              <a:t>Tomingroep</a:t>
            </a:r>
            <a:r>
              <a:rPr lang="nl-NL" sz="1400" dirty="0" smtClean="0">
                <a:sym typeface="Wingdings" panose="05000000000000000000" pitchFamily="2" charset="2"/>
              </a:rPr>
              <a:t>, sociale recherche)</a:t>
            </a:r>
            <a:endParaRPr lang="nl-NL" sz="1400" dirty="0">
              <a:sym typeface="Wingdings" panose="05000000000000000000" pitchFamily="2" charset="2"/>
            </a:endParaRPr>
          </a:p>
          <a:p>
            <a:pPr marL="625475" lvl="3" indent="-176213">
              <a:buFont typeface="Wingdings" panose="05000000000000000000" pitchFamily="2" charset="2"/>
              <a:buChar char="§"/>
            </a:pPr>
            <a:r>
              <a:rPr lang="nl-NL" sz="1400" dirty="0" smtClean="0"/>
              <a:t>Samenvoegen uitvoeringstaken </a:t>
            </a:r>
            <a:r>
              <a:rPr lang="nl-NL" sz="1400" dirty="0" err="1" smtClean="0"/>
              <a:t>Tomingroep</a:t>
            </a:r>
            <a:r>
              <a:rPr lang="nl-NL" sz="1400" dirty="0" smtClean="0"/>
              <a:t> (kringloop) Gooi </a:t>
            </a:r>
            <a:r>
              <a:rPr lang="nl-NL" sz="1400" dirty="0"/>
              <a:t>en Vechtstreek en taken </a:t>
            </a:r>
            <a:r>
              <a:rPr lang="nl-NL" sz="1400" dirty="0" smtClean="0"/>
              <a:t>Regio (GAD)</a:t>
            </a:r>
            <a:endParaRPr lang="nl-NL" sz="1400" dirty="0"/>
          </a:p>
          <a:p>
            <a:pPr marL="625475" lvl="3" indent="-176213">
              <a:buFont typeface="Wingdings" panose="05000000000000000000" pitchFamily="2" charset="2"/>
              <a:buChar char="§"/>
            </a:pPr>
            <a:r>
              <a:rPr lang="nl-NL" sz="1400" dirty="0"/>
              <a:t>Samenvoegen sociale recherche en inkoop &amp; </a:t>
            </a:r>
            <a:r>
              <a:rPr lang="nl-NL" sz="1400" dirty="0" smtClean="0"/>
              <a:t>contractbeheer</a:t>
            </a:r>
          </a:p>
          <a:p>
            <a:pPr marL="449262" lvl="3" indent="0">
              <a:buNone/>
            </a:pPr>
            <a:endParaRPr lang="nl-NL" sz="1400" dirty="0" smtClean="0">
              <a:sym typeface="Wingdings" panose="05000000000000000000" pitchFamily="2" charset="2"/>
            </a:endParaRPr>
          </a:p>
          <a:p>
            <a:pPr marL="625475" lvl="3" indent="-176213">
              <a:buFont typeface="Wingdings" panose="05000000000000000000" pitchFamily="2" charset="2"/>
              <a:buChar char="§"/>
            </a:pPr>
            <a:endParaRPr lang="nl-NL" sz="1400" dirty="0" smtClean="0">
              <a:sym typeface="Wingdings" panose="05000000000000000000" pitchFamily="2" charset="2"/>
            </a:endParaRPr>
          </a:p>
          <a:p>
            <a:pPr marL="0" lvl="1" indent="0">
              <a:buNone/>
            </a:pPr>
            <a:endParaRPr lang="nl-NL" sz="1400" dirty="0">
              <a:sym typeface="Wingdings" panose="05000000000000000000" pitchFamily="2" charset="2"/>
            </a:endParaRPr>
          </a:p>
          <a:p>
            <a:pPr marL="0" lvl="1" indent="0">
              <a:buNone/>
            </a:pPr>
            <a:r>
              <a:rPr lang="nl-NL" sz="1400" dirty="0">
                <a:sym typeface="Wingdings" panose="05000000000000000000" pitchFamily="2" charset="2"/>
              </a:rPr>
              <a:t/>
            </a:r>
            <a:br>
              <a:rPr lang="nl-NL" sz="1400" dirty="0">
                <a:sym typeface="Wingdings" panose="05000000000000000000" pitchFamily="2" charset="2"/>
              </a:rPr>
            </a:br>
            <a:endParaRPr lang="nl-NL" sz="1400" dirty="0">
              <a:sym typeface="Wingdings" panose="05000000000000000000" pitchFamily="2" charset="2"/>
            </a:endParaRPr>
          </a:p>
          <a:p>
            <a:pPr marL="0" indent="0">
              <a:buNone/>
            </a:pPr>
            <a:endParaRPr lang="nl-NL" sz="1400" dirty="0"/>
          </a:p>
        </p:txBody>
      </p:sp>
      <p:sp>
        <p:nvSpPr>
          <p:cNvPr id="5" name="Titel 1"/>
          <p:cNvSpPr txBox="1">
            <a:spLocks/>
          </p:cNvSpPr>
          <p:nvPr/>
        </p:nvSpPr>
        <p:spPr bwMode="auto">
          <a:xfrm>
            <a:off x="107504" y="-20538"/>
            <a:ext cx="8352928"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a:lstStyle>
          <a:p>
            <a:r>
              <a:rPr lang="nl-NL" sz="2000" b="0" kern="0" dirty="0" smtClean="0">
                <a:latin typeface="+mn-lt"/>
              </a:rPr>
              <a:t>CONCLUSIE</a:t>
            </a:r>
            <a:endParaRPr lang="nl-NL" sz="2000" b="0" kern="0" dirty="0">
              <a:latin typeface="+mn-lt"/>
            </a:endParaRPr>
          </a:p>
        </p:txBody>
      </p:sp>
    </p:spTree>
    <p:extLst>
      <p:ext uri="{BB962C8B-B14F-4D97-AF65-F5344CB8AC3E}">
        <p14:creationId xmlns:p14="http://schemas.microsoft.com/office/powerpoint/2010/main" val="190743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0" b="1" dirty="0" smtClean="0"/>
              <a:t>?</a:t>
            </a:r>
            <a:endParaRPr lang="nl-NL" sz="18000" b="1" dirty="0"/>
          </a:p>
        </p:txBody>
      </p:sp>
    </p:spTree>
    <p:extLst>
      <p:ext uri="{BB962C8B-B14F-4D97-AF65-F5344CB8AC3E}">
        <p14:creationId xmlns:p14="http://schemas.microsoft.com/office/powerpoint/2010/main" val="441880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00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EINDE</a:t>
            </a:r>
            <a:endParaRPr lang="nl-NL" sz="2800" dirty="0"/>
          </a:p>
        </p:txBody>
      </p:sp>
      <p:sp>
        <p:nvSpPr>
          <p:cNvPr id="2" name="Tekstvak 1"/>
          <p:cNvSpPr txBox="1"/>
          <p:nvPr/>
        </p:nvSpPr>
        <p:spPr>
          <a:xfrm>
            <a:off x="5364088" y="3939902"/>
            <a:ext cx="3600400" cy="1200329"/>
          </a:xfrm>
          <a:prstGeom prst="rect">
            <a:avLst/>
          </a:prstGeom>
          <a:noFill/>
        </p:spPr>
        <p:txBody>
          <a:bodyPr wrap="square" rtlCol="0">
            <a:spAutoFit/>
          </a:bodyPr>
          <a:lstStyle/>
          <a:p>
            <a:pPr algn="r"/>
            <a:r>
              <a:rPr lang="nl-NL" sz="1800" dirty="0" smtClean="0">
                <a:solidFill>
                  <a:schemeClr val="bg1"/>
                </a:solidFill>
                <a:latin typeface="Roboto" panose="02000000000000000000" pitchFamily="2" charset="0"/>
              </a:rPr>
              <a:t>Contact </a:t>
            </a:r>
          </a:p>
          <a:p>
            <a:pPr algn="r"/>
            <a:r>
              <a:rPr lang="nl-NL" sz="1800" dirty="0" smtClean="0">
                <a:solidFill>
                  <a:schemeClr val="bg1"/>
                </a:solidFill>
                <a:latin typeface="Roboto" panose="02000000000000000000" pitchFamily="2" charset="0"/>
              </a:rPr>
              <a:t>Hans Uneken</a:t>
            </a:r>
          </a:p>
          <a:p>
            <a:pPr algn="r"/>
            <a:r>
              <a:rPr lang="nl-NL" sz="1800" dirty="0" smtClean="0">
                <a:solidFill>
                  <a:schemeClr val="bg1"/>
                </a:solidFill>
                <a:latin typeface="Roboto" panose="02000000000000000000" pitchFamily="2" charset="0"/>
              </a:rPr>
              <a:t>H.uneken@regiogv.nl</a:t>
            </a:r>
          </a:p>
          <a:p>
            <a:pPr algn="r"/>
            <a:r>
              <a:rPr lang="nl-NL" sz="1800" dirty="0" smtClean="0">
                <a:solidFill>
                  <a:schemeClr val="bg1"/>
                </a:solidFill>
                <a:latin typeface="Roboto" panose="02000000000000000000" pitchFamily="2" charset="0"/>
              </a:rPr>
              <a:t>(06) 227 37 544</a:t>
            </a:r>
          </a:p>
        </p:txBody>
      </p:sp>
    </p:spTree>
    <p:extLst>
      <p:ext uri="{BB962C8B-B14F-4D97-AF65-F5344CB8AC3E}">
        <p14:creationId xmlns:p14="http://schemas.microsoft.com/office/powerpoint/2010/main" val="322576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51470"/>
            <a:ext cx="8784976" cy="2880320"/>
          </a:xfrm>
          <a:noFill/>
        </p:spPr>
        <p:txBody>
          <a:bodyPr/>
          <a:lstStyle/>
          <a:p>
            <a:pPr marL="0" lvl="0" indent="0">
              <a:buNone/>
              <a:tabLst>
                <a:tab pos="625475" algn="l"/>
              </a:tabLst>
            </a:pPr>
            <a:r>
              <a:rPr lang="nl-NL" sz="2000" dirty="0" smtClean="0">
                <a:solidFill>
                  <a:srgbClr val="0082C2"/>
                </a:solidFill>
              </a:rPr>
              <a:t>WAT GAAN WE DOEN VANAVOND?</a:t>
            </a:r>
          </a:p>
          <a:p>
            <a:pPr marL="0" lvl="0" indent="0">
              <a:buNone/>
              <a:tabLst>
                <a:tab pos="625475" algn="l"/>
              </a:tabLst>
            </a:pPr>
            <a:endParaRPr lang="nl-NL" sz="1600" dirty="0" smtClean="0">
              <a:solidFill>
                <a:srgbClr val="000000"/>
              </a:solidFill>
            </a:endParaRPr>
          </a:p>
          <a:p>
            <a:pPr>
              <a:tabLst>
                <a:tab pos="625475" algn="l"/>
              </a:tabLst>
            </a:pPr>
            <a:r>
              <a:rPr lang="nl-NL" sz="1600" dirty="0" smtClean="0">
                <a:solidFill>
                  <a:srgbClr val="000000"/>
                </a:solidFill>
              </a:rPr>
              <a:t>Technische informatiebijeenkomst voor raadsleden van de regiogemeenten over de planning en control stukken van de Regio Gooi en Vechtstreek</a:t>
            </a:r>
            <a:br>
              <a:rPr lang="nl-NL" sz="1600" dirty="0" smtClean="0">
                <a:solidFill>
                  <a:srgbClr val="000000"/>
                </a:solidFill>
              </a:rPr>
            </a:br>
            <a:endParaRPr lang="nl-NL" sz="1600" dirty="0" smtClean="0">
              <a:solidFill>
                <a:srgbClr val="000000"/>
              </a:solidFill>
            </a:endParaRPr>
          </a:p>
          <a:p>
            <a:pPr>
              <a:tabLst>
                <a:tab pos="625475" algn="l"/>
              </a:tabLst>
            </a:pPr>
            <a:r>
              <a:rPr lang="nl-NL" sz="1600" dirty="0" smtClean="0">
                <a:solidFill>
                  <a:srgbClr val="000000"/>
                </a:solidFill>
              </a:rPr>
              <a:t>Doel is om u te informeren en in de gelegenheid te stellen om vragen te stellen</a:t>
            </a:r>
          </a:p>
          <a:p>
            <a:pPr lvl="1">
              <a:tabLst>
                <a:tab pos="625475" algn="l"/>
              </a:tabLst>
            </a:pPr>
            <a:r>
              <a:rPr lang="nl-NL" sz="1600" dirty="0" smtClean="0">
                <a:solidFill>
                  <a:srgbClr val="000000"/>
                </a:solidFill>
              </a:rPr>
              <a:t>U kunt tijdens het </a:t>
            </a:r>
            <a:r>
              <a:rPr lang="nl-NL" sz="1600" dirty="0" err="1" smtClean="0">
                <a:solidFill>
                  <a:srgbClr val="000000"/>
                </a:solidFill>
              </a:rPr>
              <a:t>webinar</a:t>
            </a:r>
            <a:r>
              <a:rPr lang="nl-NL" sz="1600" dirty="0" smtClean="0">
                <a:solidFill>
                  <a:srgbClr val="000000"/>
                </a:solidFill>
              </a:rPr>
              <a:t> vragen stellen in de Q&amp;A </a:t>
            </a:r>
          </a:p>
          <a:p>
            <a:pPr lvl="1">
              <a:tabLst>
                <a:tab pos="625475" algn="l"/>
              </a:tabLst>
            </a:pPr>
            <a:r>
              <a:rPr lang="nl-NL" sz="1600" dirty="0" smtClean="0">
                <a:solidFill>
                  <a:srgbClr val="000000"/>
                </a:solidFill>
              </a:rPr>
              <a:t>Wij beantwoorden deze vragen na elk onderwerp</a:t>
            </a:r>
            <a:br>
              <a:rPr lang="nl-NL" sz="1600" dirty="0" smtClean="0">
                <a:solidFill>
                  <a:srgbClr val="000000"/>
                </a:solidFill>
              </a:rPr>
            </a:br>
            <a:endParaRPr lang="nl-NL" sz="1600" dirty="0" smtClean="0">
              <a:solidFill>
                <a:srgbClr val="000000"/>
              </a:solidFill>
            </a:endParaRPr>
          </a:p>
          <a:p>
            <a:pPr>
              <a:tabLst>
                <a:tab pos="625475" algn="l"/>
              </a:tabLst>
            </a:pPr>
            <a:r>
              <a:rPr lang="nl-NL" sz="1600" dirty="0" smtClean="0">
                <a:solidFill>
                  <a:srgbClr val="000000"/>
                </a:solidFill>
              </a:rPr>
              <a:t>Met deze sessie </a:t>
            </a:r>
            <a:r>
              <a:rPr lang="nl-NL" sz="1600" dirty="0" smtClean="0">
                <a:solidFill>
                  <a:srgbClr val="000000"/>
                </a:solidFill>
              </a:rPr>
              <a:t>kunt u zich voorbereiden op de lokale zienswijze procedure </a:t>
            </a:r>
          </a:p>
          <a:p>
            <a:pPr marL="457200" lvl="1" indent="0">
              <a:buNone/>
              <a:tabLst>
                <a:tab pos="625475" algn="l"/>
              </a:tabLst>
            </a:pPr>
            <a:endParaRPr lang="nl-NL" sz="1600" dirty="0" smtClean="0">
              <a:solidFill>
                <a:srgbClr val="000000"/>
              </a:solidFill>
            </a:endParaRPr>
          </a:p>
          <a:p>
            <a:pPr>
              <a:tabLst>
                <a:tab pos="625475" algn="l"/>
              </a:tabLst>
            </a:pPr>
            <a:r>
              <a:rPr lang="nl-NL" sz="1600" dirty="0" smtClean="0">
                <a:solidFill>
                  <a:srgbClr val="000000"/>
                </a:solidFill>
              </a:rPr>
              <a:t>We nemen het </a:t>
            </a:r>
            <a:r>
              <a:rPr lang="nl-NL" sz="1600" dirty="0" err="1" smtClean="0">
                <a:solidFill>
                  <a:srgbClr val="000000"/>
                </a:solidFill>
              </a:rPr>
              <a:t>webinar</a:t>
            </a:r>
            <a:r>
              <a:rPr lang="nl-NL" sz="1600" dirty="0" smtClean="0">
                <a:solidFill>
                  <a:srgbClr val="000000"/>
                </a:solidFill>
              </a:rPr>
              <a:t> op, zodat deze later terug gekeken kan </a:t>
            </a:r>
            <a:r>
              <a:rPr lang="nl-NL" sz="1600" dirty="0" smtClean="0">
                <a:solidFill>
                  <a:srgbClr val="000000"/>
                </a:solidFill>
              </a:rPr>
              <a:t>worden</a:t>
            </a:r>
            <a:endParaRPr lang="nl-NL" sz="1600" dirty="0" smtClean="0">
              <a:solidFill>
                <a:srgbClr val="000000"/>
              </a:solidFill>
            </a:endParaRPr>
          </a:p>
          <a:p>
            <a:pPr>
              <a:tabLst>
                <a:tab pos="625475" algn="l"/>
              </a:tabLst>
            </a:pPr>
            <a:endParaRPr lang="nl-NL" sz="1600" dirty="0" smtClean="0">
              <a:solidFill>
                <a:srgbClr val="000000"/>
              </a:solidFill>
            </a:endParaRPr>
          </a:p>
          <a:p>
            <a:pPr lvl="1">
              <a:tabLst>
                <a:tab pos="625475" algn="l"/>
              </a:tabLst>
            </a:pPr>
            <a:endParaRPr lang="nl-NL" sz="1600" dirty="0" smtClean="0">
              <a:solidFill>
                <a:srgbClr val="000000"/>
              </a:solidFill>
            </a:endParaRPr>
          </a:p>
        </p:txBody>
      </p:sp>
      <p:sp>
        <p:nvSpPr>
          <p:cNvPr id="2" name="Tekstvak 1"/>
          <p:cNvSpPr txBox="1"/>
          <p:nvPr/>
        </p:nvSpPr>
        <p:spPr>
          <a:xfrm>
            <a:off x="6115050" y="4371950"/>
            <a:ext cx="3024336" cy="307777"/>
          </a:xfrm>
          <a:prstGeom prst="rect">
            <a:avLst/>
          </a:prstGeom>
          <a:noFill/>
        </p:spPr>
        <p:txBody>
          <a:bodyPr wrap="square" rtlCol="0">
            <a:spAutoFit/>
          </a:bodyPr>
          <a:lstStyle/>
          <a:p>
            <a:pPr algn="r"/>
            <a:r>
              <a:rPr lang="nl-NL" dirty="0" smtClean="0">
                <a:solidFill>
                  <a:srgbClr val="FF0000"/>
                </a:solidFill>
                <a:latin typeface="Roboto" panose="02000000000000000000" pitchFamily="2" charset="0"/>
              </a:rPr>
              <a:t>Sheet wordt niet gepresenteerd</a:t>
            </a:r>
          </a:p>
        </p:txBody>
      </p:sp>
    </p:spTree>
    <p:extLst>
      <p:ext uri="{BB962C8B-B14F-4D97-AF65-F5344CB8AC3E}">
        <p14:creationId xmlns:p14="http://schemas.microsoft.com/office/powerpoint/2010/main" val="3422714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00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t>AANPAK &amp; PROCES</a:t>
            </a:r>
            <a:endParaRPr lang="nl-NL" sz="2800" dirty="0"/>
          </a:p>
        </p:txBody>
      </p:sp>
    </p:spTree>
    <p:extLst>
      <p:ext uri="{BB962C8B-B14F-4D97-AF65-F5344CB8AC3E}">
        <p14:creationId xmlns:p14="http://schemas.microsoft.com/office/powerpoint/2010/main" val="3861060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195486"/>
            <a:ext cx="8784976" cy="432048"/>
          </a:xfrm>
          <a:noFill/>
        </p:spPr>
        <p:txBody>
          <a:bodyPr/>
          <a:lstStyle/>
          <a:p>
            <a:pPr marL="0" lvl="0" indent="0">
              <a:buNone/>
              <a:tabLst>
                <a:tab pos="625475" algn="l"/>
              </a:tabLst>
            </a:pPr>
            <a:r>
              <a:rPr lang="nl-NL" dirty="0" smtClean="0">
                <a:solidFill>
                  <a:srgbClr val="0082C2"/>
                </a:solidFill>
              </a:rPr>
              <a:t>WAT LIGT ER VOOR?</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083" t="13205" r="27292" b="7820"/>
          <a:stretch/>
        </p:blipFill>
        <p:spPr bwMode="auto">
          <a:xfrm>
            <a:off x="6966733" y="1283861"/>
            <a:ext cx="2010496" cy="2808312"/>
          </a:xfrm>
          <a:prstGeom prst="rect">
            <a:avLst/>
          </a:prstGeom>
          <a:noFill/>
          <a:ln w="3175">
            <a:solidFill>
              <a:srgbClr val="000000"/>
            </a:solidFill>
            <a:miter lim="800000"/>
            <a:headEnd/>
            <a:tailEnd/>
          </a:ln>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361" t="13141" r="27361" b="8397"/>
          <a:stretch/>
        </p:blipFill>
        <p:spPr bwMode="auto">
          <a:xfrm>
            <a:off x="179512" y="1284173"/>
            <a:ext cx="2000471" cy="2808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083" t="13013" r="27292" b="7372"/>
          <a:stretch/>
        </p:blipFill>
        <p:spPr bwMode="auto">
          <a:xfrm>
            <a:off x="2380288" y="1277635"/>
            <a:ext cx="1994087" cy="2808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097" t="13269" r="17917" b="1"/>
          <a:stretch/>
        </p:blipFill>
        <p:spPr bwMode="auto">
          <a:xfrm>
            <a:off x="4716016" y="1277635"/>
            <a:ext cx="1944216" cy="2808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kstvak 3"/>
          <p:cNvSpPr txBox="1"/>
          <p:nvPr/>
        </p:nvSpPr>
        <p:spPr>
          <a:xfrm>
            <a:off x="179512" y="915566"/>
            <a:ext cx="2000471" cy="276999"/>
          </a:xfrm>
          <a:prstGeom prst="rect">
            <a:avLst/>
          </a:prstGeom>
          <a:noFill/>
        </p:spPr>
        <p:txBody>
          <a:bodyPr wrap="square" rtlCol="0">
            <a:spAutoFit/>
          </a:bodyPr>
          <a:lstStyle/>
          <a:p>
            <a:pPr algn="ctr"/>
            <a:r>
              <a:rPr lang="nl-NL" sz="1200" b="1" dirty="0" smtClean="0">
                <a:solidFill>
                  <a:srgbClr val="052F42"/>
                </a:solidFill>
                <a:latin typeface="Roboto" panose="02000000000000000000" pitchFamily="2" charset="0"/>
              </a:rPr>
              <a:t>Jaarstukken 2020</a:t>
            </a:r>
          </a:p>
        </p:txBody>
      </p:sp>
      <p:sp>
        <p:nvSpPr>
          <p:cNvPr id="9" name="Tekstvak 8"/>
          <p:cNvSpPr txBox="1"/>
          <p:nvPr/>
        </p:nvSpPr>
        <p:spPr>
          <a:xfrm>
            <a:off x="2339752" y="915566"/>
            <a:ext cx="2088232" cy="276999"/>
          </a:xfrm>
          <a:prstGeom prst="rect">
            <a:avLst/>
          </a:prstGeom>
          <a:noFill/>
        </p:spPr>
        <p:txBody>
          <a:bodyPr wrap="square" rtlCol="0">
            <a:spAutoFit/>
          </a:bodyPr>
          <a:lstStyle/>
          <a:p>
            <a:pPr algn="ctr"/>
            <a:r>
              <a:rPr lang="nl-NL" sz="1200" b="1" dirty="0" smtClean="0">
                <a:solidFill>
                  <a:srgbClr val="052F42"/>
                </a:solidFill>
                <a:latin typeface="Roboto" panose="02000000000000000000" pitchFamily="2" charset="0"/>
              </a:rPr>
              <a:t>Resultaatbestemming 2020</a:t>
            </a:r>
          </a:p>
        </p:txBody>
      </p:sp>
      <p:sp>
        <p:nvSpPr>
          <p:cNvPr id="10" name="Tekstvak 9"/>
          <p:cNvSpPr txBox="1"/>
          <p:nvPr/>
        </p:nvSpPr>
        <p:spPr>
          <a:xfrm>
            <a:off x="4572000" y="915566"/>
            <a:ext cx="2232248" cy="276999"/>
          </a:xfrm>
          <a:prstGeom prst="rect">
            <a:avLst/>
          </a:prstGeom>
          <a:noFill/>
        </p:spPr>
        <p:txBody>
          <a:bodyPr wrap="square" rtlCol="0">
            <a:spAutoFit/>
          </a:bodyPr>
          <a:lstStyle/>
          <a:p>
            <a:pPr algn="ctr"/>
            <a:r>
              <a:rPr lang="nl-NL" sz="1200" b="1" dirty="0" smtClean="0">
                <a:solidFill>
                  <a:srgbClr val="052F42"/>
                </a:solidFill>
                <a:latin typeface="Roboto" panose="02000000000000000000" pitchFamily="2" charset="0"/>
              </a:rPr>
              <a:t>Begrotingswijzigingen 2021</a:t>
            </a:r>
          </a:p>
        </p:txBody>
      </p:sp>
      <p:sp>
        <p:nvSpPr>
          <p:cNvPr id="11" name="Tekstvak 10"/>
          <p:cNvSpPr txBox="1"/>
          <p:nvPr/>
        </p:nvSpPr>
        <p:spPr>
          <a:xfrm>
            <a:off x="6971745" y="915566"/>
            <a:ext cx="2000471" cy="276999"/>
          </a:xfrm>
          <a:prstGeom prst="rect">
            <a:avLst/>
          </a:prstGeom>
          <a:noFill/>
        </p:spPr>
        <p:txBody>
          <a:bodyPr wrap="square" rtlCol="0">
            <a:spAutoFit/>
          </a:bodyPr>
          <a:lstStyle/>
          <a:p>
            <a:pPr algn="ctr"/>
            <a:r>
              <a:rPr lang="nl-NL" sz="1200" b="1" dirty="0" smtClean="0">
                <a:solidFill>
                  <a:srgbClr val="052F42"/>
                </a:solidFill>
                <a:latin typeface="Roboto" panose="02000000000000000000" pitchFamily="2" charset="0"/>
              </a:rPr>
              <a:t>Begroting 2022</a:t>
            </a:r>
          </a:p>
        </p:txBody>
      </p:sp>
      <p:sp>
        <p:nvSpPr>
          <p:cNvPr id="5" name="Tekstvak 4"/>
          <p:cNvSpPr txBox="1"/>
          <p:nvPr/>
        </p:nvSpPr>
        <p:spPr>
          <a:xfrm>
            <a:off x="2393361" y="4155926"/>
            <a:ext cx="2034623" cy="276999"/>
          </a:xfrm>
          <a:prstGeom prst="rect">
            <a:avLst/>
          </a:prstGeom>
          <a:noFill/>
        </p:spPr>
        <p:txBody>
          <a:bodyPr wrap="square" rtlCol="0">
            <a:spAutoFit/>
          </a:bodyPr>
          <a:lstStyle/>
          <a:p>
            <a:pPr algn="ctr"/>
            <a:r>
              <a:rPr lang="nl-NL" sz="1200" i="1" dirty="0" smtClean="0">
                <a:solidFill>
                  <a:srgbClr val="FF0000"/>
                </a:solidFill>
                <a:latin typeface="Roboto" panose="02000000000000000000" pitchFamily="2" charset="0"/>
              </a:rPr>
              <a:t>Zienswijze</a:t>
            </a:r>
          </a:p>
        </p:txBody>
      </p:sp>
      <p:sp>
        <p:nvSpPr>
          <p:cNvPr id="13" name="Tekstvak 12"/>
          <p:cNvSpPr txBox="1"/>
          <p:nvPr/>
        </p:nvSpPr>
        <p:spPr>
          <a:xfrm>
            <a:off x="4697617" y="4155926"/>
            <a:ext cx="2034623" cy="276999"/>
          </a:xfrm>
          <a:prstGeom prst="rect">
            <a:avLst/>
          </a:prstGeom>
          <a:noFill/>
        </p:spPr>
        <p:txBody>
          <a:bodyPr wrap="square" rtlCol="0">
            <a:spAutoFit/>
          </a:bodyPr>
          <a:lstStyle/>
          <a:p>
            <a:pPr algn="ctr"/>
            <a:r>
              <a:rPr lang="nl-NL" sz="1200" i="1" dirty="0" smtClean="0">
                <a:solidFill>
                  <a:srgbClr val="FF0000"/>
                </a:solidFill>
                <a:latin typeface="Roboto" panose="02000000000000000000" pitchFamily="2" charset="0"/>
              </a:rPr>
              <a:t>Zienswijze</a:t>
            </a:r>
          </a:p>
        </p:txBody>
      </p:sp>
      <p:sp>
        <p:nvSpPr>
          <p:cNvPr id="14" name="Tekstvak 13"/>
          <p:cNvSpPr txBox="1"/>
          <p:nvPr/>
        </p:nvSpPr>
        <p:spPr>
          <a:xfrm>
            <a:off x="6948264" y="4155926"/>
            <a:ext cx="2034623" cy="276999"/>
          </a:xfrm>
          <a:prstGeom prst="rect">
            <a:avLst/>
          </a:prstGeom>
          <a:noFill/>
        </p:spPr>
        <p:txBody>
          <a:bodyPr wrap="square" rtlCol="0">
            <a:spAutoFit/>
          </a:bodyPr>
          <a:lstStyle/>
          <a:p>
            <a:pPr algn="ctr"/>
            <a:r>
              <a:rPr lang="nl-NL" sz="1200" i="1" dirty="0" smtClean="0">
                <a:solidFill>
                  <a:srgbClr val="FF0000"/>
                </a:solidFill>
                <a:latin typeface="Roboto" panose="02000000000000000000" pitchFamily="2" charset="0"/>
              </a:rPr>
              <a:t>Zienswijze</a:t>
            </a:r>
          </a:p>
        </p:txBody>
      </p:sp>
      <p:sp>
        <p:nvSpPr>
          <p:cNvPr id="15" name="Tekstvak 14"/>
          <p:cNvSpPr txBox="1"/>
          <p:nvPr/>
        </p:nvSpPr>
        <p:spPr>
          <a:xfrm>
            <a:off x="162435" y="4155926"/>
            <a:ext cx="2034623" cy="276999"/>
          </a:xfrm>
          <a:prstGeom prst="rect">
            <a:avLst/>
          </a:prstGeom>
          <a:noFill/>
        </p:spPr>
        <p:txBody>
          <a:bodyPr wrap="square" rtlCol="0">
            <a:spAutoFit/>
          </a:bodyPr>
          <a:lstStyle/>
          <a:p>
            <a:pPr algn="ctr"/>
            <a:r>
              <a:rPr lang="nl-NL" sz="1200" i="1" dirty="0" smtClean="0">
                <a:solidFill>
                  <a:srgbClr val="00B050"/>
                </a:solidFill>
                <a:latin typeface="Roboto" panose="02000000000000000000" pitchFamily="2" charset="0"/>
              </a:rPr>
              <a:t>Ter kennisname</a:t>
            </a:r>
          </a:p>
        </p:txBody>
      </p:sp>
    </p:spTree>
    <p:extLst>
      <p:ext uri="{BB962C8B-B14F-4D97-AF65-F5344CB8AC3E}">
        <p14:creationId xmlns:p14="http://schemas.microsoft.com/office/powerpoint/2010/main" val="9108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EBAADE33-CF7A-40EC-B12C-A1CB548B3C88}"/>
              </a:ext>
            </a:extLst>
          </p:cNvPr>
          <p:cNvSpPr>
            <a:spLocks noGrp="1"/>
          </p:cNvSpPr>
          <p:nvPr>
            <p:ph idx="10"/>
          </p:nvPr>
        </p:nvSpPr>
        <p:spPr>
          <a:xfrm>
            <a:off x="251520" y="51470"/>
            <a:ext cx="8784976" cy="4608512"/>
          </a:xfrm>
          <a:noFill/>
        </p:spPr>
        <p:txBody>
          <a:bodyPr/>
          <a:lstStyle/>
          <a:p>
            <a:pPr marL="0" lvl="0" indent="0">
              <a:buNone/>
              <a:tabLst>
                <a:tab pos="625475" algn="l"/>
              </a:tabLst>
            </a:pPr>
            <a:r>
              <a:rPr lang="nl-NL" dirty="0" smtClean="0">
                <a:solidFill>
                  <a:srgbClr val="0082C2"/>
                </a:solidFill>
              </a:rPr>
              <a:t>HOE ZIJN DEZE STUKKEN TOT STAND GEKOMEN?</a:t>
            </a:r>
          </a:p>
          <a:p>
            <a:pPr marL="0" lvl="0" indent="0">
              <a:buNone/>
              <a:tabLst>
                <a:tab pos="625475" algn="l"/>
              </a:tabLst>
            </a:pPr>
            <a:endParaRPr lang="nl-NL" sz="800" dirty="0" smtClean="0">
              <a:solidFill>
                <a:srgbClr val="0082C2"/>
              </a:solidFill>
            </a:endParaRPr>
          </a:p>
          <a:p>
            <a:pPr>
              <a:tabLst>
                <a:tab pos="625475" algn="l"/>
              </a:tabLst>
            </a:pPr>
            <a:r>
              <a:rPr lang="nl-NL" sz="1600" b="1" dirty="0" smtClean="0">
                <a:solidFill>
                  <a:srgbClr val="000000"/>
                </a:solidFill>
              </a:rPr>
              <a:t>Onder regie van het Regiobestuur</a:t>
            </a:r>
          </a:p>
          <a:p>
            <a:pPr lvl="1">
              <a:tabLst>
                <a:tab pos="625475" algn="l"/>
              </a:tabLst>
            </a:pPr>
            <a:r>
              <a:rPr lang="nl-NL" sz="1600" dirty="0" smtClean="0">
                <a:solidFill>
                  <a:srgbClr val="000000"/>
                </a:solidFill>
              </a:rPr>
              <a:t>Dagelijks bestuur</a:t>
            </a:r>
          </a:p>
          <a:p>
            <a:pPr lvl="1">
              <a:tabLst>
                <a:tab pos="625475" algn="l"/>
              </a:tabLst>
            </a:pPr>
            <a:r>
              <a:rPr lang="nl-NL" sz="1600" dirty="0" smtClean="0">
                <a:solidFill>
                  <a:srgbClr val="000000"/>
                </a:solidFill>
              </a:rPr>
              <a:t>Algemeen bestuur</a:t>
            </a:r>
          </a:p>
          <a:p>
            <a:pPr lvl="1">
              <a:tabLst>
                <a:tab pos="625475" algn="l"/>
              </a:tabLst>
            </a:pPr>
            <a:r>
              <a:rPr lang="nl-NL" sz="1600" dirty="0" smtClean="0">
                <a:solidFill>
                  <a:srgbClr val="000000"/>
                </a:solidFill>
              </a:rPr>
              <a:t>Centraal managementteam</a:t>
            </a:r>
            <a:br>
              <a:rPr lang="nl-NL" sz="1600" dirty="0" smtClean="0">
                <a:solidFill>
                  <a:srgbClr val="000000"/>
                </a:solidFill>
              </a:rPr>
            </a:br>
            <a:endParaRPr lang="nl-NL" sz="1600" dirty="0" smtClean="0">
              <a:solidFill>
                <a:srgbClr val="000000"/>
              </a:solidFill>
            </a:endParaRPr>
          </a:p>
          <a:p>
            <a:pPr>
              <a:tabLst>
                <a:tab pos="625475" algn="l"/>
              </a:tabLst>
            </a:pPr>
            <a:r>
              <a:rPr lang="nl-NL" sz="1600" b="1" dirty="0" smtClean="0">
                <a:solidFill>
                  <a:srgbClr val="000000"/>
                </a:solidFill>
              </a:rPr>
              <a:t>In samenwerking met de wethouders</a:t>
            </a:r>
          </a:p>
          <a:p>
            <a:pPr lvl="1">
              <a:tabLst>
                <a:tab pos="625475" algn="l"/>
              </a:tabLst>
            </a:pPr>
            <a:r>
              <a:rPr lang="nl-NL" sz="1600" dirty="0" smtClean="0">
                <a:solidFill>
                  <a:srgbClr val="000000"/>
                </a:solidFill>
              </a:rPr>
              <a:t>Financiën</a:t>
            </a:r>
          </a:p>
          <a:p>
            <a:pPr lvl="1">
              <a:tabLst>
                <a:tab pos="625475" algn="l"/>
              </a:tabLst>
            </a:pPr>
            <a:r>
              <a:rPr lang="nl-NL" sz="1600" dirty="0" smtClean="0">
                <a:solidFill>
                  <a:srgbClr val="000000"/>
                </a:solidFill>
              </a:rPr>
              <a:t>Sociaal domein </a:t>
            </a:r>
          </a:p>
          <a:p>
            <a:pPr lvl="1">
              <a:tabLst>
                <a:tab pos="625475" algn="l"/>
              </a:tabLst>
            </a:pPr>
            <a:r>
              <a:rPr lang="nl-NL" sz="1600" dirty="0" smtClean="0">
                <a:solidFill>
                  <a:srgbClr val="000000"/>
                </a:solidFill>
              </a:rPr>
              <a:t>Fysiek domein</a:t>
            </a:r>
            <a:br>
              <a:rPr lang="nl-NL" sz="1600" dirty="0" smtClean="0">
                <a:solidFill>
                  <a:srgbClr val="000000"/>
                </a:solidFill>
              </a:rPr>
            </a:br>
            <a:endParaRPr lang="nl-NL" sz="1600" dirty="0" smtClean="0">
              <a:solidFill>
                <a:srgbClr val="000000"/>
              </a:solidFill>
            </a:endParaRPr>
          </a:p>
          <a:p>
            <a:pPr>
              <a:tabLst>
                <a:tab pos="625475" algn="l"/>
              </a:tabLst>
            </a:pPr>
            <a:r>
              <a:rPr lang="nl-NL" sz="1600" b="1" dirty="0" smtClean="0">
                <a:solidFill>
                  <a:srgbClr val="000000"/>
                </a:solidFill>
              </a:rPr>
              <a:t>In samenwerking met de gemeenten</a:t>
            </a:r>
          </a:p>
          <a:p>
            <a:pPr lvl="1">
              <a:tabLst>
                <a:tab pos="625475" algn="l"/>
              </a:tabLst>
            </a:pPr>
            <a:r>
              <a:rPr lang="nl-NL" sz="1600" dirty="0" smtClean="0">
                <a:solidFill>
                  <a:srgbClr val="000000"/>
                </a:solidFill>
              </a:rPr>
              <a:t>Gemeentesecretarissen</a:t>
            </a:r>
          </a:p>
          <a:p>
            <a:pPr lvl="1">
              <a:tabLst>
                <a:tab pos="625475" algn="l"/>
              </a:tabLst>
            </a:pPr>
            <a:r>
              <a:rPr lang="nl-NL" sz="1600" dirty="0" smtClean="0">
                <a:solidFill>
                  <a:srgbClr val="000000"/>
                </a:solidFill>
              </a:rPr>
              <a:t>Directeuren sociaal en fysiek domein</a:t>
            </a:r>
          </a:p>
          <a:p>
            <a:pPr lvl="1">
              <a:tabLst>
                <a:tab pos="625475" algn="l"/>
              </a:tabLst>
            </a:pPr>
            <a:r>
              <a:rPr lang="nl-NL" sz="1600" dirty="0" smtClean="0">
                <a:solidFill>
                  <a:srgbClr val="000000"/>
                </a:solidFill>
              </a:rPr>
              <a:t>Financial &amp; business controllers</a:t>
            </a:r>
          </a:p>
          <a:p>
            <a:pPr>
              <a:tabLst>
                <a:tab pos="625475" algn="l"/>
              </a:tabLst>
            </a:pPr>
            <a:endParaRPr lang="nl-NL" sz="1600" dirty="0" smtClean="0">
              <a:solidFill>
                <a:srgbClr val="000000"/>
              </a:solidFill>
            </a:endParaRPr>
          </a:p>
        </p:txBody>
      </p:sp>
    </p:spTree>
    <p:extLst>
      <p:ext uri="{BB962C8B-B14F-4D97-AF65-F5344CB8AC3E}">
        <p14:creationId xmlns:p14="http://schemas.microsoft.com/office/powerpoint/2010/main" val="58204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86047"/>
            <a:ext cx="7848872" cy="541487"/>
          </a:xfrm>
        </p:spPr>
        <p:txBody>
          <a:bodyPr/>
          <a:lstStyle/>
          <a:p>
            <a:r>
              <a:rPr lang="nl-NL" sz="1800" b="0" dirty="0" smtClean="0">
                <a:latin typeface="+mn-lt"/>
              </a:rPr>
              <a:t>PROCES</a:t>
            </a:r>
            <a:endParaRPr lang="nl-NL" sz="1800" b="0" dirty="0">
              <a:latin typeface="+mn-lt"/>
            </a:endParaRPr>
          </a:p>
        </p:txBody>
      </p:sp>
      <p:graphicFrame>
        <p:nvGraphicFramePr>
          <p:cNvPr id="4" name="Tabel 3"/>
          <p:cNvGraphicFramePr>
            <a:graphicFrameLocks noGrp="1"/>
          </p:cNvGraphicFramePr>
          <p:nvPr>
            <p:extLst>
              <p:ext uri="{D42A27DB-BD31-4B8C-83A1-F6EECF244321}">
                <p14:modId xmlns:p14="http://schemas.microsoft.com/office/powerpoint/2010/main" val="1628822775"/>
              </p:ext>
            </p:extLst>
          </p:nvPr>
        </p:nvGraphicFramePr>
        <p:xfrm>
          <a:off x="179511" y="555094"/>
          <a:ext cx="8784976" cy="3672840"/>
        </p:xfrm>
        <a:graphic>
          <a:graphicData uri="http://schemas.openxmlformats.org/drawingml/2006/table">
            <a:tbl>
              <a:tblPr firstRow="1" bandRow="1">
                <a:tableStyleId>{5C22544A-7EE6-4342-B048-85BDC9FD1C3A}</a:tableStyleId>
              </a:tblPr>
              <a:tblGrid>
                <a:gridCol w="979665"/>
                <a:gridCol w="3484832"/>
                <a:gridCol w="3888432"/>
                <a:gridCol w="432047"/>
              </a:tblGrid>
              <a:tr h="370840">
                <a:tc>
                  <a:txBody>
                    <a:bodyPr/>
                    <a:lstStyle/>
                    <a:p>
                      <a:r>
                        <a:rPr lang="nl-NL" sz="1600" dirty="0" smtClean="0">
                          <a:solidFill>
                            <a:schemeClr val="bg1"/>
                          </a:solidFill>
                        </a:rPr>
                        <a:t>Datum</a:t>
                      </a:r>
                      <a:endParaRPr lang="nl-NL" sz="1600" dirty="0">
                        <a:solidFill>
                          <a:schemeClr val="bg1"/>
                        </a:solidFill>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82C2"/>
                    </a:solidFill>
                  </a:tcPr>
                </a:tc>
                <a:tc>
                  <a:txBody>
                    <a:bodyPr/>
                    <a:lstStyle/>
                    <a:p>
                      <a:r>
                        <a:rPr lang="nl-NL" sz="1600" dirty="0" smtClean="0">
                          <a:solidFill>
                            <a:schemeClr val="bg1"/>
                          </a:solidFill>
                        </a:rPr>
                        <a:t>Wie / overleg</a:t>
                      </a:r>
                      <a:endParaRPr lang="nl-NL" sz="1600" dirty="0">
                        <a:solidFill>
                          <a:schemeClr val="bg1"/>
                        </a:solidFill>
                      </a:endParaRPr>
                    </a:p>
                  </a:txBody>
                  <a:tcPr>
                    <a:lnL w="12700" cmpd="sng">
                      <a:noFill/>
                    </a:lnL>
                    <a:lnR w="12700" cmpd="sng">
                      <a:noFill/>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82C2"/>
                    </a:solidFill>
                  </a:tcPr>
                </a:tc>
                <a:tc gridSpan="2">
                  <a:txBody>
                    <a:bodyPr/>
                    <a:lstStyle/>
                    <a:p>
                      <a:r>
                        <a:rPr lang="nl-NL" sz="1600" dirty="0" smtClean="0">
                          <a:solidFill>
                            <a:schemeClr val="bg1"/>
                          </a:solidFill>
                        </a:rPr>
                        <a:t>Stap</a:t>
                      </a:r>
                      <a:endParaRPr lang="nl-NL" sz="1600" dirty="0">
                        <a:solidFill>
                          <a:schemeClr val="bg1"/>
                        </a:solidFill>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82C2"/>
                    </a:solidFill>
                  </a:tcPr>
                </a:tc>
                <a:tc hMerge="1">
                  <a:txBody>
                    <a:bodyPr/>
                    <a:lstStyle/>
                    <a:p>
                      <a:endParaRPr lang="nl-NL" sz="1600" dirty="0">
                        <a:solidFill>
                          <a:schemeClr val="bg1"/>
                        </a:solidFill>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82C2"/>
                    </a:solidFill>
                  </a:tcPr>
                </a:tc>
              </a:tr>
              <a:tr h="370840">
                <a:tc>
                  <a:txBody>
                    <a:bodyPr/>
                    <a:lstStyle/>
                    <a:p>
                      <a:r>
                        <a:rPr lang="nl-NL" sz="1600" dirty="0" smtClean="0"/>
                        <a:t>23</a:t>
                      </a:r>
                      <a:r>
                        <a:rPr lang="nl-NL" sz="1600" baseline="0" dirty="0" smtClean="0"/>
                        <a:t> mrt. </a:t>
                      </a:r>
                      <a:endParaRPr lang="nl-NL" sz="1600" dirty="0"/>
                    </a:p>
                  </a:txBody>
                  <a:tcPr>
                    <a:lnL w="31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Regio Gooi en Vechtstreek</a:t>
                      </a:r>
                      <a:endParaRPr lang="nl-NL"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Vrijgeven van ontwerp P&amp;C stukken</a:t>
                      </a:r>
                      <a:endParaRPr lang="nl-NL" sz="1600" dirty="0"/>
                    </a:p>
                  </a:txBody>
                  <a:tcPr>
                    <a:lnL w="12700" cmpd="sng">
                      <a:noFill/>
                    </a:lnL>
                    <a:lnR w="31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nl-NL" sz="1600" i="0" dirty="0" smtClean="0">
                          <a:solidFill>
                            <a:srgbClr val="00B050"/>
                          </a:solidFill>
                          <a:latin typeface="Roboto" panose="02000000000000000000" pitchFamily="2" charset="0"/>
                          <a:ea typeface="Roboto" panose="02000000000000000000" pitchFamily="2" charset="0"/>
                          <a:cs typeface="Roboto" panose="02000000000000000000" pitchFamily="2" charset="0"/>
                        </a:rPr>
                        <a:t>V</a:t>
                      </a:r>
                      <a:endParaRPr lang="nl-NL" sz="1600" i="0" dirty="0">
                        <a:solidFill>
                          <a:srgbClr val="00B050"/>
                        </a:solidFill>
                        <a:latin typeface="Roboto" panose="02000000000000000000" pitchFamily="2" charset="0"/>
                        <a:ea typeface="Roboto" panose="02000000000000000000" pitchFamily="2" charset="0"/>
                        <a:cs typeface="Roboto" panose="02000000000000000000" pitchFamily="2" charset="0"/>
                      </a:endParaRPr>
                    </a:p>
                  </a:txBody>
                  <a:tcPr>
                    <a:lnL w="12700" cmpd="sng">
                      <a:noFill/>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r>
              <a:tr h="306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smtClean="0"/>
                        <a:t>6 apr. </a:t>
                      </a:r>
                    </a:p>
                  </a:txBody>
                  <a:tcP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Colleges</a:t>
                      </a:r>
                      <a:endParaRPr lang="nl-NL"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Optie voor bespreking in</a:t>
                      </a:r>
                      <a:r>
                        <a:rPr lang="nl-NL" sz="1600" baseline="0" dirty="0" smtClean="0"/>
                        <a:t> de colleges</a:t>
                      </a:r>
                      <a:endParaRPr lang="nl-NL" sz="1600" dirty="0"/>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i="0" dirty="0" smtClean="0">
                          <a:solidFill>
                            <a:srgbClr val="00B050"/>
                          </a:solidFill>
                          <a:latin typeface="Roboto" panose="02000000000000000000" pitchFamily="2" charset="0"/>
                          <a:ea typeface="Roboto" panose="02000000000000000000" pitchFamily="2" charset="0"/>
                          <a:cs typeface="Roboto" panose="02000000000000000000" pitchFamily="2" charset="0"/>
                        </a:rPr>
                        <a:t>V</a:t>
                      </a:r>
                    </a:p>
                  </a:txBody>
                  <a:tcP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nl-NL" sz="1600" dirty="0" smtClean="0"/>
                        <a:t>8 apr. </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baseline="0" dirty="0" smtClean="0"/>
                        <a:t>Portefeuillehouders sociaal domein</a:t>
                      </a:r>
                      <a:endParaRPr lang="nl-NL"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Adviseren</a:t>
                      </a:r>
                      <a:r>
                        <a:rPr lang="nl-NL" sz="1600" baseline="0" dirty="0" smtClean="0"/>
                        <a:t> van het Regiobestuur</a:t>
                      </a:r>
                      <a:endParaRPr lang="nl-NL" sz="1600" dirty="0"/>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i="0" dirty="0" smtClean="0">
                          <a:solidFill>
                            <a:srgbClr val="00B050"/>
                          </a:solidFill>
                          <a:latin typeface="Roboto" panose="02000000000000000000" pitchFamily="2" charset="0"/>
                          <a:ea typeface="Roboto" panose="02000000000000000000" pitchFamily="2" charset="0"/>
                          <a:cs typeface="Roboto" panose="02000000000000000000" pitchFamily="2" charset="0"/>
                        </a:rPr>
                        <a:t>V</a:t>
                      </a:r>
                    </a:p>
                  </a:txBody>
                  <a:tcP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nl-NL" sz="1600" dirty="0" smtClean="0"/>
                        <a:t>8 apr. </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baseline="0" dirty="0" smtClean="0"/>
                        <a:t>Portefeuillehouders fysiek domein</a:t>
                      </a:r>
                      <a:endParaRPr lang="nl-NL"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Adviseren</a:t>
                      </a:r>
                      <a:r>
                        <a:rPr lang="nl-NL" sz="1600" baseline="0" dirty="0" smtClean="0"/>
                        <a:t> van het Regiobestuur</a:t>
                      </a:r>
                      <a:endParaRPr lang="nl-NL" sz="1600" dirty="0"/>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i="0" dirty="0" smtClean="0">
                          <a:solidFill>
                            <a:srgbClr val="00B050"/>
                          </a:solidFill>
                          <a:latin typeface="Roboto" panose="02000000000000000000" pitchFamily="2" charset="0"/>
                          <a:ea typeface="Roboto" panose="02000000000000000000" pitchFamily="2" charset="0"/>
                          <a:cs typeface="Roboto" panose="02000000000000000000" pitchFamily="2" charset="0"/>
                        </a:rPr>
                        <a:t>V</a:t>
                      </a:r>
                    </a:p>
                  </a:txBody>
                  <a:tcP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nl-NL" sz="1600" dirty="0" smtClean="0"/>
                        <a:t>15 apr. </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Dagelijks</a:t>
                      </a:r>
                      <a:r>
                        <a:rPr lang="nl-NL" sz="1600" baseline="0" dirty="0" smtClean="0"/>
                        <a:t> bestuur</a:t>
                      </a:r>
                      <a:endParaRPr lang="nl-NL"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nl-NL" sz="1600" dirty="0" smtClean="0"/>
                        <a:t>Stukken vrijgeven</a:t>
                      </a:r>
                      <a:r>
                        <a:rPr lang="nl-NL" sz="1600" baseline="0" dirty="0" smtClean="0"/>
                        <a:t> voor z</a:t>
                      </a:r>
                      <a:r>
                        <a:rPr lang="nl-NL" sz="1600" dirty="0" smtClean="0"/>
                        <a:t>ienswijze</a:t>
                      </a:r>
                      <a:endParaRPr lang="nl-NL" sz="1600" dirty="0"/>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i="0" dirty="0" smtClean="0">
                          <a:solidFill>
                            <a:srgbClr val="00B050"/>
                          </a:solidFill>
                          <a:latin typeface="Roboto" panose="02000000000000000000" pitchFamily="2" charset="0"/>
                          <a:ea typeface="Roboto" panose="02000000000000000000" pitchFamily="2" charset="0"/>
                          <a:cs typeface="Roboto" panose="02000000000000000000" pitchFamily="2" charset="0"/>
                        </a:rPr>
                        <a:t>V</a:t>
                      </a:r>
                    </a:p>
                  </a:txBody>
                  <a:tcP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nl-NL" sz="1600" dirty="0" smtClean="0"/>
                        <a:t>10 mei</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nl-NL" sz="1600" dirty="0" smtClean="0"/>
                        <a:t>Raadsleden</a:t>
                      </a:r>
                      <a:endParaRPr lang="nl-NL"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nl-NL" sz="1600" dirty="0" smtClean="0"/>
                        <a:t>Webinar Regiobegroting 2022 </a:t>
                      </a:r>
                      <a:endParaRPr lang="nl-NL" sz="1600" dirty="0"/>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nl-NL" sz="1600" dirty="0">
                        <a:solidFill>
                          <a:srgbClr val="00B050"/>
                        </a:solidFill>
                      </a:endParaRPr>
                    </a:p>
                  </a:txBody>
                  <a:tcP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nl-NL" sz="1600" dirty="0" smtClean="0"/>
                        <a:t>1 jul. </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nl-NL" sz="1600" dirty="0" smtClean="0"/>
                        <a:t>Gemeenteraden</a:t>
                      </a:r>
                      <a:endParaRPr lang="nl-NL"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nl-NL" sz="1600" dirty="0" smtClean="0"/>
                        <a:t>Deadline voor aanleveren zienswijze</a:t>
                      </a:r>
                      <a:endParaRPr lang="nl-NL" sz="1600" dirty="0"/>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nl-NL" sz="1600" dirty="0">
                        <a:solidFill>
                          <a:srgbClr val="00B050"/>
                        </a:solidFill>
                      </a:endParaRPr>
                    </a:p>
                  </a:txBody>
                  <a:tcP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nl-NL" sz="1600" dirty="0" smtClean="0"/>
                        <a:t>8 jul. </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600" dirty="0" smtClean="0"/>
                        <a:t>Algemeen bestuur</a:t>
                      </a:r>
                      <a:endParaRPr lang="nl-NL" sz="1600" dirty="0"/>
                    </a:p>
                  </a:txBody>
                  <a:tcP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600" dirty="0" smtClean="0"/>
                        <a:t>Vaststellen van de P&amp;C stukken</a:t>
                      </a:r>
                      <a:endParaRPr lang="nl-NL" sz="1600" dirty="0"/>
                    </a:p>
                  </a:txBody>
                  <a:tcPr>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600" dirty="0">
                        <a:solidFill>
                          <a:srgbClr val="00B050"/>
                        </a:solidFill>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nl-NL" sz="1600" dirty="0" smtClean="0"/>
                        <a:t>15 jul.</a:t>
                      </a:r>
                      <a:endParaRPr lang="nl-NL" sz="1600" dirty="0"/>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600" dirty="0" smtClean="0"/>
                        <a:t>Algemeen bestuur</a:t>
                      </a:r>
                      <a:endParaRPr lang="nl-NL" sz="1600" dirty="0"/>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600" dirty="0" smtClean="0"/>
                        <a:t>Deadline voor verzending provincie</a:t>
                      </a:r>
                      <a:endParaRPr lang="nl-NL" sz="1600" dirty="0"/>
                    </a:p>
                  </a:txBody>
                  <a:tcPr>
                    <a:lnL w="12700" cmpd="sng">
                      <a:noFill/>
                    </a:lnL>
                    <a:lnR w="3175" cap="flat" cmpd="sng" algn="ctr">
                      <a:no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600" dirty="0">
                        <a:solidFill>
                          <a:srgbClr val="00B050"/>
                        </a:solidFill>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68546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0" b="1" dirty="0" smtClean="0"/>
              <a:t>?</a:t>
            </a:r>
            <a:endParaRPr lang="nl-NL" sz="18000" b="1" dirty="0"/>
          </a:p>
        </p:txBody>
      </p:sp>
    </p:spTree>
    <p:extLst>
      <p:ext uri="{BB962C8B-B14F-4D97-AF65-F5344CB8AC3E}">
        <p14:creationId xmlns:p14="http://schemas.microsoft.com/office/powerpoint/2010/main" val="4029886756"/>
      </p:ext>
    </p:extLst>
  </p:cSld>
  <p:clrMapOvr>
    <a:masterClrMapping/>
  </p:clrMapOvr>
</p:sld>
</file>

<file path=ppt/theme/theme1.xml><?xml version="1.0" encoding="utf-8"?>
<a:theme xmlns:a="http://schemas.openxmlformats.org/drawingml/2006/main" name="&lt;regio&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800" dirty="0" smtClean="0">
            <a:solidFill>
              <a:srgbClr val="052F42"/>
            </a:solidFill>
            <a:latin typeface="Roboto" panose="02000000000000000000" pitchFamily="2" charset="0"/>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t;gad&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mn-lt"/>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t;veilig-thuis&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mn-lt"/>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t;ggd&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mn-lt"/>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t;jeugd-en-gezin&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mn-lt"/>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t;inkoop-contractbeheer&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mn-lt"/>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regio</Template>
  <TotalTime>3715</TotalTime>
  <Words>2266</Words>
  <Application>Microsoft Office PowerPoint</Application>
  <PresentationFormat>Diavoorstelling (16:9)</PresentationFormat>
  <Paragraphs>487</Paragraphs>
  <Slides>35</Slides>
  <Notes>6</Notes>
  <HiddenSlides>0</HiddenSlides>
  <MMClips>0</MMClips>
  <ScaleCrop>false</ScaleCrop>
  <HeadingPairs>
    <vt:vector size="6" baseType="variant">
      <vt:variant>
        <vt:lpstr>Gebruikte lettertypen</vt:lpstr>
      </vt:variant>
      <vt:variant>
        <vt:i4>9</vt:i4>
      </vt:variant>
      <vt:variant>
        <vt:lpstr>Thema</vt:lpstr>
      </vt:variant>
      <vt:variant>
        <vt:i4>6</vt:i4>
      </vt:variant>
      <vt:variant>
        <vt:lpstr>Diatitels</vt:lpstr>
      </vt:variant>
      <vt:variant>
        <vt:i4>35</vt:i4>
      </vt:variant>
    </vt:vector>
  </HeadingPairs>
  <TitlesOfParts>
    <vt:vector size="50" baseType="lpstr">
      <vt:lpstr>Arial</vt:lpstr>
      <vt:lpstr>Segoe UI</vt:lpstr>
      <vt:lpstr>MV Boli</vt:lpstr>
      <vt:lpstr>Wingdings</vt:lpstr>
      <vt:lpstr>Roboto Slab</vt:lpstr>
      <vt:lpstr>Roboto</vt:lpstr>
      <vt:lpstr>Trebuchet MS</vt:lpstr>
      <vt:lpstr>Times New Roman</vt:lpstr>
      <vt:lpstr>Calibri</vt:lpstr>
      <vt:lpstr>&lt;regio&gt;</vt:lpstr>
      <vt:lpstr>&lt;gad&gt;</vt:lpstr>
      <vt:lpstr>&lt;veilig-thuis&gt;</vt:lpstr>
      <vt:lpstr>&lt;ggd&gt;</vt:lpstr>
      <vt:lpstr>&lt;jeugd-en-gezin&gt;</vt:lpstr>
      <vt:lpstr>&lt;inkoop-contractbeheer&gt;</vt:lpstr>
      <vt:lpstr>PowerPoint-presentatie</vt:lpstr>
      <vt:lpstr>Voor inwoners, met gemeenten  Jaarstukken &amp; resultaatbestemming 2020   Begrotingswijzigingen 2021  Begroting 2022 </vt:lpstr>
      <vt:lpstr>PowerPoint-presentatie</vt:lpstr>
      <vt:lpstr>PowerPoint-presentatie</vt:lpstr>
      <vt:lpstr>PowerPoint-presentatie</vt:lpstr>
      <vt:lpstr>PowerPoint-presentatie</vt:lpstr>
      <vt:lpstr>PowerPoint-presentatie</vt:lpstr>
      <vt:lpstr>PROCES</vt:lpstr>
      <vt:lpstr>PowerPoint-presentatie</vt:lpstr>
      <vt:lpstr>PowerPoint-presentatie</vt:lpstr>
      <vt:lpstr>JAARSTUKKEN 2020</vt:lpstr>
      <vt:lpstr>RESULTAATBESTEMMING 2020</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STURING </vt:lpstr>
      <vt:lpstr>STURING </vt:lpstr>
      <vt:lpstr>MAATSCHAPPELIJKE DIENSTVERLENING</vt:lpstr>
      <vt:lpstr>MAATSCHAPPELIJKE DIENSTVERLENING</vt:lpstr>
      <vt:lpstr>PowerPoint-presentatie</vt:lpstr>
      <vt:lpstr>GGD</vt:lpstr>
      <vt:lpstr>JEUGD &amp; GEZIN</vt:lpstr>
      <vt:lpstr>VERVOER GOOI EN VECHTSTREEK B.V.</vt:lpstr>
      <vt:lpstr>INKOOP &amp; CONTRACTBEHEER</vt:lpstr>
      <vt:lpstr>GAD</vt:lpstr>
      <vt:lpstr>GAD</vt:lpstr>
      <vt:lpstr>PowerPoint-presentatie</vt:lpstr>
      <vt:lpstr>PowerPoint-presentatie</vt:lpstr>
      <vt:lpstr>PowerPoint-presentatie</vt:lpstr>
      <vt:lpstr>PowerPoint-presentatie</vt:lpstr>
    </vt:vector>
  </TitlesOfParts>
  <Company>Regio Gooi en Vechtstreek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 Gooi en Vechtstreek Organisatieontwikkeling en bezuinigingen 2022</dc:title>
  <dc:creator>Hans Uneken</dc:creator>
  <cp:lastModifiedBy>Hans Uneken</cp:lastModifiedBy>
  <cp:revision>260</cp:revision>
  <dcterms:created xsi:type="dcterms:W3CDTF">2021-01-14T07:18:32Z</dcterms:created>
  <dcterms:modified xsi:type="dcterms:W3CDTF">2021-05-10T10:51:05Z</dcterms:modified>
</cp:coreProperties>
</file>