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22"/>
  </p:notesMasterIdLst>
  <p:handoutMasterIdLst>
    <p:handoutMasterId r:id="rId23"/>
  </p:handoutMasterIdLst>
  <p:sldIdLst>
    <p:sldId id="256" r:id="rId2"/>
    <p:sldId id="267" r:id="rId3"/>
    <p:sldId id="270" r:id="rId4"/>
    <p:sldId id="271" r:id="rId5"/>
    <p:sldId id="272" r:id="rId6"/>
    <p:sldId id="273" r:id="rId7"/>
    <p:sldId id="274" r:id="rId8"/>
    <p:sldId id="275" r:id="rId9"/>
    <p:sldId id="276" r:id="rId10"/>
    <p:sldId id="277" r:id="rId11"/>
    <p:sldId id="278" r:id="rId12"/>
    <p:sldId id="258" r:id="rId13"/>
    <p:sldId id="262" r:id="rId14"/>
    <p:sldId id="260" r:id="rId15"/>
    <p:sldId id="261" r:id="rId16"/>
    <p:sldId id="259" r:id="rId17"/>
    <p:sldId id="266" r:id="rId18"/>
    <p:sldId id="263" r:id="rId19"/>
    <p:sldId id="269" r:id="rId20"/>
    <p:sldId id="264" r:id="rId21"/>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Roboto Slab" pitchFamily="2" charset="0"/>
      <p:regular r:id="rId36"/>
      <p:bold r:id="rId37"/>
    </p:embeddedFont>
    <p:embeddedFont>
      <p:font typeface="Trebuchet MS" panose="020B0603020202020204" pitchFamily="34" charset="0"/>
      <p:regular r:id="rId38"/>
      <p:bold r:id="rId39"/>
      <p:italic r:id="rId40"/>
      <p:boldItalic r:id="rId41"/>
    </p:embeddedFont>
  </p:embeddedFontLst>
  <p:defaultTextStyle>
    <a:defPPr>
      <a:defRPr lang="nl-NL"/>
    </a:defPPr>
    <a:lvl1pPr algn="l" rtl="0" fontAlgn="base">
      <a:spcBef>
        <a:spcPct val="0"/>
      </a:spcBef>
      <a:spcAft>
        <a:spcPct val="0"/>
      </a:spcAft>
      <a:defRPr sz="1400" kern="1200">
        <a:solidFill>
          <a:schemeClr val="tx1"/>
        </a:solidFill>
        <a:latin typeface="Trebuchet MS" pitchFamily="34" charset="0"/>
        <a:ea typeface="+mn-ea"/>
        <a:cs typeface="+mn-cs"/>
      </a:defRPr>
    </a:lvl1pPr>
    <a:lvl2pPr marL="457200" algn="l" rtl="0" fontAlgn="base">
      <a:spcBef>
        <a:spcPct val="0"/>
      </a:spcBef>
      <a:spcAft>
        <a:spcPct val="0"/>
      </a:spcAft>
      <a:defRPr sz="1400" kern="1200">
        <a:solidFill>
          <a:schemeClr val="tx1"/>
        </a:solidFill>
        <a:latin typeface="Trebuchet MS" pitchFamily="34" charset="0"/>
        <a:ea typeface="+mn-ea"/>
        <a:cs typeface="+mn-cs"/>
      </a:defRPr>
    </a:lvl2pPr>
    <a:lvl3pPr marL="914400" algn="l" rtl="0" fontAlgn="base">
      <a:spcBef>
        <a:spcPct val="0"/>
      </a:spcBef>
      <a:spcAft>
        <a:spcPct val="0"/>
      </a:spcAft>
      <a:defRPr sz="1400" kern="1200">
        <a:solidFill>
          <a:schemeClr val="tx1"/>
        </a:solidFill>
        <a:latin typeface="Trebuchet MS" pitchFamily="34" charset="0"/>
        <a:ea typeface="+mn-ea"/>
        <a:cs typeface="+mn-cs"/>
      </a:defRPr>
    </a:lvl3pPr>
    <a:lvl4pPr marL="1371600" algn="l" rtl="0" fontAlgn="base">
      <a:spcBef>
        <a:spcPct val="0"/>
      </a:spcBef>
      <a:spcAft>
        <a:spcPct val="0"/>
      </a:spcAft>
      <a:defRPr sz="1400" kern="1200">
        <a:solidFill>
          <a:schemeClr val="tx1"/>
        </a:solidFill>
        <a:latin typeface="Trebuchet MS" pitchFamily="34" charset="0"/>
        <a:ea typeface="+mn-ea"/>
        <a:cs typeface="+mn-cs"/>
      </a:defRPr>
    </a:lvl4pPr>
    <a:lvl5pPr marL="1828800" algn="l" rtl="0" fontAlgn="base">
      <a:spcBef>
        <a:spcPct val="0"/>
      </a:spcBef>
      <a:spcAft>
        <a:spcPct val="0"/>
      </a:spcAft>
      <a:defRPr sz="1400" kern="1200">
        <a:solidFill>
          <a:schemeClr val="tx1"/>
        </a:solidFill>
        <a:latin typeface="Trebuchet MS" pitchFamily="34" charset="0"/>
        <a:ea typeface="+mn-ea"/>
        <a:cs typeface="+mn-cs"/>
      </a:defRPr>
    </a:lvl5pPr>
    <a:lvl6pPr marL="2286000" algn="l" defTabSz="914400" rtl="0" eaLnBrk="1" latinLnBrk="0" hangingPunct="1">
      <a:defRPr sz="1400" kern="1200">
        <a:solidFill>
          <a:schemeClr val="tx1"/>
        </a:solidFill>
        <a:latin typeface="Trebuchet MS" pitchFamily="34" charset="0"/>
        <a:ea typeface="+mn-ea"/>
        <a:cs typeface="+mn-cs"/>
      </a:defRPr>
    </a:lvl6pPr>
    <a:lvl7pPr marL="2743200" algn="l" defTabSz="914400" rtl="0" eaLnBrk="1" latinLnBrk="0" hangingPunct="1">
      <a:defRPr sz="1400" kern="1200">
        <a:solidFill>
          <a:schemeClr val="tx1"/>
        </a:solidFill>
        <a:latin typeface="Trebuchet MS" pitchFamily="34" charset="0"/>
        <a:ea typeface="+mn-ea"/>
        <a:cs typeface="+mn-cs"/>
      </a:defRPr>
    </a:lvl7pPr>
    <a:lvl8pPr marL="3200400" algn="l" defTabSz="914400" rtl="0" eaLnBrk="1" latinLnBrk="0" hangingPunct="1">
      <a:defRPr sz="1400" kern="1200">
        <a:solidFill>
          <a:schemeClr val="tx1"/>
        </a:solidFill>
        <a:latin typeface="Trebuchet MS" pitchFamily="34" charset="0"/>
        <a:ea typeface="+mn-ea"/>
        <a:cs typeface="+mn-cs"/>
      </a:defRPr>
    </a:lvl8pPr>
    <a:lvl9pPr marL="3657600" algn="l" defTabSz="914400" rtl="0" eaLnBrk="1" latinLnBrk="0" hangingPunct="1">
      <a:defRPr sz="1400" kern="1200">
        <a:solidFill>
          <a:schemeClr val="tx1"/>
        </a:solidFill>
        <a:latin typeface="Trebuchet MS" pitchFamily="34"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F42"/>
    <a:srgbClr val="005493"/>
    <a:srgbClr val="0082C2"/>
    <a:srgbClr val="FFFFFF"/>
    <a:srgbClr val="0090D3"/>
    <a:srgbClr val="C00434"/>
    <a:srgbClr val="B00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41" autoAdjust="0"/>
    <p:restoredTop sz="94660"/>
  </p:normalViewPr>
  <p:slideViewPr>
    <p:cSldViewPr showGuides="1">
      <p:cViewPr>
        <p:scale>
          <a:sx n="163" d="100"/>
          <a:sy n="163" d="100"/>
        </p:scale>
        <p:origin x="-144" y="-348"/>
      </p:cViewPr>
      <p:guideLst>
        <p:guide orient="horz" pos="1620"/>
        <p:guide pos="2880"/>
      </p:guideLst>
    </p:cSldViewPr>
  </p:slideViewPr>
  <p:notesTextViewPr>
    <p:cViewPr>
      <p:scale>
        <a:sx n="1" d="1"/>
        <a:sy n="1" d="1"/>
      </p:scale>
      <p:origin x="0" y="0"/>
    </p:cViewPr>
  </p:notesTextViewPr>
  <p:notesViewPr>
    <p:cSldViewPr showGuides="1">
      <p:cViewPr varScale="1">
        <p:scale>
          <a:sx n="97" d="100"/>
          <a:sy n="97" d="100"/>
        </p:scale>
        <p:origin x="-358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latin typeface="Roboto" panose="02000000000000000000" pitchFamily="2"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3BB30-966E-48A2-8CE4-3A9D8917EE06}" type="datetimeFigureOut">
              <a:rPr lang="nl-NL" smtClean="0">
                <a:latin typeface="Roboto" panose="02000000000000000000" pitchFamily="2" charset="0"/>
              </a:rPr>
              <a:t>8-11-2021</a:t>
            </a:fld>
            <a:endParaRPr lang="nl-NL" dirty="0">
              <a:latin typeface="Roboto" panose="02000000000000000000" pitchFamily="2"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latin typeface="Roboto" panose="02000000000000000000" pitchFamily="2"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B82489-8B59-47F7-8EA2-3840969B75CD}" type="slidenum">
              <a:rPr lang="nl-NL" smtClean="0">
                <a:latin typeface="Roboto" panose="02000000000000000000" pitchFamily="2" charset="0"/>
              </a:rPr>
              <a:t>‹nr.›</a:t>
            </a:fld>
            <a:endParaRPr lang="nl-NL" dirty="0">
              <a:latin typeface="Roboto" panose="02000000000000000000" pitchFamily="2" charset="0"/>
            </a:endParaRPr>
          </a:p>
        </p:txBody>
      </p:sp>
    </p:spTree>
    <p:extLst>
      <p:ext uri="{BB962C8B-B14F-4D97-AF65-F5344CB8AC3E}">
        <p14:creationId xmlns:p14="http://schemas.microsoft.com/office/powerpoint/2010/main" val="37661068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Roboto" panose="02000000000000000000" pitchFamily="2" charset="0"/>
              </a:defRPr>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Roboto" panose="02000000000000000000" pitchFamily="2" charset="0"/>
              </a:defRPr>
            </a:lvl1pPr>
          </a:lstStyle>
          <a:p>
            <a:fld id="{420242FF-6F79-49C7-8FA5-F56795C84494}" type="datetimeFigureOut">
              <a:rPr lang="nl-NL" smtClean="0"/>
              <a:pPr/>
              <a:t>8-11-2021</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Roboto" panose="02000000000000000000" pitchFamily="2" charset="0"/>
              </a:defRPr>
            </a:lvl1pPr>
          </a:lstStyle>
          <a:p>
            <a:fld id="{DC0F466D-B6CF-41B2-9E0E-F4E03AD6D9E4}" type="slidenum">
              <a:rPr lang="nl-NL" smtClean="0"/>
              <a:pPr/>
              <a:t>‹nr.›</a:t>
            </a:fld>
            <a:endParaRPr lang="nl-NL" dirty="0"/>
          </a:p>
        </p:txBody>
      </p:sp>
    </p:spTree>
    <p:extLst>
      <p:ext uri="{BB962C8B-B14F-4D97-AF65-F5344CB8AC3E}">
        <p14:creationId xmlns:p14="http://schemas.microsoft.com/office/powerpoint/2010/main" val="275755104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zien dat het aantal openstaande vacatures met name vanaf het begin van dit jaar snel stijgt in vrijwel alle sectoren. Het aanbod lijkt flink af te nemen (zie de daling in het WW bestand en het GWU) maar toch is er een “bron van arbeid” die we niet aan weten te boren: het</a:t>
            </a:r>
            <a:r>
              <a:rPr lang="nl-NL" baseline="0" dirty="0" smtClean="0"/>
              <a:t> Onbenut Arbeidspotentieel. Hoe zit dat?</a:t>
            </a:r>
            <a:endParaRPr lang="nl-NL" dirty="0"/>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4</a:t>
            </a:fld>
            <a:endParaRPr lang="nl-NL"/>
          </a:p>
        </p:txBody>
      </p:sp>
    </p:spTree>
    <p:extLst>
      <p:ext uri="{BB962C8B-B14F-4D97-AF65-F5344CB8AC3E}">
        <p14:creationId xmlns:p14="http://schemas.microsoft.com/office/powerpoint/2010/main" val="399935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Allereerst</a:t>
            </a:r>
            <a:r>
              <a:rPr lang="nl-NL" baseline="0" dirty="0" smtClean="0"/>
              <a:t> Corona en daar voorbij (vrij naar </a:t>
            </a:r>
            <a:r>
              <a:rPr lang="nl-NL" baseline="0" dirty="0" err="1" smtClean="0"/>
              <a:t>Buzz</a:t>
            </a:r>
            <a:r>
              <a:rPr lang="nl-NL" baseline="0" dirty="0" smtClean="0"/>
              <a:t> </a:t>
            </a:r>
            <a:r>
              <a:rPr lang="nl-NL" baseline="0" dirty="0" err="1" smtClean="0"/>
              <a:t>Ligthyear</a:t>
            </a:r>
            <a:r>
              <a:rPr lang="nl-NL" baseline="0" dirty="0" smtClean="0"/>
              <a:t> uit Toy Story). Als uitvoeringsorganisatie heeft ook UWV hard gewerkt om alle regelingen die van overheidswege werden vastgesteld om de economie draaiende te houden, uit te voeren. De cijfers op een rijtje:</a:t>
            </a:r>
          </a:p>
          <a:p>
            <a:r>
              <a:rPr lang="nl-NL" baseline="0" dirty="0" smtClean="0"/>
              <a:t>De impact van corona trof niet iedereen op dezelfde wijze. Bepaalde groepen werkenden en sectoren van bedrijven werden harder getroffen dan andere. Jongeren en flexwerkers (vaak dezelfde!) in beroepen in de horeca en als uitzendkracht kregen het </a:t>
            </a:r>
            <a:r>
              <a:rPr lang="nl-NL" baseline="0" dirty="0" err="1" smtClean="0"/>
              <a:t>het</a:t>
            </a:r>
            <a:r>
              <a:rPr lang="nl-NL" baseline="0" dirty="0" smtClean="0"/>
              <a:t> zwaarst te verduren. Maar krabbelden ook het snelste weer op! </a:t>
            </a:r>
            <a:endParaRPr lang="nl-NL" dirty="0"/>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5</a:t>
            </a:fld>
            <a:endParaRPr lang="nl-NL"/>
          </a:p>
        </p:txBody>
      </p:sp>
    </p:spTree>
    <p:extLst>
      <p:ext uri="{BB962C8B-B14F-4D97-AF65-F5344CB8AC3E}">
        <p14:creationId xmlns:p14="http://schemas.microsoft.com/office/powerpoint/2010/main" val="92199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kaartje zegt vaak meer dan 1000 woorden </a:t>
            </a:r>
            <a:r>
              <a:rPr lang="nl-NL" dirty="0" smtClean="0">
                <a:sym typeface="Wingdings" panose="05000000000000000000" pitchFamily="2" charset="2"/>
              </a:rPr>
              <a:t>.</a:t>
            </a:r>
          </a:p>
          <a:p>
            <a:r>
              <a:rPr lang="nl-NL" dirty="0" smtClean="0">
                <a:sym typeface="Wingdings" panose="05000000000000000000" pitchFamily="2" charset="2"/>
              </a:rPr>
              <a:t>Heel</a:t>
            </a:r>
            <a:r>
              <a:rPr lang="nl-NL" baseline="0" dirty="0" smtClean="0">
                <a:sym typeface="Wingdings" panose="05000000000000000000" pitchFamily="2" charset="2"/>
              </a:rPr>
              <a:t> Nederland is rood en het aangrenzende Midden-Utrecht zelfs donkerrood. Sectoren zijn krap of zelfs (Techniek en ICT) zeer krap. Let op: niet alle beroepen in een krappe sector zijn kansrijk. Ook in krappe sectoren komen beroepen voor waarvoor minder vacatures zijn. Voorbeelden hiervan: verf- en lakspuiters, </a:t>
            </a:r>
            <a:r>
              <a:rPr lang="nl-NL" baseline="0" dirty="0" err="1" smtClean="0">
                <a:sym typeface="Wingdings" panose="05000000000000000000" pitchFamily="2" charset="2"/>
              </a:rPr>
              <a:t>cnc-verspaners</a:t>
            </a:r>
            <a:r>
              <a:rPr lang="nl-NL" baseline="0" dirty="0" smtClean="0">
                <a:sym typeface="Wingdings" panose="05000000000000000000" pitchFamily="2" charset="2"/>
              </a:rPr>
              <a:t>, uitvoerders weg en waterbouw, </a:t>
            </a:r>
            <a:r>
              <a:rPr lang="nl-NL" baseline="0" dirty="0" err="1" smtClean="0">
                <a:sym typeface="Wingdings" panose="05000000000000000000" pitchFamily="2" charset="2"/>
              </a:rPr>
              <a:t>manicures</a:t>
            </a:r>
            <a:r>
              <a:rPr lang="nl-NL" baseline="0" dirty="0" smtClean="0">
                <a:sym typeface="Wingdings" panose="05000000000000000000" pitchFamily="2" charset="2"/>
              </a:rPr>
              <a:t>, reisleiders en gidsen. </a:t>
            </a:r>
            <a:endParaRPr lang="nl-NL" dirty="0"/>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6</a:t>
            </a:fld>
            <a:endParaRPr lang="nl-NL"/>
          </a:p>
        </p:txBody>
      </p:sp>
    </p:spTree>
    <p:extLst>
      <p:ext uri="{BB962C8B-B14F-4D97-AF65-F5344CB8AC3E}">
        <p14:creationId xmlns:p14="http://schemas.microsoft.com/office/powerpoint/2010/main" val="226878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sectoren op aantal werknemersbanen:</a:t>
            </a:r>
          </a:p>
          <a:p>
            <a:r>
              <a:rPr lang="nl-NL" dirty="0" smtClean="0"/>
              <a:t>Z&amp;W</a:t>
            </a:r>
            <a:r>
              <a:rPr lang="nl-NL" baseline="0" dirty="0" smtClean="0"/>
              <a:t> = 19.171 / ICT = 13.327 / Detailhandel = 13.205 / </a:t>
            </a:r>
            <a:r>
              <a:rPr lang="nl-NL" baseline="0" dirty="0" err="1" smtClean="0"/>
              <a:t>Spec.zak.diensten</a:t>
            </a:r>
            <a:r>
              <a:rPr lang="nl-NL" baseline="0" dirty="0" smtClean="0"/>
              <a:t> = 8.445 / Groothandel = 8.430 / Landbouw = 567</a:t>
            </a:r>
          </a:p>
          <a:p>
            <a:endParaRPr lang="nl-NL" baseline="0" dirty="0" smtClean="0"/>
          </a:p>
          <a:p>
            <a:r>
              <a:rPr lang="nl-NL" baseline="0" dirty="0" smtClean="0"/>
              <a:t>Verwachte krimp in absolute aantal:</a:t>
            </a:r>
          </a:p>
          <a:p>
            <a:r>
              <a:rPr lang="nl-NL" baseline="0" dirty="0" smtClean="0"/>
              <a:t>Groothandel = - 404 / </a:t>
            </a:r>
            <a:r>
              <a:rPr lang="nl-NL" baseline="0" dirty="0" err="1" smtClean="0"/>
              <a:t>Ov.zak.diensten</a:t>
            </a:r>
            <a:r>
              <a:rPr lang="nl-NL" baseline="0" dirty="0" smtClean="0"/>
              <a:t> = - 260 / </a:t>
            </a:r>
            <a:r>
              <a:rPr lang="nl-NL" baseline="0" dirty="0" err="1" smtClean="0"/>
              <a:t>Vervoer&amp;Opslag</a:t>
            </a:r>
            <a:r>
              <a:rPr lang="nl-NL" baseline="0" dirty="0" smtClean="0"/>
              <a:t> = - 54  /  Uitzend = + 776 / Horeca = + 221</a:t>
            </a:r>
            <a:endParaRPr lang="nl-NL" dirty="0"/>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7</a:t>
            </a:fld>
            <a:endParaRPr lang="nl-NL"/>
          </a:p>
        </p:txBody>
      </p:sp>
    </p:spTree>
    <p:extLst>
      <p:ext uri="{BB962C8B-B14F-4D97-AF65-F5344CB8AC3E}">
        <p14:creationId xmlns:p14="http://schemas.microsoft.com/office/powerpoint/2010/main" val="328024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arenR"/>
            </a:pPr>
            <a:r>
              <a:rPr lang="nl-NL" dirty="0" smtClean="0"/>
              <a:t>Wil meer uren werken: 6.000 werkende personen die meer uren zouden willen</a:t>
            </a:r>
            <a:r>
              <a:rPr lang="nl-NL" baseline="0" dirty="0" smtClean="0"/>
              <a:t> werken, de zogenoemde ‘</a:t>
            </a:r>
            <a:r>
              <a:rPr lang="nl-NL" baseline="0" dirty="0" err="1" smtClean="0"/>
              <a:t>underemployment</a:t>
            </a:r>
            <a:r>
              <a:rPr lang="nl-NL" baseline="0" dirty="0" smtClean="0"/>
              <a:t> nam het afgelopen jaar sterk toe. Een verband met corona lijkt wel te leggen want </a:t>
            </a:r>
            <a:r>
              <a:rPr lang="nl-NL" dirty="0" smtClean="0"/>
              <a:t>mensen konden minder uren werken zonder dat zij hun baan volledig verloren. </a:t>
            </a:r>
            <a:endParaRPr lang="nl-NL" baseline="0" dirty="0" smtClean="0"/>
          </a:p>
          <a:p>
            <a:pPr marL="228600" indent="-228600">
              <a:buAutoNum type="arabicParenR"/>
            </a:pPr>
            <a:r>
              <a:rPr lang="nl-NL" baseline="0" dirty="0" smtClean="0"/>
              <a:t>Werkloze beroepsbevolking: 4.000 personen omvat </a:t>
            </a:r>
            <a:r>
              <a:rPr lang="nl-NL" sz="1200" b="0" i="0" kern="1200" dirty="0" smtClean="0">
                <a:solidFill>
                  <a:schemeClr val="tx1"/>
                </a:solidFill>
                <a:effectLst/>
                <a:latin typeface="+mn-lt"/>
                <a:ea typeface="+mn-ea"/>
                <a:cs typeface="+mn-cs"/>
              </a:rPr>
              <a:t>alle personen van 15-74 jaar zonder betaald werk, die actief op zoek zijn naar werk en daarvoor ook beschikbaar zijn.</a:t>
            </a:r>
          </a:p>
          <a:p>
            <a:pPr marL="228600" indent="-228600">
              <a:buAutoNum type="arabicParenR"/>
            </a:pPr>
            <a:r>
              <a:rPr lang="nl-NL" sz="1200" b="0" i="0" kern="1200" dirty="0" smtClean="0">
                <a:solidFill>
                  <a:schemeClr val="tx1"/>
                </a:solidFill>
                <a:effectLst/>
                <a:latin typeface="+mn-lt"/>
                <a:ea typeface="+mn-ea"/>
                <a:cs typeface="+mn-cs"/>
              </a:rPr>
              <a:t>Wel</a:t>
            </a:r>
            <a:r>
              <a:rPr lang="nl-NL" sz="1200" b="0" i="0" kern="1200" baseline="0" dirty="0" smtClean="0">
                <a:solidFill>
                  <a:schemeClr val="tx1"/>
                </a:solidFill>
                <a:effectLst/>
                <a:latin typeface="+mn-lt"/>
                <a:ea typeface="+mn-ea"/>
                <a:cs typeface="+mn-cs"/>
              </a:rPr>
              <a:t> beschikbaar maar niet gezocht (3.000): </a:t>
            </a:r>
            <a:r>
              <a:rPr lang="nl-NL" dirty="0" smtClean="0"/>
              <a:t>Veel mensen die in het tweede kwartaal van 2020 zonder werk raakten, gingen niet op zoek naar werk omdat dat in hun perceptie (vanwege de </a:t>
            </a:r>
            <a:r>
              <a:rPr lang="nl-NL" dirty="0" err="1" smtClean="0"/>
              <a:t>lockdown</a:t>
            </a:r>
            <a:r>
              <a:rPr lang="nl-NL" dirty="0" smtClean="0"/>
              <a:t>) weinig zin had.</a:t>
            </a:r>
          </a:p>
          <a:p>
            <a:pPr marL="228600" indent="-228600">
              <a:buAutoNum type="arabicParenR"/>
            </a:pPr>
            <a:r>
              <a:rPr lang="nl-NL" dirty="0" smtClean="0"/>
              <a:t>Niet beschikbaar maar wel gezocht (3.000): Dit zijn bijvoorbeeld mensen die nog studeren of door andere omstandigheden tijdelijk langs de kant staan</a:t>
            </a:r>
            <a:r>
              <a:rPr lang="nl-NL" baseline="0" dirty="0" smtClean="0"/>
              <a:t> zoals </a:t>
            </a:r>
            <a:r>
              <a:rPr lang="nl-NL" dirty="0" smtClean="0"/>
              <a:t>ziekte of zwangerschap.</a:t>
            </a:r>
          </a:p>
          <a:p>
            <a:pPr marL="2057400" lvl="4" indent="-228600">
              <a:buAutoNum type="arabicParenR"/>
            </a:pPr>
            <a:endParaRPr lang="nl-NL" dirty="0" smtClean="0"/>
          </a:p>
          <a:p>
            <a:pPr marL="0" indent="0">
              <a:buNone/>
            </a:pPr>
            <a:r>
              <a:rPr lang="nl-NL" dirty="0" smtClean="0"/>
              <a:t>Nb:</a:t>
            </a:r>
            <a:r>
              <a:rPr lang="nl-NL" baseline="0" dirty="0" smtClean="0"/>
              <a:t> in 2020 was het totale onbenutte arbeidsaanbod in Gooi en Vechtstreek nog 18.000 personen (1=5.000, 2=4.000, 3=7.000 en 4=2.000). Grootste verschil zit in de daling van Wel beschikbaar maar niet gezocht, categorie 3 (van 7.000 naar 3.000).</a:t>
            </a:r>
            <a:endParaRPr lang="nl-NL" dirty="0"/>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8</a:t>
            </a:fld>
            <a:endParaRPr lang="nl-NL"/>
          </a:p>
        </p:txBody>
      </p:sp>
    </p:spTree>
    <p:extLst>
      <p:ext uri="{BB962C8B-B14F-4D97-AF65-F5344CB8AC3E}">
        <p14:creationId xmlns:p14="http://schemas.microsoft.com/office/powerpoint/2010/main" val="211810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cijfer bestaat uit werkzoekenden met WW- of AG-uitkering met arbeidsvermogen. Ook alle mensen met een bijstandsuitkering maken onderdeel uit van GWU. Dit is mogelijk sinds de automatische koppeling tussen Sonar en de </a:t>
            </a:r>
            <a:r>
              <a:rPr lang="nl-NL" dirty="0" err="1" smtClean="0"/>
              <a:t>polisadministratie</a:t>
            </a:r>
            <a:r>
              <a:rPr lang="nl-NL" dirty="0" smtClean="0"/>
              <a:t> is gerealiseerd. Naast personen met een uitkering maken ook personen die geen uitkering van UWV ontvangen, maar toch gebruik maken van werk.nl onderdeel uit van het nieuwe aanbodcijfer. Voorwaarden bij de laatste groep is dat zij een actief CV op werk.nl hebben staan.</a:t>
            </a:r>
            <a:endParaRPr lang="nl-NL" dirty="0"/>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9</a:t>
            </a:fld>
            <a:endParaRPr lang="nl-NL"/>
          </a:p>
        </p:txBody>
      </p:sp>
    </p:spTree>
    <p:extLst>
      <p:ext uri="{BB962C8B-B14F-4D97-AF65-F5344CB8AC3E}">
        <p14:creationId xmlns:p14="http://schemas.microsoft.com/office/powerpoint/2010/main" val="346978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RMT (Willem!) maar ook het </a:t>
            </a:r>
            <a:r>
              <a:rPr lang="nl-NL" b="1" dirty="0" err="1" smtClean="0"/>
              <a:t>WijkLeerbedrijf</a:t>
            </a:r>
            <a:r>
              <a:rPr lang="nl-NL" b="1" dirty="0" smtClean="0"/>
              <a:t> in de Zorg</a:t>
            </a:r>
            <a:r>
              <a:rPr lang="nl-NL" dirty="0" smtClean="0"/>
              <a:t>, een </a:t>
            </a:r>
            <a:r>
              <a:rPr lang="nl-NL" b="1" dirty="0" smtClean="0"/>
              <a:t>Leerwerktraject AI operator</a:t>
            </a:r>
            <a:r>
              <a:rPr lang="nl-NL" dirty="0" smtClean="0"/>
              <a:t> en de </a:t>
            </a:r>
            <a:r>
              <a:rPr lang="nl-NL" b="1" dirty="0" smtClean="0"/>
              <a:t>regionale aanpak van jeugdwerkloosheid</a:t>
            </a:r>
            <a:r>
              <a:rPr lang="nl-NL" dirty="0" smtClean="0"/>
              <a:t> verdient hier</a:t>
            </a:r>
            <a:r>
              <a:rPr lang="nl-NL" baseline="0" dirty="0" smtClean="0"/>
              <a:t> aandacht.</a:t>
            </a:r>
          </a:p>
          <a:p>
            <a:r>
              <a:rPr lang="nl-NL" baseline="0" dirty="0" smtClean="0"/>
              <a:t>Verder natuurlijk bedrijven als de </a:t>
            </a:r>
            <a:r>
              <a:rPr lang="nl-NL" b="1" baseline="0" dirty="0" err="1" smtClean="0"/>
              <a:t>Tomingroep</a:t>
            </a:r>
            <a:r>
              <a:rPr lang="nl-NL" baseline="0" dirty="0" smtClean="0"/>
              <a:t> (in doorontwikkeling naar een leerwerkbedrijf), </a:t>
            </a:r>
            <a:r>
              <a:rPr lang="nl-NL" b="1" baseline="0" dirty="0" smtClean="0"/>
              <a:t>B2C Europe </a:t>
            </a:r>
            <a:r>
              <a:rPr lang="nl-NL" baseline="0" dirty="0" smtClean="0"/>
              <a:t>(internationale pakketverzending dat de afgelopen maanden meer dan 20 kandidaten met een afstand tot de arbeidsmarkt in dienst heeft genomen) en </a:t>
            </a:r>
            <a:r>
              <a:rPr lang="nl-NL" b="1" baseline="0" dirty="0" smtClean="0"/>
              <a:t>Tubes </a:t>
            </a:r>
            <a:r>
              <a:rPr lang="nl-NL" baseline="0" dirty="0" smtClean="0"/>
              <a:t>(wijn, cocktails en andere sterke drank in hele kleine flesjes (tubes) met de nadruk op </a:t>
            </a:r>
            <a:r>
              <a:rPr lang="nl-NL" baseline="0" dirty="0" err="1" smtClean="0"/>
              <a:t>inclusiviteit</a:t>
            </a:r>
            <a:r>
              <a:rPr lang="nl-NL" baseline="0" dirty="0" smtClean="0"/>
              <a:t> en diversiteit). </a:t>
            </a:r>
            <a:endParaRPr lang="nl-NL" dirty="0"/>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11</a:t>
            </a:fld>
            <a:endParaRPr lang="nl-NL"/>
          </a:p>
        </p:txBody>
      </p:sp>
    </p:spTree>
    <p:extLst>
      <p:ext uri="{BB962C8B-B14F-4D97-AF65-F5344CB8AC3E}">
        <p14:creationId xmlns:p14="http://schemas.microsoft.com/office/powerpoint/2010/main" val="206650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communicatieportaal.uwv.nl/modules/product/mediabank/default/?ItemId=3219"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1619672" y="2859782"/>
            <a:ext cx="6984776" cy="810815"/>
          </a:xfrm>
        </p:spPr>
        <p:txBody>
          <a:bodyPr/>
          <a:lstStyle>
            <a:lvl1pPr marL="0" indent="0">
              <a:buFontTx/>
              <a:buNone/>
              <a:defRPr sz="2200" i="0">
                <a:solidFill>
                  <a:srgbClr val="052F42"/>
                </a:solidFill>
                <a:latin typeface="+mn-lt"/>
              </a:defRPr>
            </a:lvl1pPr>
          </a:lstStyle>
          <a:p>
            <a:pPr lvl="0"/>
            <a:r>
              <a:rPr lang="nl-NL" noProof="0" smtClean="0"/>
              <a:t>Klik om de ondertitelstijl van het model te bewerken</a:t>
            </a:r>
            <a:endParaRPr lang="nl-NL" noProof="0" dirty="0"/>
          </a:p>
        </p:txBody>
      </p:sp>
      <p:sp>
        <p:nvSpPr>
          <p:cNvPr id="2" name="Titel 1"/>
          <p:cNvSpPr>
            <a:spLocks noGrp="1"/>
          </p:cNvSpPr>
          <p:nvPr>
            <p:ph type="title"/>
          </p:nvPr>
        </p:nvSpPr>
        <p:spPr>
          <a:xfrm>
            <a:off x="1619672" y="1834653"/>
            <a:ext cx="6984776" cy="863204"/>
          </a:xfrm>
        </p:spPr>
        <p:txBody>
          <a:bodyPr/>
          <a:lstStyle>
            <a:lvl1pPr>
              <a:defRPr sz="3600">
                <a:solidFill>
                  <a:srgbClr val="0082C2"/>
                </a:solidFill>
              </a:defRPr>
            </a:lvl1pPr>
          </a:lstStyle>
          <a:p>
            <a:r>
              <a:rPr lang="nl-NL" smtClean="0"/>
              <a:t>Klik om de stijl te bewerken</a:t>
            </a:r>
            <a:endParaRPr lang="nl-NL" dirty="0"/>
          </a:p>
        </p:txBody>
      </p:sp>
      <p:pic>
        <p:nvPicPr>
          <p:cNvPr id="5" name="Afbeelding 4">
            <a:extLst>
              <a:ext uri="{FF2B5EF4-FFF2-40B4-BE49-F238E27FC236}">
                <a16:creationId xmlns:a16="http://schemas.microsoft.com/office/drawing/2014/main" xmlns="" id="{6D17D5B4-86E1-46C2-A421-85AC9D4912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411510"/>
            <a:ext cx="3457572" cy="752572"/>
          </a:xfrm>
          <a:prstGeom prst="rect">
            <a:avLst/>
          </a:prstGeom>
        </p:spPr>
      </p:pic>
      <p:sp>
        <p:nvSpPr>
          <p:cNvPr id="6" name="Rechthoek 5"/>
          <p:cNvSpPr/>
          <p:nvPr userDrawn="1"/>
        </p:nvSpPr>
        <p:spPr>
          <a:xfrm>
            <a:off x="8460432" y="4803998"/>
            <a:ext cx="360040" cy="288032"/>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xmlns=""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nl-NL" sz="1000" b="0" dirty="0">
                <a:solidFill>
                  <a:schemeClr val="bg1"/>
                </a:solidFill>
                <a:latin typeface="+mj-lt"/>
              </a:rPr>
              <a:t>Regio Gooi en Vechtstreek</a:t>
            </a:r>
          </a:p>
        </p:txBody>
      </p:sp>
      <p:pic>
        <p:nvPicPr>
          <p:cNvPr id="11" name="Afbeelding 10">
            <a:extLst>
              <a:ext uri="{FF2B5EF4-FFF2-40B4-BE49-F238E27FC236}">
                <a16:creationId xmlns:a16="http://schemas.microsoft.com/office/drawing/2014/main" xmlns=""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Tree>
    <p:extLst>
      <p:ext uri="{BB962C8B-B14F-4D97-AF65-F5344CB8AC3E}">
        <p14:creationId xmlns:p14="http://schemas.microsoft.com/office/powerpoint/2010/main" val="348581808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1A55F58B-8AD1-4F0E-B3DA-8DFA6E8D380C}"/>
              </a:ext>
            </a:extLst>
          </p:cNvPr>
          <p:cNvSpPr>
            <a:spLocks noGrp="1" noChangeArrowheads="1"/>
          </p:cNvSpPr>
          <p:nvPr>
            <p:ph type="title" hasCustomPrompt="1"/>
          </p:nvPr>
        </p:nvSpPr>
        <p:spPr bwMode="auto">
          <a:xfrm>
            <a:off x="539552" y="432000"/>
            <a:ext cx="8064896"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vl1pPr>
          </a:lstStyle>
          <a:p>
            <a:pPr lvl="0"/>
            <a:r>
              <a:rPr lang="nl-NL" dirty="0"/>
              <a:t>Klik om het opmaakprofiel te bewerken</a:t>
            </a:r>
          </a:p>
        </p:txBody>
      </p:sp>
      <p:sp>
        <p:nvSpPr>
          <p:cNvPr id="12" name="Rectangle 8">
            <a:extLst>
              <a:ext uri="{FF2B5EF4-FFF2-40B4-BE49-F238E27FC236}">
                <a16:creationId xmlns:a16="http://schemas.microsoft.com/office/drawing/2014/main" xmlns="" id="{031DC778-264A-4A91-9587-0E6F4ACB520B}"/>
              </a:ext>
            </a:extLst>
          </p:cNvPr>
          <p:cNvSpPr>
            <a:spLocks noChangeArrowheads="1"/>
          </p:cNvSpPr>
          <p:nvPr userDrawn="1"/>
        </p:nvSpPr>
        <p:spPr bwMode="auto">
          <a:xfrm>
            <a:off x="1151205" y="4803998"/>
            <a:ext cx="2808312"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nl-NL" sz="1000" b="0" dirty="0">
                <a:solidFill>
                  <a:schemeClr val="bg1"/>
                </a:solidFill>
                <a:latin typeface="+mj-lt"/>
              </a:rPr>
              <a:t>Regio Gooi en Vechtstreek</a:t>
            </a:r>
          </a:p>
        </p:txBody>
      </p:sp>
      <p:pic>
        <p:nvPicPr>
          <p:cNvPr id="13" name="Afbeelding 12">
            <a:extLst>
              <a:ext uri="{FF2B5EF4-FFF2-40B4-BE49-F238E27FC236}">
                <a16:creationId xmlns:a16="http://schemas.microsoft.com/office/drawing/2014/main" xmlns="" id="{3EEF2D6E-C346-4C26-A8A7-E6D195E6F6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133" b="15459"/>
          <a:stretch/>
        </p:blipFill>
        <p:spPr>
          <a:xfrm>
            <a:off x="251520" y="4731990"/>
            <a:ext cx="793027" cy="411510"/>
          </a:xfrm>
          <a:prstGeom prst="rect">
            <a:avLst/>
          </a:prstGeom>
        </p:spPr>
      </p:pic>
      <p:sp>
        <p:nvSpPr>
          <p:cNvPr id="9" name="Rectangle 3">
            <a:extLst>
              <a:ext uri="{FF2B5EF4-FFF2-40B4-BE49-F238E27FC236}">
                <a16:creationId xmlns:a16="http://schemas.microsoft.com/office/drawing/2014/main" xmlns="" id="{1E30D420-5D6A-4BC3-B7BA-B9406687C497}"/>
              </a:ext>
            </a:extLst>
          </p:cNvPr>
          <p:cNvSpPr>
            <a:spLocks noGrp="1" noChangeArrowheads="1"/>
          </p:cNvSpPr>
          <p:nvPr>
            <p:ph idx="10"/>
          </p:nvPr>
        </p:nvSpPr>
        <p:spPr bwMode="auto">
          <a:xfrm>
            <a:off x="539552" y="1188000"/>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tabLst>
                <a:tab pos="1976438" algn="l"/>
              </a:tabLst>
              <a:defRPr sz="1800"/>
            </a:lvl1pPr>
            <a:lvl2pPr>
              <a:tabLst>
                <a:tab pos="1976438" algn="l"/>
              </a:tabLst>
              <a:defRPr sz="1800"/>
            </a:lvl2pPr>
            <a:lvl3pPr>
              <a:tabLst>
                <a:tab pos="1976438" algn="l"/>
              </a:tabLst>
              <a:defRPr sz="1800"/>
            </a:lvl3pPr>
          </a:lstStyle>
          <a:p>
            <a:pPr lvl="0"/>
            <a:r>
              <a:rPr lang="nl-NL" smtClean="0"/>
              <a:t>Klik om de modelstijlen te bewerken</a:t>
            </a:r>
          </a:p>
          <a:p>
            <a:pPr lvl="1"/>
            <a:r>
              <a:rPr lang="nl-NL" smtClean="0"/>
              <a:t>Tweede niveau</a:t>
            </a:r>
          </a:p>
          <a:p>
            <a:pPr lvl="2"/>
            <a:r>
              <a:rPr lang="nl-NL" smtClean="0"/>
              <a:t>Derde niveau</a:t>
            </a:r>
          </a:p>
        </p:txBody>
      </p:sp>
    </p:spTree>
    <p:extLst>
      <p:ext uri="{BB962C8B-B14F-4D97-AF65-F5344CB8AC3E}">
        <p14:creationId xmlns:p14="http://schemas.microsoft.com/office/powerpoint/2010/main" val="176002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tekst en object">
    <p:spTree>
      <p:nvGrpSpPr>
        <p:cNvPr id="1" name=""/>
        <p:cNvGrpSpPr/>
        <p:nvPr/>
      </p:nvGrpSpPr>
      <p:grpSpPr>
        <a:xfrm>
          <a:off x="0" y="0"/>
          <a:ext cx="0" cy="0"/>
          <a:chOff x="0" y="0"/>
          <a:chExt cx="0" cy="0"/>
        </a:xfrm>
      </p:grpSpPr>
      <p:sp>
        <p:nvSpPr>
          <p:cNvPr id="6" name="Rectangle 2">
            <a:extLst>
              <a:ext uri="{FF2B5EF4-FFF2-40B4-BE49-F238E27FC236}">
                <a16:creationId xmlns="" xmlns:a16="http://schemas.microsoft.com/office/drawing/2014/main" id="{1A55F58B-8AD1-4F0E-B3DA-8DFA6E8D380C}"/>
              </a:ext>
            </a:extLst>
          </p:cNvPr>
          <p:cNvSpPr>
            <a:spLocks noGrp="1" noChangeArrowheads="1"/>
          </p:cNvSpPr>
          <p:nvPr>
            <p:ph type="title" hasCustomPrompt="1"/>
          </p:nvPr>
        </p:nvSpPr>
        <p:spPr bwMode="auto">
          <a:xfrm>
            <a:off x="539552" y="432000"/>
            <a:ext cx="8064896" cy="5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a:lvl1pPr>
          </a:lstStyle>
          <a:p>
            <a:pPr lvl="0"/>
            <a:r>
              <a:rPr lang="nl-NL" dirty="0"/>
              <a:t>Titel </a:t>
            </a:r>
            <a:r>
              <a:rPr lang="nl-NL" dirty="0">
                <a:solidFill>
                  <a:schemeClr val="tx1"/>
                </a:solidFill>
              </a:rPr>
              <a:t>| subtitel</a:t>
            </a:r>
            <a:endParaRPr lang="nl-NL" dirty="0"/>
          </a:p>
        </p:txBody>
      </p:sp>
      <p:sp>
        <p:nvSpPr>
          <p:cNvPr id="9" name="Rectangle 3">
            <a:extLst>
              <a:ext uri="{FF2B5EF4-FFF2-40B4-BE49-F238E27FC236}">
                <a16:creationId xmlns="" xmlns:a16="http://schemas.microsoft.com/office/drawing/2014/main" id="{1E30D420-5D6A-4BC3-B7BA-B9406687C497}"/>
              </a:ext>
            </a:extLst>
          </p:cNvPr>
          <p:cNvSpPr>
            <a:spLocks noGrp="1" noChangeArrowheads="1"/>
          </p:cNvSpPr>
          <p:nvPr>
            <p:ph idx="10"/>
          </p:nvPr>
        </p:nvSpPr>
        <p:spPr bwMode="auto">
          <a:xfrm>
            <a:off x="539552" y="1188000"/>
            <a:ext cx="80648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tabLst>
                <a:tab pos="1976438" algn="l"/>
              </a:tabLst>
              <a:defRPr sz="1800"/>
            </a:lvl1pPr>
            <a:lvl2pPr>
              <a:buFont typeface="Wingdings" panose="05000000000000000000" pitchFamily="2" charset="2"/>
              <a:buChar char="§"/>
              <a:tabLst>
                <a:tab pos="1976438" algn="l"/>
              </a:tabLst>
              <a:defRPr sz="1800"/>
            </a:lvl2pPr>
            <a:lvl3pPr>
              <a:buClr>
                <a:schemeClr val="tx1"/>
              </a:buClr>
              <a:tabLst>
                <a:tab pos="1976438" algn="l"/>
              </a:tabLst>
              <a:defRPr sz="1800"/>
            </a:lvl3pPr>
          </a:lstStyle>
          <a:p>
            <a:pPr lvl="0"/>
            <a:r>
              <a:rPr lang="nl-NL" dirty="0"/>
              <a:t>Klik om de modelstijlen te bewerken</a:t>
            </a:r>
          </a:p>
          <a:p>
            <a:pPr lvl="1"/>
            <a:r>
              <a:rPr lang="nl-NL" dirty="0"/>
              <a:t>Tweede niveau</a:t>
            </a:r>
          </a:p>
          <a:p>
            <a:pPr lvl="2"/>
            <a:r>
              <a:rPr lang="nl-NL" dirty="0"/>
              <a:t>Derde niveau</a:t>
            </a:r>
          </a:p>
        </p:txBody>
      </p:sp>
      <p:pic>
        <p:nvPicPr>
          <p:cNvPr id="7" name="Afbeelding 6">
            <a:extLst>
              <a:ext uri="{FF2B5EF4-FFF2-40B4-BE49-F238E27FC236}">
                <a16:creationId xmlns="" xmlns:a16="http://schemas.microsoft.com/office/drawing/2014/main" id="{3EEF2D6E-C346-4C26-A8A7-E6D195E6F6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810884"/>
            <a:ext cx="1512168" cy="229714"/>
          </a:xfrm>
          <a:prstGeom prst="rect">
            <a:avLst/>
          </a:prstGeom>
        </p:spPr>
      </p:pic>
    </p:spTree>
    <p:extLst>
      <p:ext uri="{BB962C8B-B14F-4D97-AF65-F5344CB8AC3E}">
        <p14:creationId xmlns:p14="http://schemas.microsoft.com/office/powerpoint/2010/main" val="96939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tartdia 01">
    <p:bg bwMode="gray">
      <p:bgPr>
        <a:solidFill>
          <a:srgbClr val="B9E2FF"/>
        </a:solidFill>
        <a:effectLst/>
      </p:bgPr>
    </p:bg>
    <p:spTree>
      <p:nvGrpSpPr>
        <p:cNvPr id="1" name=""/>
        <p:cNvGrpSpPr/>
        <p:nvPr/>
      </p:nvGrpSpPr>
      <p:grpSpPr>
        <a:xfrm>
          <a:off x="0" y="0"/>
          <a:ext cx="0" cy="0"/>
          <a:chOff x="0" y="0"/>
          <a:chExt cx="0" cy="0"/>
        </a:xfrm>
      </p:grpSpPr>
      <p:sp>
        <p:nvSpPr>
          <p:cNvPr id="157" name="Rectangle 156">
            <a:extLst>
              <a:ext uri="{FF2B5EF4-FFF2-40B4-BE49-F238E27FC236}">
                <a16:creationId xmlns:a16="http://schemas.microsoft.com/office/drawing/2014/main" xmlns="" id="{AA074DAD-76C0-489E-8DA4-03B808D0C386}"/>
              </a:ext>
            </a:extLst>
          </p:cNvPr>
          <p:cNvSpPr/>
          <p:nvPr userDrawn="1"/>
        </p:nvSpPr>
        <p:spPr bwMode="gray">
          <a:xfrm>
            <a:off x="-2786063" y="-700088"/>
            <a:ext cx="14716125" cy="65436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nl-NL" dirty="0"/>
          </a:p>
        </p:txBody>
      </p:sp>
      <p:sp>
        <p:nvSpPr>
          <p:cNvPr id="155" name="Text Placeholder 3">
            <a:extLst>
              <a:ext uri="{FF2B5EF4-FFF2-40B4-BE49-F238E27FC236}">
                <a16:creationId xmlns:a16="http://schemas.microsoft.com/office/drawing/2014/main" xmlns="" id="{7EA41BEC-EB05-47C6-A67D-D3307419223F}"/>
              </a:ext>
            </a:extLst>
          </p:cNvPr>
          <p:cNvSpPr txBox="1">
            <a:spLocks noChangeAspect="1"/>
          </p:cNvSpPr>
          <p:nvPr userDrawn="1"/>
        </p:nvSpPr>
        <p:spPr bwMode="gray">
          <a:xfrm>
            <a:off x="7868944" y="4509000"/>
            <a:ext cx="634500" cy="634500"/>
          </a:xfrm>
          <a:prstGeom prst="rect">
            <a:avLst/>
          </a:prstGeom>
          <a:blipFill>
            <a:blip r:embed="rId2"/>
            <a:stretch>
              <a:fillRect/>
            </a:stretch>
          </a:blipFill>
          <a:ln>
            <a:solidFill>
              <a:srgbClr val="0078D2"/>
            </a:solidFill>
          </a:ln>
        </p:spPr>
        <p:txBody>
          <a:bodyPr lIns="68580" tIns="34290" rIns="68580" bIns="34290"/>
          <a:lstStyle>
            <a:lvl1pPr marL="0" indent="0" algn="l" defTabSz="914400" rtl="0" eaLnBrk="1" latinLnBrk="0" hangingPunct="1">
              <a:lnSpc>
                <a:spcPct val="110000"/>
              </a:lnSpc>
              <a:spcBef>
                <a:spcPts val="0"/>
              </a:spcBef>
              <a:spcAft>
                <a:spcPts val="300"/>
              </a:spcAft>
              <a:buClr>
                <a:schemeClr val="tx2"/>
              </a:buClr>
              <a:buFont typeface="Arial" panose="020B0604020202020204" pitchFamily="34" charset="0"/>
              <a:buNone/>
              <a:defRPr lang="nl-NL" sz="1200" kern="1200" dirty="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200" kern="1200" dirty="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r>
              <a:rPr lang="en-US"/>
              <a:t>    </a:t>
            </a:r>
          </a:p>
        </p:txBody>
      </p:sp>
      <p:sp>
        <p:nvSpPr>
          <p:cNvPr id="151" name="Picture Placeholder 150">
            <a:extLst>
              <a:ext uri="{FF2B5EF4-FFF2-40B4-BE49-F238E27FC236}">
                <a16:creationId xmlns:a16="http://schemas.microsoft.com/office/drawing/2014/main" xmlns="" id="{9CC7415E-1AE2-4F73-9611-A711175E7758}"/>
              </a:ext>
            </a:extLst>
          </p:cNvPr>
          <p:cNvSpPr>
            <a:spLocks noGrp="1"/>
          </p:cNvSpPr>
          <p:nvPr>
            <p:ph type="pic" sz="quarter" idx="14" hasCustomPrompt="1"/>
          </p:nvPr>
        </p:nvSpPr>
        <p:spPr bwMode="gray">
          <a:xfrm>
            <a:off x="-450" y="4"/>
            <a:ext cx="9144900" cy="5143496"/>
          </a:xfrm>
          <a:custGeom>
            <a:avLst/>
            <a:gdLst>
              <a:gd name="connsiteX0" fmla="*/ 0 w 12193200"/>
              <a:gd name="connsiteY0" fmla="*/ 0 h 6857995"/>
              <a:gd name="connsiteX1" fmla="*/ 12193200 w 12193200"/>
              <a:gd name="connsiteY1" fmla="*/ 0 h 6857995"/>
              <a:gd name="connsiteX2" fmla="*/ 12193200 w 12193200"/>
              <a:gd name="connsiteY2" fmla="*/ 6857995 h 6857995"/>
              <a:gd name="connsiteX3" fmla="*/ 11338525 w 12193200"/>
              <a:gd name="connsiteY3" fmla="*/ 6857995 h 6857995"/>
              <a:gd name="connsiteX4" fmla="*/ 11338525 w 12193200"/>
              <a:gd name="connsiteY4" fmla="*/ 6011996 h 6857995"/>
              <a:gd name="connsiteX5" fmla="*/ 10492525 w 12193200"/>
              <a:gd name="connsiteY5" fmla="*/ 6011996 h 6857995"/>
              <a:gd name="connsiteX6" fmla="*/ 10492525 w 12193200"/>
              <a:gd name="connsiteY6" fmla="*/ 6857995 h 6857995"/>
              <a:gd name="connsiteX7" fmla="*/ 0 w 12193200"/>
              <a:gd name="connsiteY7" fmla="*/ 6857995 h 68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7995">
                <a:moveTo>
                  <a:pt x="0" y="0"/>
                </a:moveTo>
                <a:lnTo>
                  <a:pt x="12193200" y="0"/>
                </a:lnTo>
                <a:lnTo>
                  <a:pt x="12193200" y="6857995"/>
                </a:lnTo>
                <a:lnTo>
                  <a:pt x="11338525" y="6857995"/>
                </a:lnTo>
                <a:lnTo>
                  <a:pt x="11338525" y="6011996"/>
                </a:lnTo>
                <a:lnTo>
                  <a:pt x="10492525" y="6011996"/>
                </a:lnTo>
                <a:lnTo>
                  <a:pt x="10492525" y="6857995"/>
                </a:lnTo>
                <a:lnTo>
                  <a:pt x="0" y="6857995"/>
                </a:lnTo>
                <a:close/>
              </a:path>
            </a:pathLst>
          </a:custGeom>
          <a:solidFill>
            <a:srgbClr val="CCCCCC"/>
          </a:solidFill>
        </p:spPr>
        <p:txBody>
          <a:bodyPr wrap="square" lIns="0" tIns="0" rIns="0" bIns="837000" anchor="ctr" anchorCtr="0">
            <a:noAutofit/>
          </a:bodyPr>
          <a:lstStyle>
            <a:lvl1pPr marL="0" indent="0" algn="ctr">
              <a:spcAft>
                <a:spcPts val="0"/>
              </a:spcAft>
              <a:buNone/>
              <a:defRPr/>
            </a:lvl1pPr>
          </a:lstStyle>
          <a:p>
            <a:r>
              <a:rPr lang="nl-NL" dirty="0"/>
              <a:t>Klik om foto toe te voegen.</a:t>
            </a:r>
            <a:br>
              <a:rPr lang="nl-NL" dirty="0"/>
            </a:br>
            <a:endParaRPr lang="nl-NL" dirty="0"/>
          </a:p>
        </p:txBody>
      </p:sp>
      <p:grpSp>
        <p:nvGrpSpPr>
          <p:cNvPr id="5" name="Group 4">
            <a:extLst>
              <a:ext uri="{FF2B5EF4-FFF2-40B4-BE49-F238E27FC236}">
                <a16:creationId xmlns:a16="http://schemas.microsoft.com/office/drawing/2014/main" xmlns="" id="{AD0759DD-32FC-455D-A781-D010C742EF44}"/>
              </a:ext>
            </a:extLst>
          </p:cNvPr>
          <p:cNvGrpSpPr/>
          <p:nvPr userDrawn="1"/>
        </p:nvGrpSpPr>
        <p:grpSpPr bwMode="gray">
          <a:xfrm>
            <a:off x="-246929" y="-239567"/>
            <a:ext cx="9634507" cy="5625085"/>
            <a:chOff x="-329239" y="-319423"/>
            <a:chExt cx="12846009" cy="7500113"/>
          </a:xfrm>
        </p:grpSpPr>
        <p:grpSp>
          <p:nvGrpSpPr>
            <p:cNvPr id="6" name="Group 5">
              <a:extLst>
                <a:ext uri="{FF2B5EF4-FFF2-40B4-BE49-F238E27FC236}">
                  <a16:creationId xmlns:a16="http://schemas.microsoft.com/office/drawing/2014/main" xmlns="" id="{2A39C751-F79A-4C9F-8CAD-AAC1FC8FFBB2}"/>
                </a:ext>
              </a:extLst>
            </p:cNvPr>
            <p:cNvGrpSpPr/>
            <p:nvPr userDrawn="1"/>
          </p:nvGrpSpPr>
          <p:grpSpPr bwMode="gray">
            <a:xfrm>
              <a:off x="-329239" y="0"/>
              <a:ext cx="240289" cy="6858000"/>
              <a:chOff x="-319714" y="0"/>
              <a:chExt cx="240289" cy="6858000"/>
            </a:xfrm>
          </p:grpSpPr>
          <p:sp>
            <p:nvSpPr>
              <p:cNvPr id="125" name="Line 230">
                <a:extLst>
                  <a:ext uri="{FF2B5EF4-FFF2-40B4-BE49-F238E27FC236}">
                    <a16:creationId xmlns:a16="http://schemas.microsoft.com/office/drawing/2014/main" xmlns="" id="{D4E4550A-9534-48B0-89D5-CEABDD136C56}"/>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6" name="Line 232">
                <a:extLst>
                  <a:ext uri="{FF2B5EF4-FFF2-40B4-BE49-F238E27FC236}">
                    <a16:creationId xmlns:a16="http://schemas.microsoft.com/office/drawing/2014/main" xmlns="" id="{BACE104E-24A0-48C4-9D0A-0E4DCF459B15}"/>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7" name="Line 234">
                <a:extLst>
                  <a:ext uri="{FF2B5EF4-FFF2-40B4-BE49-F238E27FC236}">
                    <a16:creationId xmlns:a16="http://schemas.microsoft.com/office/drawing/2014/main" xmlns="" id="{3BE0526B-EF66-4DE0-A6B3-3055BC124897}"/>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28" name="Line 236">
                <a:extLst>
                  <a:ext uri="{FF2B5EF4-FFF2-40B4-BE49-F238E27FC236}">
                    <a16:creationId xmlns:a16="http://schemas.microsoft.com/office/drawing/2014/main" xmlns="" id="{7144D54E-C6DE-4EB0-BAD5-743BBDE5DEA0}"/>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9" name="Line 238">
                <a:extLst>
                  <a:ext uri="{FF2B5EF4-FFF2-40B4-BE49-F238E27FC236}">
                    <a16:creationId xmlns:a16="http://schemas.microsoft.com/office/drawing/2014/main" xmlns="" id="{B3AD767A-05BF-430F-AD2D-A1A613607DE2}"/>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0" name="Line 240">
                <a:extLst>
                  <a:ext uri="{FF2B5EF4-FFF2-40B4-BE49-F238E27FC236}">
                    <a16:creationId xmlns:a16="http://schemas.microsoft.com/office/drawing/2014/main" xmlns="" id="{AD9A245B-D780-4984-A143-0551F87558CB}"/>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1" name="Line 244">
                <a:extLst>
                  <a:ext uri="{FF2B5EF4-FFF2-40B4-BE49-F238E27FC236}">
                    <a16:creationId xmlns:a16="http://schemas.microsoft.com/office/drawing/2014/main" xmlns="" id="{1372843A-4ABB-49CA-B672-7E3900DBAFA7}"/>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2" name="Line 246">
                <a:extLst>
                  <a:ext uri="{FF2B5EF4-FFF2-40B4-BE49-F238E27FC236}">
                    <a16:creationId xmlns:a16="http://schemas.microsoft.com/office/drawing/2014/main" xmlns="" id="{8DA48B56-583E-4621-9B40-B255EB06B9A0}"/>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3" name="Line 250">
                <a:extLst>
                  <a:ext uri="{FF2B5EF4-FFF2-40B4-BE49-F238E27FC236}">
                    <a16:creationId xmlns:a16="http://schemas.microsoft.com/office/drawing/2014/main" xmlns="" id="{6612D117-54F4-449C-88D5-9BAEEF80B4F0}"/>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4" name="Line 252">
                <a:extLst>
                  <a:ext uri="{FF2B5EF4-FFF2-40B4-BE49-F238E27FC236}">
                    <a16:creationId xmlns:a16="http://schemas.microsoft.com/office/drawing/2014/main" xmlns="" id="{F614BC26-F978-4DF1-82FC-2604353AEE61}"/>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5" name="Line 254">
                <a:extLst>
                  <a:ext uri="{FF2B5EF4-FFF2-40B4-BE49-F238E27FC236}">
                    <a16:creationId xmlns:a16="http://schemas.microsoft.com/office/drawing/2014/main" xmlns="" id="{6EB9F091-8AFC-4D1C-8A5B-83BBA8CD3B2D}"/>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6" name="Line 256">
                <a:extLst>
                  <a:ext uri="{FF2B5EF4-FFF2-40B4-BE49-F238E27FC236}">
                    <a16:creationId xmlns:a16="http://schemas.microsoft.com/office/drawing/2014/main" xmlns="" id="{612A84F4-1D81-4CD8-94B2-503E62C0169F}"/>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7" name="Line 258">
                <a:extLst>
                  <a:ext uri="{FF2B5EF4-FFF2-40B4-BE49-F238E27FC236}">
                    <a16:creationId xmlns:a16="http://schemas.microsoft.com/office/drawing/2014/main" xmlns="" id="{3B7A35D3-9234-414B-9FE4-CC6A820D76A3}"/>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8" name="Line 260">
                <a:extLst>
                  <a:ext uri="{FF2B5EF4-FFF2-40B4-BE49-F238E27FC236}">
                    <a16:creationId xmlns:a16="http://schemas.microsoft.com/office/drawing/2014/main" xmlns="" id="{CE8CCC7E-0874-4623-843B-4D79D000FFD7}"/>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9" name="Line 262">
                <a:extLst>
                  <a:ext uri="{FF2B5EF4-FFF2-40B4-BE49-F238E27FC236}">
                    <a16:creationId xmlns:a16="http://schemas.microsoft.com/office/drawing/2014/main" xmlns="" id="{AF182FE8-6E58-4DC5-8F76-BF4784891027}"/>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0" name="Line 264">
                <a:extLst>
                  <a:ext uri="{FF2B5EF4-FFF2-40B4-BE49-F238E27FC236}">
                    <a16:creationId xmlns:a16="http://schemas.microsoft.com/office/drawing/2014/main" xmlns="" id="{8A502D56-682E-469D-84E2-17A9B0151292}"/>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1" name="Line 266">
                <a:extLst>
                  <a:ext uri="{FF2B5EF4-FFF2-40B4-BE49-F238E27FC236}">
                    <a16:creationId xmlns:a16="http://schemas.microsoft.com/office/drawing/2014/main" xmlns="" id="{1C70F6EB-46AB-479C-9CED-87F044F7EF28}"/>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2" name="Line 268">
                <a:extLst>
                  <a:ext uri="{FF2B5EF4-FFF2-40B4-BE49-F238E27FC236}">
                    <a16:creationId xmlns:a16="http://schemas.microsoft.com/office/drawing/2014/main" xmlns="" id="{1825447B-BF9F-49F9-B5A5-9819989C5E3E}"/>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3" name="Line 270">
                <a:extLst>
                  <a:ext uri="{FF2B5EF4-FFF2-40B4-BE49-F238E27FC236}">
                    <a16:creationId xmlns:a16="http://schemas.microsoft.com/office/drawing/2014/main" xmlns="" id="{6AA68894-E6F1-45F5-A2C2-54FBBCFBF24E}"/>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4" name="Line 272">
                <a:extLst>
                  <a:ext uri="{FF2B5EF4-FFF2-40B4-BE49-F238E27FC236}">
                    <a16:creationId xmlns:a16="http://schemas.microsoft.com/office/drawing/2014/main" xmlns="" id="{B05BE89D-07E7-48CF-9A85-8BD3F85FF7D7}"/>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5" name="Line 274">
                <a:extLst>
                  <a:ext uri="{FF2B5EF4-FFF2-40B4-BE49-F238E27FC236}">
                    <a16:creationId xmlns:a16="http://schemas.microsoft.com/office/drawing/2014/main" xmlns="" id="{75FE4875-C4F0-4EE8-9D3B-E8585EA81E9D}"/>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6" name="Line 276">
                <a:extLst>
                  <a:ext uri="{FF2B5EF4-FFF2-40B4-BE49-F238E27FC236}">
                    <a16:creationId xmlns:a16="http://schemas.microsoft.com/office/drawing/2014/main" xmlns="" id="{BF165D1F-7B9E-4576-869D-2930A8E5D856}"/>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7" name="Line 278">
                <a:extLst>
                  <a:ext uri="{FF2B5EF4-FFF2-40B4-BE49-F238E27FC236}">
                    <a16:creationId xmlns:a16="http://schemas.microsoft.com/office/drawing/2014/main" xmlns="" id="{187C0853-1187-4A3A-A7B4-ED112B95515D}"/>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8" name="Line 256">
                <a:extLst>
                  <a:ext uri="{FF2B5EF4-FFF2-40B4-BE49-F238E27FC236}">
                    <a16:creationId xmlns:a16="http://schemas.microsoft.com/office/drawing/2014/main" xmlns="" id="{A396EB3D-97B6-4151-8E5C-78310124D677}"/>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9" name="Line 234">
                <a:extLst>
                  <a:ext uri="{FF2B5EF4-FFF2-40B4-BE49-F238E27FC236}">
                    <a16:creationId xmlns:a16="http://schemas.microsoft.com/office/drawing/2014/main" xmlns="" id="{95EFAB28-808E-41AA-AE40-D2F0542CF766}"/>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7" name="Group 6">
              <a:extLst>
                <a:ext uri="{FF2B5EF4-FFF2-40B4-BE49-F238E27FC236}">
                  <a16:creationId xmlns:a16="http://schemas.microsoft.com/office/drawing/2014/main" xmlns="" id="{4512F678-4BF9-47FA-BD10-B63B4569B4A8}"/>
                </a:ext>
              </a:extLst>
            </p:cNvPr>
            <p:cNvGrpSpPr/>
            <p:nvPr userDrawn="1"/>
          </p:nvGrpSpPr>
          <p:grpSpPr bwMode="gray">
            <a:xfrm>
              <a:off x="0" y="-319423"/>
              <a:ext cx="12192000" cy="232538"/>
              <a:chOff x="0" y="-319423"/>
              <a:chExt cx="12192000" cy="232538"/>
            </a:xfrm>
          </p:grpSpPr>
          <p:sp>
            <p:nvSpPr>
              <p:cNvPr id="81" name="Line 146">
                <a:extLst>
                  <a:ext uri="{FF2B5EF4-FFF2-40B4-BE49-F238E27FC236}">
                    <a16:creationId xmlns:a16="http://schemas.microsoft.com/office/drawing/2014/main" xmlns="" id="{66BB24E7-D8B0-4B80-92B5-C3830FDC666A}"/>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2" name="Line 148">
                <a:extLst>
                  <a:ext uri="{FF2B5EF4-FFF2-40B4-BE49-F238E27FC236}">
                    <a16:creationId xmlns:a16="http://schemas.microsoft.com/office/drawing/2014/main" xmlns="" id="{3F0DF605-E069-4065-98AC-7A2EF3272393}"/>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3" name="Line 150">
                <a:extLst>
                  <a:ext uri="{FF2B5EF4-FFF2-40B4-BE49-F238E27FC236}">
                    <a16:creationId xmlns:a16="http://schemas.microsoft.com/office/drawing/2014/main" xmlns="" id="{D6418495-F47F-4C32-ADF8-AA5F103621C7}"/>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4" name="Line 152">
                <a:extLst>
                  <a:ext uri="{FF2B5EF4-FFF2-40B4-BE49-F238E27FC236}">
                    <a16:creationId xmlns:a16="http://schemas.microsoft.com/office/drawing/2014/main" xmlns="" id="{C19B8F14-B6A1-42A2-9F48-1132D9A4270B}"/>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5" name="Line 154">
                <a:extLst>
                  <a:ext uri="{FF2B5EF4-FFF2-40B4-BE49-F238E27FC236}">
                    <a16:creationId xmlns:a16="http://schemas.microsoft.com/office/drawing/2014/main" xmlns="" id="{A85B8425-2253-4BC0-8C3C-A7C7F111236E}"/>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6" name="Line 156">
                <a:extLst>
                  <a:ext uri="{FF2B5EF4-FFF2-40B4-BE49-F238E27FC236}">
                    <a16:creationId xmlns:a16="http://schemas.microsoft.com/office/drawing/2014/main" xmlns="" id="{6D37C6FE-B169-488C-B2A6-3DA945473809}"/>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7" name="Line 158">
                <a:extLst>
                  <a:ext uri="{FF2B5EF4-FFF2-40B4-BE49-F238E27FC236}">
                    <a16:creationId xmlns:a16="http://schemas.microsoft.com/office/drawing/2014/main" xmlns="" id="{0CE50062-45AF-4A1A-8FE7-D70BF5143E99}"/>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8" name="Line 160">
                <a:extLst>
                  <a:ext uri="{FF2B5EF4-FFF2-40B4-BE49-F238E27FC236}">
                    <a16:creationId xmlns:a16="http://schemas.microsoft.com/office/drawing/2014/main" xmlns="" id="{51AEA080-BD1E-491C-8139-C5C1F0943858}"/>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9" name="Line 162">
                <a:extLst>
                  <a:ext uri="{FF2B5EF4-FFF2-40B4-BE49-F238E27FC236}">
                    <a16:creationId xmlns:a16="http://schemas.microsoft.com/office/drawing/2014/main" xmlns="" id="{29ED668D-4214-4237-9834-BA33BB43DCBD}"/>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0" name="Line 164">
                <a:extLst>
                  <a:ext uri="{FF2B5EF4-FFF2-40B4-BE49-F238E27FC236}">
                    <a16:creationId xmlns:a16="http://schemas.microsoft.com/office/drawing/2014/main" xmlns="" id="{ADC0B329-6524-4599-8160-BAA50AF4CBC9}"/>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1" name="Line 166">
                <a:extLst>
                  <a:ext uri="{FF2B5EF4-FFF2-40B4-BE49-F238E27FC236}">
                    <a16:creationId xmlns:a16="http://schemas.microsoft.com/office/drawing/2014/main" xmlns="" id="{954827C4-55F3-44E2-B3BA-7BDD41C6A8FF}"/>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2" name="Line 168">
                <a:extLst>
                  <a:ext uri="{FF2B5EF4-FFF2-40B4-BE49-F238E27FC236}">
                    <a16:creationId xmlns:a16="http://schemas.microsoft.com/office/drawing/2014/main" xmlns="" id="{C9432060-A195-4ED4-8484-C83CD53B89CD}"/>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3" name="Line 170">
                <a:extLst>
                  <a:ext uri="{FF2B5EF4-FFF2-40B4-BE49-F238E27FC236}">
                    <a16:creationId xmlns:a16="http://schemas.microsoft.com/office/drawing/2014/main" xmlns="" id="{8075712D-3E17-447F-9017-FFF04E6D14DE}"/>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4" name="Line 172">
                <a:extLst>
                  <a:ext uri="{FF2B5EF4-FFF2-40B4-BE49-F238E27FC236}">
                    <a16:creationId xmlns:a16="http://schemas.microsoft.com/office/drawing/2014/main" xmlns="" id="{C9DB9AAF-0040-4E6E-A441-A9C3DA03E746}"/>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5" name="Line 174">
                <a:extLst>
                  <a:ext uri="{FF2B5EF4-FFF2-40B4-BE49-F238E27FC236}">
                    <a16:creationId xmlns:a16="http://schemas.microsoft.com/office/drawing/2014/main" xmlns="" id="{0A2477F8-93E4-4D00-9FB0-A85E99CEFC1E}"/>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6" name="Line 176">
                <a:extLst>
                  <a:ext uri="{FF2B5EF4-FFF2-40B4-BE49-F238E27FC236}">
                    <a16:creationId xmlns:a16="http://schemas.microsoft.com/office/drawing/2014/main" xmlns="" id="{C61EC35D-4E9B-4321-ACFB-01AAE4BAD2DD}"/>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7" name="Line 178">
                <a:extLst>
                  <a:ext uri="{FF2B5EF4-FFF2-40B4-BE49-F238E27FC236}">
                    <a16:creationId xmlns:a16="http://schemas.microsoft.com/office/drawing/2014/main" xmlns="" id="{984CA8DE-653F-494B-B6F0-216AAD662433}"/>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8" name="Line 180">
                <a:extLst>
                  <a:ext uri="{FF2B5EF4-FFF2-40B4-BE49-F238E27FC236}">
                    <a16:creationId xmlns:a16="http://schemas.microsoft.com/office/drawing/2014/main" xmlns="" id="{C35A61D6-4854-4496-A5E9-D7E73D68FDAA}"/>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9" name="Line 182">
                <a:extLst>
                  <a:ext uri="{FF2B5EF4-FFF2-40B4-BE49-F238E27FC236}">
                    <a16:creationId xmlns:a16="http://schemas.microsoft.com/office/drawing/2014/main" xmlns="" id="{73EA0933-2626-4BB8-8A4B-158E6DAA89DC}"/>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0" name="Line 184">
                <a:extLst>
                  <a:ext uri="{FF2B5EF4-FFF2-40B4-BE49-F238E27FC236}">
                    <a16:creationId xmlns:a16="http://schemas.microsoft.com/office/drawing/2014/main" xmlns="" id="{0136451E-1F1F-4055-8EAE-981E9BC2D660}"/>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1" name="Line 186">
                <a:extLst>
                  <a:ext uri="{FF2B5EF4-FFF2-40B4-BE49-F238E27FC236}">
                    <a16:creationId xmlns:a16="http://schemas.microsoft.com/office/drawing/2014/main" xmlns="" id="{299631BA-3D05-4B83-845B-B2C4DDC3317B}"/>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2" name="Line 188">
                <a:extLst>
                  <a:ext uri="{FF2B5EF4-FFF2-40B4-BE49-F238E27FC236}">
                    <a16:creationId xmlns:a16="http://schemas.microsoft.com/office/drawing/2014/main" xmlns="" id="{1525F65D-164B-44D9-9C76-FDFC5A95880F}"/>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3" name="Line 190">
                <a:extLst>
                  <a:ext uri="{FF2B5EF4-FFF2-40B4-BE49-F238E27FC236}">
                    <a16:creationId xmlns:a16="http://schemas.microsoft.com/office/drawing/2014/main" xmlns="" id="{3C265673-A391-4408-B554-078964BDE322}"/>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4" name="Line 192">
                <a:extLst>
                  <a:ext uri="{FF2B5EF4-FFF2-40B4-BE49-F238E27FC236}">
                    <a16:creationId xmlns:a16="http://schemas.microsoft.com/office/drawing/2014/main" xmlns="" id="{D4DDB28A-0186-4DAB-B334-05A721A24B63}"/>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5" name="Line 194">
                <a:extLst>
                  <a:ext uri="{FF2B5EF4-FFF2-40B4-BE49-F238E27FC236}">
                    <a16:creationId xmlns:a16="http://schemas.microsoft.com/office/drawing/2014/main" xmlns="" id="{523E4B65-4617-4707-93B1-2F8CFDB1B807}"/>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6" name="Line 196">
                <a:extLst>
                  <a:ext uri="{FF2B5EF4-FFF2-40B4-BE49-F238E27FC236}">
                    <a16:creationId xmlns:a16="http://schemas.microsoft.com/office/drawing/2014/main" xmlns="" id="{F04E5044-D267-4B24-ACE6-756EAA71675A}"/>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7" name="Line 198">
                <a:extLst>
                  <a:ext uri="{FF2B5EF4-FFF2-40B4-BE49-F238E27FC236}">
                    <a16:creationId xmlns:a16="http://schemas.microsoft.com/office/drawing/2014/main" xmlns="" id="{61CDE2CE-D44C-44AF-AA9F-9B45DC500611}"/>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8" name="Line 200">
                <a:extLst>
                  <a:ext uri="{FF2B5EF4-FFF2-40B4-BE49-F238E27FC236}">
                    <a16:creationId xmlns:a16="http://schemas.microsoft.com/office/drawing/2014/main" xmlns="" id="{B9315FB6-7EC2-4BCD-AD02-22A39463963C}"/>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9" name="Line 202">
                <a:extLst>
                  <a:ext uri="{FF2B5EF4-FFF2-40B4-BE49-F238E27FC236}">
                    <a16:creationId xmlns:a16="http://schemas.microsoft.com/office/drawing/2014/main" xmlns="" id="{81FE896A-4CF4-4FEC-B9C3-FC863B06360A}"/>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0" name="Line 204">
                <a:extLst>
                  <a:ext uri="{FF2B5EF4-FFF2-40B4-BE49-F238E27FC236}">
                    <a16:creationId xmlns:a16="http://schemas.microsoft.com/office/drawing/2014/main" xmlns="" id="{BD7DD4DD-C781-468A-9007-0D1D0C7E3A24}"/>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1" name="Line 206">
                <a:extLst>
                  <a:ext uri="{FF2B5EF4-FFF2-40B4-BE49-F238E27FC236}">
                    <a16:creationId xmlns:a16="http://schemas.microsoft.com/office/drawing/2014/main" xmlns="" id="{C4A2457B-7CF7-4D89-A8D4-E895231D621A}"/>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2" name="Line 208">
                <a:extLst>
                  <a:ext uri="{FF2B5EF4-FFF2-40B4-BE49-F238E27FC236}">
                    <a16:creationId xmlns:a16="http://schemas.microsoft.com/office/drawing/2014/main" xmlns="" id="{0BDD61AE-38BF-4280-A931-087A2BD5D05F}"/>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3" name="Line 210">
                <a:extLst>
                  <a:ext uri="{FF2B5EF4-FFF2-40B4-BE49-F238E27FC236}">
                    <a16:creationId xmlns:a16="http://schemas.microsoft.com/office/drawing/2014/main" xmlns="" id="{E4173E12-B134-4F0F-B28F-EB07F5CD853A}"/>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4" name="Line 212">
                <a:extLst>
                  <a:ext uri="{FF2B5EF4-FFF2-40B4-BE49-F238E27FC236}">
                    <a16:creationId xmlns:a16="http://schemas.microsoft.com/office/drawing/2014/main" xmlns="" id="{01B0E40A-221A-4F65-80DA-A9515F93FA9F}"/>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5" name="Line 214">
                <a:extLst>
                  <a:ext uri="{FF2B5EF4-FFF2-40B4-BE49-F238E27FC236}">
                    <a16:creationId xmlns:a16="http://schemas.microsoft.com/office/drawing/2014/main" xmlns="" id="{827CCD90-A07F-452D-AAEA-4AA00EDCA74E}"/>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6" name="Line 216">
                <a:extLst>
                  <a:ext uri="{FF2B5EF4-FFF2-40B4-BE49-F238E27FC236}">
                    <a16:creationId xmlns:a16="http://schemas.microsoft.com/office/drawing/2014/main" xmlns="" id="{35574CB8-EB8F-4306-9550-20D8EEE58578}"/>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7" name="Line 218">
                <a:extLst>
                  <a:ext uri="{FF2B5EF4-FFF2-40B4-BE49-F238E27FC236}">
                    <a16:creationId xmlns:a16="http://schemas.microsoft.com/office/drawing/2014/main" xmlns="" id="{5A1AAAA1-FF9B-4E97-B86C-FB8E3D762C1D}"/>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8" name="Line 220">
                <a:extLst>
                  <a:ext uri="{FF2B5EF4-FFF2-40B4-BE49-F238E27FC236}">
                    <a16:creationId xmlns:a16="http://schemas.microsoft.com/office/drawing/2014/main" xmlns="" id="{8385E408-0830-4B9B-84D3-C585AE95F1CF}"/>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9" name="Line 222">
                <a:extLst>
                  <a:ext uri="{FF2B5EF4-FFF2-40B4-BE49-F238E27FC236}">
                    <a16:creationId xmlns:a16="http://schemas.microsoft.com/office/drawing/2014/main" xmlns="" id="{F1CA636E-2580-49FB-B0FC-FC49EB366B45}"/>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0" name="Line 224">
                <a:extLst>
                  <a:ext uri="{FF2B5EF4-FFF2-40B4-BE49-F238E27FC236}">
                    <a16:creationId xmlns:a16="http://schemas.microsoft.com/office/drawing/2014/main" xmlns="" id="{521B31CE-8639-405E-AE8B-CFC62416335E}"/>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1" name="Line 226">
                <a:extLst>
                  <a:ext uri="{FF2B5EF4-FFF2-40B4-BE49-F238E27FC236}">
                    <a16:creationId xmlns:a16="http://schemas.microsoft.com/office/drawing/2014/main" xmlns="" id="{4D398F7C-424D-4279-9ABC-26B114685A17}"/>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2" name="Line 228">
                <a:extLst>
                  <a:ext uri="{FF2B5EF4-FFF2-40B4-BE49-F238E27FC236}">
                    <a16:creationId xmlns:a16="http://schemas.microsoft.com/office/drawing/2014/main" xmlns="" id="{2CB5F778-A0EB-4148-971F-6041907C7DF8}"/>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3" name="Line 146">
                <a:extLst>
                  <a:ext uri="{FF2B5EF4-FFF2-40B4-BE49-F238E27FC236}">
                    <a16:creationId xmlns:a16="http://schemas.microsoft.com/office/drawing/2014/main" xmlns="" id="{8CA4CE63-E1FA-468C-99F9-D45DA805B8A5}"/>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4" name="Line 204">
                <a:extLst>
                  <a:ext uri="{FF2B5EF4-FFF2-40B4-BE49-F238E27FC236}">
                    <a16:creationId xmlns:a16="http://schemas.microsoft.com/office/drawing/2014/main" xmlns="" id="{6ABE99F5-E441-4A77-AC24-294BCB749515}"/>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8" name="Group 7">
              <a:extLst>
                <a:ext uri="{FF2B5EF4-FFF2-40B4-BE49-F238E27FC236}">
                  <a16:creationId xmlns:a16="http://schemas.microsoft.com/office/drawing/2014/main" xmlns="" id="{47248AC6-FDA9-4465-99AD-1C38037FAF42}"/>
                </a:ext>
              </a:extLst>
            </p:cNvPr>
            <p:cNvGrpSpPr/>
            <p:nvPr userDrawn="1"/>
          </p:nvGrpSpPr>
          <p:grpSpPr bwMode="gray">
            <a:xfrm>
              <a:off x="0" y="6948152"/>
              <a:ext cx="12192000" cy="232538"/>
              <a:chOff x="0" y="-319423"/>
              <a:chExt cx="12192000" cy="232538"/>
            </a:xfrm>
          </p:grpSpPr>
          <p:sp>
            <p:nvSpPr>
              <p:cNvPr id="37" name="Line 146">
                <a:extLst>
                  <a:ext uri="{FF2B5EF4-FFF2-40B4-BE49-F238E27FC236}">
                    <a16:creationId xmlns:a16="http://schemas.microsoft.com/office/drawing/2014/main" xmlns="" id="{391AC017-F7B3-482C-B9FF-080FEC8A1C3A}"/>
                  </a:ext>
                </a:extLst>
              </p:cNvPr>
              <p:cNvSpPr>
                <a:spLocks noChangeShapeType="1"/>
              </p:cNvSpPr>
              <p:nvPr userDrawn="1"/>
            </p:nvSpPr>
            <p:spPr bwMode="gray">
              <a:xfrm>
                <a:off x="2835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8" name="Line 148">
                <a:extLst>
                  <a:ext uri="{FF2B5EF4-FFF2-40B4-BE49-F238E27FC236}">
                    <a16:creationId xmlns:a16="http://schemas.microsoft.com/office/drawing/2014/main" xmlns="" id="{44C04A24-E2EA-4BB8-881B-0B0365B90D40}"/>
                  </a:ext>
                </a:extLst>
              </p:cNvPr>
              <p:cNvSpPr>
                <a:spLocks noChangeShapeType="1"/>
              </p:cNvSpPr>
              <p:nvPr userDrawn="1"/>
            </p:nvSpPr>
            <p:spPr bwMode="gray">
              <a:xfrm>
                <a:off x="48200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9" name="Line 150">
                <a:extLst>
                  <a:ext uri="{FF2B5EF4-FFF2-40B4-BE49-F238E27FC236}">
                    <a16:creationId xmlns:a16="http://schemas.microsoft.com/office/drawing/2014/main" xmlns="" id="{8E8C7757-A0DD-460F-B13E-92782C3B373E}"/>
                  </a:ext>
                </a:extLst>
              </p:cNvPr>
              <p:cNvSpPr>
                <a:spLocks noChangeShapeType="1"/>
              </p:cNvSpPr>
              <p:nvPr userDrawn="1"/>
            </p:nvSpPr>
            <p:spPr bwMode="gray">
              <a:xfrm>
                <a:off x="25518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0" name="Line 152">
                <a:extLst>
                  <a:ext uri="{FF2B5EF4-FFF2-40B4-BE49-F238E27FC236}">
                    <a16:creationId xmlns:a16="http://schemas.microsoft.com/office/drawing/2014/main" xmlns="" id="{830CB472-A70F-47F3-B95D-48B38A5A9D18}"/>
                  </a:ext>
                </a:extLst>
              </p:cNvPr>
              <p:cNvSpPr>
                <a:spLocks noChangeShapeType="1"/>
              </p:cNvSpPr>
              <p:nvPr userDrawn="1"/>
            </p:nvSpPr>
            <p:spPr bwMode="gray">
              <a:xfrm>
                <a:off x="70883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1" name="Line 154">
                <a:extLst>
                  <a:ext uri="{FF2B5EF4-FFF2-40B4-BE49-F238E27FC236}">
                    <a16:creationId xmlns:a16="http://schemas.microsoft.com/office/drawing/2014/main" xmlns="" id="{3C762C92-DD4C-4B41-926A-176A91E42C91}"/>
                  </a:ext>
                </a:extLst>
              </p:cNvPr>
              <p:cNvSpPr>
                <a:spLocks noChangeShapeType="1"/>
              </p:cNvSpPr>
              <p:nvPr userDrawn="1"/>
            </p:nvSpPr>
            <p:spPr bwMode="gray">
              <a:xfrm>
                <a:off x="141767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2" name="Line 156">
                <a:extLst>
                  <a:ext uri="{FF2B5EF4-FFF2-40B4-BE49-F238E27FC236}">
                    <a16:creationId xmlns:a16="http://schemas.microsoft.com/office/drawing/2014/main" xmlns="" id="{958F2E5C-9A31-4EFB-A642-127791D7B35F}"/>
                  </a:ext>
                </a:extLst>
              </p:cNvPr>
              <p:cNvSpPr>
                <a:spLocks noChangeShapeType="1"/>
              </p:cNvSpPr>
              <p:nvPr userDrawn="1"/>
            </p:nvSpPr>
            <p:spPr bwMode="gray">
              <a:xfrm>
                <a:off x="59542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3" name="Line 158">
                <a:extLst>
                  <a:ext uri="{FF2B5EF4-FFF2-40B4-BE49-F238E27FC236}">
                    <a16:creationId xmlns:a16="http://schemas.microsoft.com/office/drawing/2014/main" xmlns="" id="{1DC31FA4-6FBB-4F59-B070-7D392B1C793A}"/>
                  </a:ext>
                </a:extLst>
              </p:cNvPr>
              <p:cNvSpPr>
                <a:spLocks noChangeShapeType="1"/>
              </p:cNvSpPr>
              <p:nvPr userDrawn="1"/>
            </p:nvSpPr>
            <p:spPr bwMode="gray">
              <a:xfrm>
                <a:off x="36859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4" name="Line 160">
                <a:extLst>
                  <a:ext uri="{FF2B5EF4-FFF2-40B4-BE49-F238E27FC236}">
                    <a16:creationId xmlns:a16="http://schemas.microsoft.com/office/drawing/2014/main" xmlns="" id="{47AB1C28-9206-4E3E-89EF-28E1F054D944}"/>
                  </a:ext>
                </a:extLst>
              </p:cNvPr>
              <p:cNvSpPr>
                <a:spLocks noChangeShapeType="1"/>
              </p:cNvSpPr>
              <p:nvPr userDrawn="1"/>
            </p:nvSpPr>
            <p:spPr bwMode="gray">
              <a:xfrm>
                <a:off x="822251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5" name="Line 162">
                <a:extLst>
                  <a:ext uri="{FF2B5EF4-FFF2-40B4-BE49-F238E27FC236}">
                    <a16:creationId xmlns:a16="http://schemas.microsoft.com/office/drawing/2014/main" xmlns="" id="{D9773AE6-E0C7-4C53-964A-0E7DA25DEEF3}"/>
                  </a:ext>
                </a:extLst>
              </p:cNvPr>
              <p:cNvSpPr>
                <a:spLocks noChangeShapeType="1"/>
              </p:cNvSpPr>
              <p:nvPr userDrawn="1"/>
            </p:nvSpPr>
            <p:spPr bwMode="gray">
              <a:xfrm>
                <a:off x="96401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6" name="Line 164">
                <a:extLst>
                  <a:ext uri="{FF2B5EF4-FFF2-40B4-BE49-F238E27FC236}">
                    <a16:creationId xmlns:a16="http://schemas.microsoft.com/office/drawing/2014/main" xmlns="" id="{C288FCB6-C596-4BDB-8EFD-4296C5D1D3D7}"/>
                  </a:ext>
                </a:extLst>
              </p:cNvPr>
              <p:cNvSpPr>
                <a:spLocks noChangeShapeType="1"/>
              </p:cNvSpPr>
              <p:nvPr userDrawn="1"/>
            </p:nvSpPr>
            <p:spPr bwMode="gray">
              <a:xfrm>
                <a:off x="113414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7" name="Line 166">
                <a:extLst>
                  <a:ext uri="{FF2B5EF4-FFF2-40B4-BE49-F238E27FC236}">
                    <a16:creationId xmlns:a16="http://schemas.microsoft.com/office/drawing/2014/main" xmlns="" id="{CEF72E1D-5E71-4246-83E8-F168C356F57A}"/>
                  </a:ext>
                </a:extLst>
              </p:cNvPr>
              <p:cNvSpPr>
                <a:spLocks noChangeShapeType="1"/>
              </p:cNvSpPr>
              <p:nvPr userDrawn="1"/>
            </p:nvSpPr>
            <p:spPr bwMode="gray">
              <a:xfrm>
                <a:off x="5670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8" name="Line 168">
                <a:extLst>
                  <a:ext uri="{FF2B5EF4-FFF2-40B4-BE49-F238E27FC236}">
                    <a16:creationId xmlns:a16="http://schemas.microsoft.com/office/drawing/2014/main" xmlns="" id="{A7A78EE4-83AC-4D6E-A2CB-A15C0569981B}"/>
                  </a:ext>
                </a:extLst>
              </p:cNvPr>
              <p:cNvSpPr>
                <a:spLocks noChangeShapeType="1"/>
              </p:cNvSpPr>
              <p:nvPr userDrawn="1"/>
            </p:nvSpPr>
            <p:spPr bwMode="gray">
              <a:xfrm>
                <a:off x="51036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9" name="Line 170">
                <a:extLst>
                  <a:ext uri="{FF2B5EF4-FFF2-40B4-BE49-F238E27FC236}">
                    <a16:creationId xmlns:a16="http://schemas.microsoft.com/office/drawing/2014/main" xmlns="" id="{9BC205B0-D4F4-4ADD-841E-E01B3A86205C}"/>
                  </a:ext>
                </a:extLst>
              </p:cNvPr>
              <p:cNvSpPr>
                <a:spLocks noChangeShapeType="1"/>
              </p:cNvSpPr>
              <p:nvPr userDrawn="1"/>
            </p:nvSpPr>
            <p:spPr bwMode="gray">
              <a:xfrm>
                <a:off x="28353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0" name="Line 172">
                <a:extLst>
                  <a:ext uri="{FF2B5EF4-FFF2-40B4-BE49-F238E27FC236}">
                    <a16:creationId xmlns:a16="http://schemas.microsoft.com/office/drawing/2014/main" xmlns="" id="{08255FBF-8D07-4D30-89FB-4D19C188BF15}"/>
                  </a:ext>
                </a:extLst>
              </p:cNvPr>
              <p:cNvSpPr>
                <a:spLocks noChangeShapeType="1"/>
              </p:cNvSpPr>
              <p:nvPr userDrawn="1"/>
            </p:nvSpPr>
            <p:spPr bwMode="gray">
              <a:xfrm>
                <a:off x="73719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1" name="Line 174">
                <a:extLst>
                  <a:ext uri="{FF2B5EF4-FFF2-40B4-BE49-F238E27FC236}">
                    <a16:creationId xmlns:a16="http://schemas.microsoft.com/office/drawing/2014/main" xmlns="" id="{88D44F5D-148C-4BE2-9DA7-71A4382AC5B8}"/>
                  </a:ext>
                </a:extLst>
              </p:cNvPr>
              <p:cNvSpPr>
                <a:spLocks noChangeShapeType="1"/>
              </p:cNvSpPr>
              <p:nvPr userDrawn="1"/>
            </p:nvSpPr>
            <p:spPr bwMode="gray">
              <a:xfrm>
                <a:off x="170121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2" name="Line 176">
                <a:extLst>
                  <a:ext uri="{FF2B5EF4-FFF2-40B4-BE49-F238E27FC236}">
                    <a16:creationId xmlns:a16="http://schemas.microsoft.com/office/drawing/2014/main" xmlns="" id="{2C24DEE7-8BBD-415E-8903-E1547A2637B2}"/>
                  </a:ext>
                </a:extLst>
              </p:cNvPr>
              <p:cNvSpPr>
                <a:spLocks noChangeShapeType="1"/>
              </p:cNvSpPr>
              <p:nvPr userDrawn="1"/>
            </p:nvSpPr>
            <p:spPr bwMode="gray">
              <a:xfrm>
                <a:off x="62377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3" name="Line 178">
                <a:extLst>
                  <a:ext uri="{FF2B5EF4-FFF2-40B4-BE49-F238E27FC236}">
                    <a16:creationId xmlns:a16="http://schemas.microsoft.com/office/drawing/2014/main" xmlns="" id="{0AF8060D-FC6E-4EAC-85C2-C8DDB7009D9E}"/>
                  </a:ext>
                </a:extLst>
              </p:cNvPr>
              <p:cNvSpPr>
                <a:spLocks noChangeShapeType="1"/>
              </p:cNvSpPr>
              <p:nvPr userDrawn="1"/>
            </p:nvSpPr>
            <p:spPr bwMode="gray">
              <a:xfrm>
                <a:off x="396949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4" name="Line 180">
                <a:extLst>
                  <a:ext uri="{FF2B5EF4-FFF2-40B4-BE49-F238E27FC236}">
                    <a16:creationId xmlns:a16="http://schemas.microsoft.com/office/drawing/2014/main" xmlns="" id="{B07EB7C3-18E1-4BE0-9FA8-C4B4CA4D7EEC}"/>
                  </a:ext>
                </a:extLst>
              </p:cNvPr>
              <p:cNvSpPr>
                <a:spLocks noChangeShapeType="1"/>
              </p:cNvSpPr>
              <p:nvPr userDrawn="1"/>
            </p:nvSpPr>
            <p:spPr bwMode="gray">
              <a:xfrm>
                <a:off x="850605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5" name="Line 182">
                <a:extLst>
                  <a:ext uri="{FF2B5EF4-FFF2-40B4-BE49-F238E27FC236}">
                    <a16:creationId xmlns:a16="http://schemas.microsoft.com/office/drawing/2014/main" xmlns="" id="{8D1006CD-9550-4E4C-BCFD-BE5FD8250908}"/>
                  </a:ext>
                </a:extLst>
              </p:cNvPr>
              <p:cNvSpPr>
                <a:spLocks noChangeShapeType="1"/>
              </p:cNvSpPr>
              <p:nvPr userDrawn="1"/>
            </p:nvSpPr>
            <p:spPr bwMode="gray">
              <a:xfrm>
                <a:off x="99237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6" name="Line 184">
                <a:extLst>
                  <a:ext uri="{FF2B5EF4-FFF2-40B4-BE49-F238E27FC236}">
                    <a16:creationId xmlns:a16="http://schemas.microsoft.com/office/drawing/2014/main" xmlns="" id="{6DC36F23-C2D2-44EF-BBB2-CFEB90A644E1}"/>
                  </a:ext>
                </a:extLst>
              </p:cNvPr>
              <p:cNvSpPr>
                <a:spLocks noChangeShapeType="1"/>
              </p:cNvSpPr>
              <p:nvPr userDrawn="1"/>
            </p:nvSpPr>
            <p:spPr bwMode="gray">
              <a:xfrm>
                <a:off x="1162493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7" name="Line 186">
                <a:extLst>
                  <a:ext uri="{FF2B5EF4-FFF2-40B4-BE49-F238E27FC236}">
                    <a16:creationId xmlns:a16="http://schemas.microsoft.com/office/drawing/2014/main" xmlns="" id="{E393CB5A-0267-4164-9243-10E934F7F7EB}"/>
                  </a:ext>
                </a:extLst>
              </p:cNvPr>
              <p:cNvSpPr>
                <a:spLocks noChangeShapeType="1"/>
              </p:cNvSpPr>
              <p:nvPr userDrawn="1"/>
            </p:nvSpPr>
            <p:spPr bwMode="gray">
              <a:xfrm>
                <a:off x="8506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8" name="Line 188">
                <a:extLst>
                  <a:ext uri="{FF2B5EF4-FFF2-40B4-BE49-F238E27FC236}">
                    <a16:creationId xmlns:a16="http://schemas.microsoft.com/office/drawing/2014/main" xmlns="" id="{E7AA2782-4FBA-4FFB-ABF0-796679C8B485}"/>
                  </a:ext>
                </a:extLst>
              </p:cNvPr>
              <p:cNvSpPr>
                <a:spLocks noChangeShapeType="1"/>
              </p:cNvSpPr>
              <p:nvPr userDrawn="1"/>
            </p:nvSpPr>
            <p:spPr bwMode="gray">
              <a:xfrm>
                <a:off x="53871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9" name="Line 190">
                <a:extLst>
                  <a:ext uri="{FF2B5EF4-FFF2-40B4-BE49-F238E27FC236}">
                    <a16:creationId xmlns:a16="http://schemas.microsoft.com/office/drawing/2014/main" xmlns="" id="{8E7CBB06-6B2B-448A-BAE5-72177B5D2880}"/>
                  </a:ext>
                </a:extLst>
              </p:cNvPr>
              <p:cNvSpPr>
                <a:spLocks noChangeShapeType="1"/>
              </p:cNvSpPr>
              <p:nvPr userDrawn="1"/>
            </p:nvSpPr>
            <p:spPr bwMode="gray">
              <a:xfrm>
                <a:off x="31188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0" name="Line 192">
                <a:extLst>
                  <a:ext uri="{FF2B5EF4-FFF2-40B4-BE49-F238E27FC236}">
                    <a16:creationId xmlns:a16="http://schemas.microsoft.com/office/drawing/2014/main" xmlns="" id="{87C0755B-AB24-4F44-9AD8-4C8ABE3800C3}"/>
                  </a:ext>
                </a:extLst>
              </p:cNvPr>
              <p:cNvSpPr>
                <a:spLocks noChangeShapeType="1"/>
              </p:cNvSpPr>
              <p:nvPr userDrawn="1"/>
            </p:nvSpPr>
            <p:spPr bwMode="gray">
              <a:xfrm>
                <a:off x="76554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1" name="Line 194">
                <a:extLst>
                  <a:ext uri="{FF2B5EF4-FFF2-40B4-BE49-F238E27FC236}">
                    <a16:creationId xmlns:a16="http://schemas.microsoft.com/office/drawing/2014/main" xmlns="" id="{BD88D2A4-60F1-447E-93AB-3494D39C45F2}"/>
                  </a:ext>
                </a:extLst>
              </p:cNvPr>
              <p:cNvSpPr>
                <a:spLocks noChangeShapeType="1"/>
              </p:cNvSpPr>
              <p:nvPr userDrawn="1"/>
            </p:nvSpPr>
            <p:spPr bwMode="gray">
              <a:xfrm>
                <a:off x="198474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2" name="Line 196">
                <a:extLst>
                  <a:ext uri="{FF2B5EF4-FFF2-40B4-BE49-F238E27FC236}">
                    <a16:creationId xmlns:a16="http://schemas.microsoft.com/office/drawing/2014/main" xmlns="" id="{4CFCE280-1622-460F-AC36-E8CB0B026BB2}"/>
                  </a:ext>
                </a:extLst>
              </p:cNvPr>
              <p:cNvSpPr>
                <a:spLocks noChangeShapeType="1"/>
              </p:cNvSpPr>
              <p:nvPr userDrawn="1"/>
            </p:nvSpPr>
            <p:spPr bwMode="gray">
              <a:xfrm>
                <a:off x="652130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3" name="Line 198">
                <a:extLst>
                  <a:ext uri="{FF2B5EF4-FFF2-40B4-BE49-F238E27FC236}">
                    <a16:creationId xmlns:a16="http://schemas.microsoft.com/office/drawing/2014/main" xmlns="" id="{2243FA71-101F-49C0-96F2-81B10F5BFB9B}"/>
                  </a:ext>
                </a:extLst>
              </p:cNvPr>
              <p:cNvSpPr>
                <a:spLocks noChangeShapeType="1"/>
              </p:cNvSpPr>
              <p:nvPr userDrawn="1"/>
            </p:nvSpPr>
            <p:spPr bwMode="gray">
              <a:xfrm>
                <a:off x="425302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4" name="Line 200">
                <a:extLst>
                  <a:ext uri="{FF2B5EF4-FFF2-40B4-BE49-F238E27FC236}">
                    <a16:creationId xmlns:a16="http://schemas.microsoft.com/office/drawing/2014/main" xmlns="" id="{307ABF85-CE64-4BE1-B6F2-0C4D4DBF4ACB}"/>
                  </a:ext>
                </a:extLst>
              </p:cNvPr>
              <p:cNvSpPr>
                <a:spLocks noChangeShapeType="1"/>
              </p:cNvSpPr>
              <p:nvPr userDrawn="1"/>
            </p:nvSpPr>
            <p:spPr bwMode="gray">
              <a:xfrm>
                <a:off x="878958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5" name="Line 202">
                <a:extLst>
                  <a:ext uri="{FF2B5EF4-FFF2-40B4-BE49-F238E27FC236}">
                    <a16:creationId xmlns:a16="http://schemas.microsoft.com/office/drawing/2014/main" xmlns="" id="{A81AC63F-C775-4CF3-A6EA-82FBAF50BC16}"/>
                  </a:ext>
                </a:extLst>
              </p:cNvPr>
              <p:cNvSpPr>
                <a:spLocks noChangeShapeType="1"/>
              </p:cNvSpPr>
              <p:nvPr userDrawn="1"/>
            </p:nvSpPr>
            <p:spPr bwMode="gray">
              <a:xfrm>
                <a:off x="102072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6" name="Line 204">
                <a:extLst>
                  <a:ext uri="{FF2B5EF4-FFF2-40B4-BE49-F238E27FC236}">
                    <a16:creationId xmlns:a16="http://schemas.microsoft.com/office/drawing/2014/main" xmlns="" id="{BF5ADE56-EBA3-4AA0-9CD7-494C8EB21909}"/>
                  </a:ext>
                </a:extLst>
              </p:cNvPr>
              <p:cNvSpPr>
                <a:spLocks noChangeShapeType="1"/>
              </p:cNvSpPr>
              <p:nvPr userDrawn="1"/>
            </p:nvSpPr>
            <p:spPr bwMode="gray">
              <a:xfrm>
                <a:off x="1190847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7" name="Line 206">
                <a:extLst>
                  <a:ext uri="{FF2B5EF4-FFF2-40B4-BE49-F238E27FC236}">
                    <a16:creationId xmlns:a16="http://schemas.microsoft.com/office/drawing/2014/main" xmlns="" id="{D6105A57-7601-4166-8A44-881F49394934}"/>
                  </a:ext>
                </a:extLst>
              </p:cNvPr>
              <p:cNvSpPr>
                <a:spLocks noChangeShapeType="1"/>
              </p:cNvSpPr>
              <p:nvPr userDrawn="1"/>
            </p:nvSpPr>
            <p:spPr bwMode="gray">
              <a:xfrm>
                <a:off x="11341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8" name="Line 208">
                <a:extLst>
                  <a:ext uri="{FF2B5EF4-FFF2-40B4-BE49-F238E27FC236}">
                    <a16:creationId xmlns:a16="http://schemas.microsoft.com/office/drawing/2014/main" xmlns="" id="{424D709B-73B9-4A1F-8F38-90F085C75493}"/>
                  </a:ext>
                </a:extLst>
              </p:cNvPr>
              <p:cNvSpPr>
                <a:spLocks noChangeShapeType="1"/>
              </p:cNvSpPr>
              <p:nvPr userDrawn="1"/>
            </p:nvSpPr>
            <p:spPr bwMode="gray">
              <a:xfrm>
                <a:off x="56707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9" name="Line 210">
                <a:extLst>
                  <a:ext uri="{FF2B5EF4-FFF2-40B4-BE49-F238E27FC236}">
                    <a16:creationId xmlns:a16="http://schemas.microsoft.com/office/drawing/2014/main" xmlns="" id="{51B48032-CC5A-4835-9AC3-68C8773AA655}"/>
                  </a:ext>
                </a:extLst>
              </p:cNvPr>
              <p:cNvSpPr>
                <a:spLocks noChangeShapeType="1"/>
              </p:cNvSpPr>
              <p:nvPr userDrawn="1"/>
            </p:nvSpPr>
            <p:spPr bwMode="gray">
              <a:xfrm>
                <a:off x="34024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0" name="Line 212">
                <a:extLst>
                  <a:ext uri="{FF2B5EF4-FFF2-40B4-BE49-F238E27FC236}">
                    <a16:creationId xmlns:a16="http://schemas.microsoft.com/office/drawing/2014/main" xmlns="" id="{3913B23A-28F3-4E87-9F52-416C5E52697D}"/>
                  </a:ext>
                </a:extLst>
              </p:cNvPr>
              <p:cNvSpPr>
                <a:spLocks noChangeShapeType="1"/>
              </p:cNvSpPr>
              <p:nvPr userDrawn="1"/>
            </p:nvSpPr>
            <p:spPr bwMode="gray">
              <a:xfrm>
                <a:off x="79389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1" name="Line 214">
                <a:extLst>
                  <a:ext uri="{FF2B5EF4-FFF2-40B4-BE49-F238E27FC236}">
                    <a16:creationId xmlns:a16="http://schemas.microsoft.com/office/drawing/2014/main" xmlns="" id="{B0D78C0E-43FC-4E51-AD1F-D8E527FE6B95}"/>
                  </a:ext>
                </a:extLst>
              </p:cNvPr>
              <p:cNvSpPr>
                <a:spLocks noChangeShapeType="1"/>
              </p:cNvSpPr>
              <p:nvPr userDrawn="1"/>
            </p:nvSpPr>
            <p:spPr bwMode="gray">
              <a:xfrm>
                <a:off x="935665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2" name="Line 216">
                <a:extLst>
                  <a:ext uri="{FF2B5EF4-FFF2-40B4-BE49-F238E27FC236}">
                    <a16:creationId xmlns:a16="http://schemas.microsoft.com/office/drawing/2014/main" xmlns="" id="{215B58C8-7BC4-4CF9-B177-33CC4177E8CF}"/>
                  </a:ext>
                </a:extLst>
              </p:cNvPr>
              <p:cNvSpPr>
                <a:spLocks noChangeShapeType="1"/>
              </p:cNvSpPr>
              <p:nvPr userDrawn="1"/>
            </p:nvSpPr>
            <p:spPr bwMode="gray">
              <a:xfrm>
                <a:off x="1105786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3" name="Line 218">
                <a:extLst>
                  <a:ext uri="{FF2B5EF4-FFF2-40B4-BE49-F238E27FC236}">
                    <a16:creationId xmlns:a16="http://schemas.microsoft.com/office/drawing/2014/main" xmlns="" id="{0D8B220C-D293-4FD7-B904-D7BEA69FDAD9}"/>
                  </a:ext>
                </a:extLst>
              </p:cNvPr>
              <p:cNvSpPr>
                <a:spLocks noChangeShapeType="1"/>
              </p:cNvSpPr>
              <p:nvPr userDrawn="1"/>
            </p:nvSpPr>
            <p:spPr bwMode="gray">
              <a:xfrm>
                <a:off x="226828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4" name="Line 220">
                <a:extLst>
                  <a:ext uri="{FF2B5EF4-FFF2-40B4-BE49-F238E27FC236}">
                    <a16:creationId xmlns:a16="http://schemas.microsoft.com/office/drawing/2014/main" xmlns="" id="{9D5AB9B7-76D2-4059-9388-711F4705309F}"/>
                  </a:ext>
                </a:extLst>
              </p:cNvPr>
              <p:cNvSpPr>
                <a:spLocks noChangeShapeType="1"/>
              </p:cNvSpPr>
              <p:nvPr userDrawn="1"/>
            </p:nvSpPr>
            <p:spPr bwMode="gray">
              <a:xfrm>
                <a:off x="680484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5" name="Line 222">
                <a:extLst>
                  <a:ext uri="{FF2B5EF4-FFF2-40B4-BE49-F238E27FC236}">
                    <a16:creationId xmlns:a16="http://schemas.microsoft.com/office/drawing/2014/main" xmlns="" id="{ED8703E4-D087-4371-81C9-DE887BA0377F}"/>
                  </a:ext>
                </a:extLst>
              </p:cNvPr>
              <p:cNvSpPr>
                <a:spLocks noChangeShapeType="1"/>
              </p:cNvSpPr>
              <p:nvPr userDrawn="1"/>
            </p:nvSpPr>
            <p:spPr bwMode="gray">
              <a:xfrm>
                <a:off x="453656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6" name="Line 224">
                <a:extLst>
                  <a:ext uri="{FF2B5EF4-FFF2-40B4-BE49-F238E27FC236}">
                    <a16:creationId xmlns:a16="http://schemas.microsoft.com/office/drawing/2014/main" xmlns="" id="{4ECB6CB8-CC82-456F-A5D8-B45DDEF2D21C}"/>
                  </a:ext>
                </a:extLst>
              </p:cNvPr>
              <p:cNvSpPr>
                <a:spLocks noChangeShapeType="1"/>
              </p:cNvSpPr>
              <p:nvPr userDrawn="1"/>
            </p:nvSpPr>
            <p:spPr bwMode="gray">
              <a:xfrm>
                <a:off x="907312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7" name="Line 226">
                <a:extLst>
                  <a:ext uri="{FF2B5EF4-FFF2-40B4-BE49-F238E27FC236}">
                    <a16:creationId xmlns:a16="http://schemas.microsoft.com/office/drawing/2014/main" xmlns="" id="{D5DB0C71-776F-456D-BB5F-8917BC699695}"/>
                  </a:ext>
                </a:extLst>
              </p:cNvPr>
              <p:cNvSpPr>
                <a:spLocks noChangeShapeType="1"/>
              </p:cNvSpPr>
              <p:nvPr userDrawn="1"/>
            </p:nvSpPr>
            <p:spPr bwMode="gray">
              <a:xfrm>
                <a:off x="1077433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8" name="Line 228">
                <a:extLst>
                  <a:ext uri="{FF2B5EF4-FFF2-40B4-BE49-F238E27FC236}">
                    <a16:creationId xmlns:a16="http://schemas.microsoft.com/office/drawing/2014/main" xmlns="" id="{530FB8F0-5032-4AC5-8DB3-4B0C898E7EE6}"/>
                  </a:ext>
                </a:extLst>
              </p:cNvPr>
              <p:cNvSpPr>
                <a:spLocks noChangeShapeType="1"/>
              </p:cNvSpPr>
              <p:nvPr userDrawn="1"/>
            </p:nvSpPr>
            <p:spPr bwMode="gray">
              <a:xfrm>
                <a:off x="10490795"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9" name="Line 146">
                <a:extLst>
                  <a:ext uri="{FF2B5EF4-FFF2-40B4-BE49-F238E27FC236}">
                    <a16:creationId xmlns:a16="http://schemas.microsoft.com/office/drawing/2014/main" xmlns="" id="{6F917F00-0114-4369-85B9-9E2A558A244F}"/>
                  </a:ext>
                </a:extLst>
              </p:cNvPr>
              <p:cNvSpPr>
                <a:spLocks noChangeShapeType="1"/>
              </p:cNvSpPr>
              <p:nvPr userDrawn="1"/>
            </p:nvSpPr>
            <p:spPr bwMode="gray">
              <a:xfrm>
                <a:off x="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0" name="Line 204">
                <a:extLst>
                  <a:ext uri="{FF2B5EF4-FFF2-40B4-BE49-F238E27FC236}">
                    <a16:creationId xmlns:a16="http://schemas.microsoft.com/office/drawing/2014/main" xmlns="" id="{4EDC5332-29C9-43E6-8B22-E97932F007BC}"/>
                  </a:ext>
                </a:extLst>
              </p:cNvPr>
              <p:cNvSpPr>
                <a:spLocks noChangeShapeType="1"/>
              </p:cNvSpPr>
              <p:nvPr userDrawn="1"/>
            </p:nvSpPr>
            <p:spPr bwMode="gray">
              <a:xfrm>
                <a:off x="12192000" y="-319423"/>
                <a:ext cx="0" cy="232538"/>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grpSp>
        <p:grpSp>
          <p:nvGrpSpPr>
            <p:cNvPr id="9" name="Group 8">
              <a:extLst>
                <a:ext uri="{FF2B5EF4-FFF2-40B4-BE49-F238E27FC236}">
                  <a16:creationId xmlns:a16="http://schemas.microsoft.com/office/drawing/2014/main" xmlns="" id="{0ADC1258-315D-471F-926B-799F0B2CCEEB}"/>
                </a:ext>
              </a:extLst>
            </p:cNvPr>
            <p:cNvGrpSpPr/>
            <p:nvPr userDrawn="1"/>
          </p:nvGrpSpPr>
          <p:grpSpPr bwMode="gray">
            <a:xfrm>
              <a:off x="12276481" y="0"/>
              <a:ext cx="240289" cy="6858000"/>
              <a:chOff x="-319714" y="0"/>
              <a:chExt cx="240289" cy="6858000"/>
            </a:xfrm>
          </p:grpSpPr>
          <p:sp>
            <p:nvSpPr>
              <p:cNvPr id="12" name="Line 230">
                <a:extLst>
                  <a:ext uri="{FF2B5EF4-FFF2-40B4-BE49-F238E27FC236}">
                    <a16:creationId xmlns:a16="http://schemas.microsoft.com/office/drawing/2014/main" xmlns="" id="{DE1B2705-1DF3-4A2A-A9A7-C886644C2118}"/>
                  </a:ext>
                </a:extLst>
              </p:cNvPr>
              <p:cNvSpPr>
                <a:spLocks noChangeShapeType="1"/>
              </p:cNvSpPr>
              <p:nvPr userDrawn="1"/>
            </p:nvSpPr>
            <p:spPr bwMode="gray">
              <a:xfrm>
                <a:off x="-319714" y="2571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3" name="Line 232">
                <a:extLst>
                  <a:ext uri="{FF2B5EF4-FFF2-40B4-BE49-F238E27FC236}">
                    <a16:creationId xmlns:a16="http://schemas.microsoft.com/office/drawing/2014/main" xmlns="" id="{34EA7BDB-FF81-42C2-8521-561E0E00A764}"/>
                  </a:ext>
                </a:extLst>
              </p:cNvPr>
              <p:cNvSpPr>
                <a:spLocks noChangeShapeType="1"/>
              </p:cNvSpPr>
              <p:nvPr userDrawn="1"/>
            </p:nvSpPr>
            <p:spPr bwMode="gray">
              <a:xfrm>
                <a:off x="-319714" y="4857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4" name="Line 234">
                <a:extLst>
                  <a:ext uri="{FF2B5EF4-FFF2-40B4-BE49-F238E27FC236}">
                    <a16:creationId xmlns:a16="http://schemas.microsoft.com/office/drawing/2014/main" xmlns="" id="{9AD31D77-3E3F-44A4-8BF4-53C1A82D83FD}"/>
                  </a:ext>
                </a:extLst>
              </p:cNvPr>
              <p:cNvSpPr>
                <a:spLocks noChangeShapeType="1"/>
              </p:cNvSpPr>
              <p:nvPr userDrawn="1"/>
            </p:nvSpPr>
            <p:spPr bwMode="gray">
              <a:xfrm>
                <a:off x="-319714" y="285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15" name="Line 236">
                <a:extLst>
                  <a:ext uri="{FF2B5EF4-FFF2-40B4-BE49-F238E27FC236}">
                    <a16:creationId xmlns:a16="http://schemas.microsoft.com/office/drawing/2014/main" xmlns="" id="{0C5099C4-7B8B-483B-A3FA-0103505267DF}"/>
                  </a:ext>
                </a:extLst>
              </p:cNvPr>
              <p:cNvSpPr>
                <a:spLocks noChangeShapeType="1"/>
              </p:cNvSpPr>
              <p:nvPr userDrawn="1"/>
            </p:nvSpPr>
            <p:spPr bwMode="gray">
              <a:xfrm>
                <a:off x="-319714" y="6000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6" name="Line 238">
                <a:extLst>
                  <a:ext uri="{FF2B5EF4-FFF2-40B4-BE49-F238E27FC236}">
                    <a16:creationId xmlns:a16="http://schemas.microsoft.com/office/drawing/2014/main" xmlns="" id="{114E991C-0A41-493E-8F64-479EBA550403}"/>
                  </a:ext>
                </a:extLst>
              </p:cNvPr>
              <p:cNvSpPr>
                <a:spLocks noChangeShapeType="1"/>
              </p:cNvSpPr>
              <p:nvPr userDrawn="1"/>
            </p:nvSpPr>
            <p:spPr bwMode="gray">
              <a:xfrm>
                <a:off x="-319714" y="1428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7" name="Line 240">
                <a:extLst>
                  <a:ext uri="{FF2B5EF4-FFF2-40B4-BE49-F238E27FC236}">
                    <a16:creationId xmlns:a16="http://schemas.microsoft.com/office/drawing/2014/main" xmlns="" id="{7A7E4E9F-4424-4CC8-80AC-9AAC7C242D96}"/>
                  </a:ext>
                </a:extLst>
              </p:cNvPr>
              <p:cNvSpPr>
                <a:spLocks noChangeShapeType="1"/>
              </p:cNvSpPr>
              <p:nvPr userDrawn="1"/>
            </p:nvSpPr>
            <p:spPr bwMode="gray">
              <a:xfrm>
                <a:off x="-319714" y="37147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 name="Line 244">
                <a:extLst>
                  <a:ext uri="{FF2B5EF4-FFF2-40B4-BE49-F238E27FC236}">
                    <a16:creationId xmlns:a16="http://schemas.microsoft.com/office/drawing/2014/main" xmlns="" id="{055333F7-B77F-4FEA-86F6-4FAD902EEE7E}"/>
                  </a:ext>
                </a:extLst>
              </p:cNvPr>
              <p:cNvSpPr>
                <a:spLocks noChangeShapeType="1"/>
              </p:cNvSpPr>
              <p:nvPr userDrawn="1"/>
            </p:nvSpPr>
            <p:spPr bwMode="gray">
              <a:xfrm>
                <a:off x="-319714" y="2286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9" name="Line 246">
                <a:extLst>
                  <a:ext uri="{FF2B5EF4-FFF2-40B4-BE49-F238E27FC236}">
                    <a16:creationId xmlns:a16="http://schemas.microsoft.com/office/drawing/2014/main" xmlns="" id="{2DFDE95C-EB71-4829-8543-362440EA9B07}"/>
                  </a:ext>
                </a:extLst>
              </p:cNvPr>
              <p:cNvSpPr>
                <a:spLocks noChangeShapeType="1"/>
              </p:cNvSpPr>
              <p:nvPr userDrawn="1"/>
            </p:nvSpPr>
            <p:spPr bwMode="gray">
              <a:xfrm>
                <a:off x="-319714" y="4572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0" name="Line 250">
                <a:extLst>
                  <a:ext uri="{FF2B5EF4-FFF2-40B4-BE49-F238E27FC236}">
                    <a16:creationId xmlns:a16="http://schemas.microsoft.com/office/drawing/2014/main" xmlns="" id="{C1C0E95F-C78C-44E8-9A67-641CBDCD475F}"/>
                  </a:ext>
                </a:extLst>
              </p:cNvPr>
              <p:cNvSpPr>
                <a:spLocks noChangeShapeType="1"/>
              </p:cNvSpPr>
              <p:nvPr userDrawn="1"/>
            </p:nvSpPr>
            <p:spPr bwMode="gray">
              <a:xfrm>
                <a:off x="-319714" y="5715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1" name="Line 252">
                <a:extLst>
                  <a:ext uri="{FF2B5EF4-FFF2-40B4-BE49-F238E27FC236}">
                    <a16:creationId xmlns:a16="http://schemas.microsoft.com/office/drawing/2014/main" xmlns="" id="{DE7C0931-C491-40C6-89C4-3CEAC6856B72}"/>
                  </a:ext>
                </a:extLst>
              </p:cNvPr>
              <p:cNvSpPr>
                <a:spLocks noChangeShapeType="1"/>
              </p:cNvSpPr>
              <p:nvPr userDrawn="1"/>
            </p:nvSpPr>
            <p:spPr bwMode="gray">
              <a:xfrm>
                <a:off x="-319714" y="1143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2" name="Line 254">
                <a:extLst>
                  <a:ext uri="{FF2B5EF4-FFF2-40B4-BE49-F238E27FC236}">
                    <a16:creationId xmlns:a16="http://schemas.microsoft.com/office/drawing/2014/main" xmlns="" id="{CCE1C1E6-4F33-43EF-865F-2D4DE9503670}"/>
                  </a:ext>
                </a:extLst>
              </p:cNvPr>
              <p:cNvSpPr>
                <a:spLocks noChangeShapeType="1"/>
              </p:cNvSpPr>
              <p:nvPr userDrawn="1"/>
            </p:nvSpPr>
            <p:spPr bwMode="gray">
              <a:xfrm>
                <a:off x="-319714" y="3429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3" name="Line 256">
                <a:extLst>
                  <a:ext uri="{FF2B5EF4-FFF2-40B4-BE49-F238E27FC236}">
                    <a16:creationId xmlns:a16="http://schemas.microsoft.com/office/drawing/2014/main" xmlns="" id="{D09B93B4-3C05-4F25-8CDA-4F34D9FFC160}"/>
                  </a:ext>
                </a:extLst>
              </p:cNvPr>
              <p:cNvSpPr>
                <a:spLocks noChangeShapeType="1"/>
              </p:cNvSpPr>
              <p:nvPr userDrawn="1"/>
            </p:nvSpPr>
            <p:spPr bwMode="gray">
              <a:xfrm>
                <a:off x="-319714" y="6572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4" name="Line 258">
                <a:extLst>
                  <a:ext uri="{FF2B5EF4-FFF2-40B4-BE49-F238E27FC236}">
                    <a16:creationId xmlns:a16="http://schemas.microsoft.com/office/drawing/2014/main" xmlns="" id="{2AF755CC-2FFC-4B76-8BDF-97C6DBD4AF45}"/>
                  </a:ext>
                </a:extLst>
              </p:cNvPr>
              <p:cNvSpPr>
                <a:spLocks noChangeShapeType="1"/>
              </p:cNvSpPr>
              <p:nvPr userDrawn="1"/>
            </p:nvSpPr>
            <p:spPr bwMode="gray">
              <a:xfrm>
                <a:off x="-319714" y="2000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5" name="Line 260">
                <a:extLst>
                  <a:ext uri="{FF2B5EF4-FFF2-40B4-BE49-F238E27FC236}">
                    <a16:creationId xmlns:a16="http://schemas.microsoft.com/office/drawing/2014/main" xmlns="" id="{2044C688-5A9B-4372-B5D4-955FBB26E121}"/>
                  </a:ext>
                </a:extLst>
              </p:cNvPr>
              <p:cNvSpPr>
                <a:spLocks noChangeShapeType="1"/>
              </p:cNvSpPr>
              <p:nvPr userDrawn="1"/>
            </p:nvSpPr>
            <p:spPr bwMode="gray">
              <a:xfrm>
                <a:off x="-319714" y="4286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6" name="Line 262">
                <a:extLst>
                  <a:ext uri="{FF2B5EF4-FFF2-40B4-BE49-F238E27FC236}">
                    <a16:creationId xmlns:a16="http://schemas.microsoft.com/office/drawing/2014/main" xmlns="" id="{9C686BC5-7749-4142-A541-57F6B97766EE}"/>
                  </a:ext>
                </a:extLst>
              </p:cNvPr>
              <p:cNvSpPr>
                <a:spLocks noChangeShapeType="1"/>
              </p:cNvSpPr>
              <p:nvPr userDrawn="1"/>
            </p:nvSpPr>
            <p:spPr bwMode="gray">
              <a:xfrm>
                <a:off x="-319714" y="5429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7" name="Line 264">
                <a:extLst>
                  <a:ext uri="{FF2B5EF4-FFF2-40B4-BE49-F238E27FC236}">
                    <a16:creationId xmlns:a16="http://schemas.microsoft.com/office/drawing/2014/main" xmlns="" id="{9FA655F9-3472-4505-BD61-136B9A460C7F}"/>
                  </a:ext>
                </a:extLst>
              </p:cNvPr>
              <p:cNvSpPr>
                <a:spLocks noChangeShapeType="1"/>
              </p:cNvSpPr>
              <p:nvPr userDrawn="1"/>
            </p:nvSpPr>
            <p:spPr bwMode="gray">
              <a:xfrm>
                <a:off x="-319714" y="857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8" name="Line 266">
                <a:extLst>
                  <a:ext uri="{FF2B5EF4-FFF2-40B4-BE49-F238E27FC236}">
                    <a16:creationId xmlns:a16="http://schemas.microsoft.com/office/drawing/2014/main" xmlns="" id="{EDFADCFE-5031-4911-996F-E3FF861FCA12}"/>
                  </a:ext>
                </a:extLst>
              </p:cNvPr>
              <p:cNvSpPr>
                <a:spLocks noChangeShapeType="1"/>
              </p:cNvSpPr>
              <p:nvPr userDrawn="1"/>
            </p:nvSpPr>
            <p:spPr bwMode="gray">
              <a:xfrm>
                <a:off x="-319714" y="314325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29" name="Line 268">
                <a:extLst>
                  <a:ext uri="{FF2B5EF4-FFF2-40B4-BE49-F238E27FC236}">
                    <a16:creationId xmlns:a16="http://schemas.microsoft.com/office/drawing/2014/main" xmlns="" id="{E7337D11-079E-4694-9DD7-EC80B708DB36}"/>
                  </a:ext>
                </a:extLst>
              </p:cNvPr>
              <p:cNvSpPr>
                <a:spLocks noChangeShapeType="1"/>
              </p:cNvSpPr>
              <p:nvPr userDrawn="1"/>
            </p:nvSpPr>
            <p:spPr bwMode="gray">
              <a:xfrm>
                <a:off x="-319714" y="6286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0" name="Line 270">
                <a:extLst>
                  <a:ext uri="{FF2B5EF4-FFF2-40B4-BE49-F238E27FC236}">
                    <a16:creationId xmlns:a16="http://schemas.microsoft.com/office/drawing/2014/main" xmlns="" id="{CECADB7A-B1CD-4FD2-86BB-8990452E95EA}"/>
                  </a:ext>
                </a:extLst>
              </p:cNvPr>
              <p:cNvSpPr>
                <a:spLocks noChangeShapeType="1"/>
              </p:cNvSpPr>
              <p:nvPr userDrawn="1"/>
            </p:nvSpPr>
            <p:spPr bwMode="gray">
              <a:xfrm>
                <a:off x="-319714" y="1714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1" name="Line 272">
                <a:extLst>
                  <a:ext uri="{FF2B5EF4-FFF2-40B4-BE49-F238E27FC236}">
                    <a16:creationId xmlns:a16="http://schemas.microsoft.com/office/drawing/2014/main" xmlns="" id="{93E96941-85CE-4AD5-AE53-A852553352F7}"/>
                  </a:ext>
                </a:extLst>
              </p:cNvPr>
              <p:cNvSpPr>
                <a:spLocks noChangeShapeType="1"/>
              </p:cNvSpPr>
              <p:nvPr userDrawn="1"/>
            </p:nvSpPr>
            <p:spPr bwMode="gray">
              <a:xfrm>
                <a:off x="-319714" y="4000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2" name="Line 274">
                <a:extLst>
                  <a:ext uri="{FF2B5EF4-FFF2-40B4-BE49-F238E27FC236}">
                    <a16:creationId xmlns:a16="http://schemas.microsoft.com/office/drawing/2014/main" xmlns="" id="{F1297FCF-F318-451D-8CF4-C8FF19AD5E10}"/>
                  </a:ext>
                </a:extLst>
              </p:cNvPr>
              <p:cNvSpPr>
                <a:spLocks noChangeShapeType="1"/>
              </p:cNvSpPr>
              <p:nvPr userDrawn="1"/>
            </p:nvSpPr>
            <p:spPr bwMode="gray">
              <a:xfrm>
                <a:off x="-319714" y="5143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3" name="Line 276">
                <a:extLst>
                  <a:ext uri="{FF2B5EF4-FFF2-40B4-BE49-F238E27FC236}">
                    <a16:creationId xmlns:a16="http://schemas.microsoft.com/office/drawing/2014/main" xmlns="" id="{6B483D16-F2F6-4BE4-A8D0-5D6DA4D9C11B}"/>
                  </a:ext>
                </a:extLst>
              </p:cNvPr>
              <p:cNvSpPr>
                <a:spLocks noChangeShapeType="1"/>
              </p:cNvSpPr>
              <p:nvPr userDrawn="1"/>
            </p:nvSpPr>
            <p:spPr bwMode="gray">
              <a:xfrm>
                <a:off x="-319714" y="571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4" name="Line 278">
                <a:extLst>
                  <a:ext uri="{FF2B5EF4-FFF2-40B4-BE49-F238E27FC236}">
                    <a16:creationId xmlns:a16="http://schemas.microsoft.com/office/drawing/2014/main" xmlns="" id="{0A2D2505-7DB5-41A0-B3BB-C39384987A63}"/>
                  </a:ext>
                </a:extLst>
              </p:cNvPr>
              <p:cNvSpPr>
                <a:spLocks noChangeShapeType="1"/>
              </p:cNvSpPr>
              <p:nvPr userDrawn="1"/>
            </p:nvSpPr>
            <p:spPr bwMode="gray">
              <a:xfrm>
                <a:off x="-319714" y="28575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5" name="Line 256">
                <a:extLst>
                  <a:ext uri="{FF2B5EF4-FFF2-40B4-BE49-F238E27FC236}">
                    <a16:creationId xmlns:a16="http://schemas.microsoft.com/office/drawing/2014/main" xmlns="" id="{CF713AE6-78A3-4965-AF92-F3C6E2DB0459}"/>
                  </a:ext>
                </a:extLst>
              </p:cNvPr>
              <p:cNvSpPr>
                <a:spLocks noChangeShapeType="1"/>
              </p:cNvSpPr>
              <p:nvPr userDrawn="1"/>
            </p:nvSpPr>
            <p:spPr bwMode="gray">
              <a:xfrm>
                <a:off x="-319714" y="685800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6" name="Line 234">
                <a:extLst>
                  <a:ext uri="{FF2B5EF4-FFF2-40B4-BE49-F238E27FC236}">
                    <a16:creationId xmlns:a16="http://schemas.microsoft.com/office/drawing/2014/main" xmlns="" id="{DFBC55C8-7429-4C1B-8498-40C812497AF8}"/>
                  </a:ext>
                </a:extLst>
              </p:cNvPr>
              <p:cNvSpPr>
                <a:spLocks noChangeShapeType="1"/>
              </p:cNvSpPr>
              <p:nvPr userDrawn="1"/>
            </p:nvSpPr>
            <p:spPr bwMode="gray">
              <a:xfrm>
                <a:off x="-319714" y="0"/>
                <a:ext cx="240289"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NL" dirty="0"/>
              </a:p>
            </p:txBody>
          </p:sp>
        </p:grpSp>
      </p:grpSp>
      <p:sp>
        <p:nvSpPr>
          <p:cNvPr id="152" name="Title 1">
            <a:extLst>
              <a:ext uri="{FF2B5EF4-FFF2-40B4-BE49-F238E27FC236}">
                <a16:creationId xmlns:a16="http://schemas.microsoft.com/office/drawing/2014/main" xmlns="" id="{BD55DD73-DE21-4DC2-9E75-525CD057BBFE}"/>
              </a:ext>
            </a:extLst>
          </p:cNvPr>
          <p:cNvSpPr>
            <a:spLocks noGrp="1"/>
          </p:cNvSpPr>
          <p:nvPr>
            <p:ph type="ctrTitle" hasCustomPrompt="1"/>
          </p:nvPr>
        </p:nvSpPr>
        <p:spPr bwMode="gray">
          <a:xfrm>
            <a:off x="212651" y="2983901"/>
            <a:ext cx="6379538" cy="1088037"/>
          </a:xfrm>
          <a:prstGeom prst="rect">
            <a:avLst/>
          </a:prstGeom>
          <a:solidFill>
            <a:schemeClr val="tx2"/>
          </a:solidFill>
        </p:spPr>
        <p:txBody>
          <a:bodyPr wrap="square" lIns="213300" tIns="188999" rIns="188999" bIns="188999" anchor="b" anchorCtr="0">
            <a:spAutoFit/>
          </a:bodyPr>
          <a:lstStyle>
            <a:lvl1pPr algn="l">
              <a:lnSpc>
                <a:spcPct val="85000"/>
              </a:lnSpc>
              <a:spcBef>
                <a:spcPts val="450"/>
              </a:spcBef>
              <a:defRPr sz="2700" b="1" kern="1100" baseline="0">
                <a:solidFill>
                  <a:schemeClr val="bg1"/>
                </a:solidFill>
              </a:defRPr>
            </a:lvl1pPr>
          </a:lstStyle>
          <a:p>
            <a:r>
              <a:rPr lang="nl-NL" dirty="0"/>
              <a:t>Klik om de presentatie titel aan te passen</a:t>
            </a:r>
            <a:endParaRPr lang="en-GB" dirty="0"/>
          </a:p>
        </p:txBody>
      </p:sp>
      <p:sp>
        <p:nvSpPr>
          <p:cNvPr id="153" name="Text Placeholder 10">
            <a:extLst>
              <a:ext uri="{FF2B5EF4-FFF2-40B4-BE49-F238E27FC236}">
                <a16:creationId xmlns:a16="http://schemas.microsoft.com/office/drawing/2014/main" xmlns="" id="{B726F0E7-23C0-40F9-93D2-60E17E5C88D4}"/>
              </a:ext>
            </a:extLst>
          </p:cNvPr>
          <p:cNvSpPr>
            <a:spLocks noGrp="1"/>
          </p:cNvSpPr>
          <p:nvPr>
            <p:ph type="body" sz="quarter" idx="10" hasCustomPrompt="1"/>
          </p:nvPr>
        </p:nvSpPr>
        <p:spPr bwMode="gray">
          <a:xfrm>
            <a:off x="212651" y="4293249"/>
            <a:ext cx="3615056" cy="262943"/>
          </a:xfrm>
          <a:prstGeom prst="rect">
            <a:avLst/>
          </a:prstGeom>
          <a:solidFill>
            <a:schemeClr val="accent2"/>
          </a:solidFill>
        </p:spPr>
        <p:txBody>
          <a:bodyPr lIns="213300" tIns="54000" rIns="81000" bIns="54000" anchor="t" anchorCtr="0">
            <a:spAutoFit/>
          </a:bodyPr>
          <a:lstStyle>
            <a:lvl1pPr marL="0" indent="0" algn="l">
              <a:spcAft>
                <a:spcPts val="0"/>
              </a:spcAft>
              <a:buNone/>
              <a:defRPr sz="1000">
                <a:solidFill>
                  <a:schemeClr val="bg1"/>
                </a:solidFill>
              </a:defRPr>
            </a:lvl1pPr>
          </a:lstStyle>
          <a:p>
            <a:pPr lvl="0"/>
            <a:r>
              <a:rPr lang="nl-NL" dirty="0"/>
              <a:t>Presentator informatie</a:t>
            </a:r>
          </a:p>
        </p:txBody>
      </p:sp>
      <p:sp>
        <p:nvSpPr>
          <p:cNvPr id="156" name="Content Placeholder 1">
            <a:extLst>
              <a:ext uri="{FF2B5EF4-FFF2-40B4-BE49-F238E27FC236}">
                <a16:creationId xmlns:a16="http://schemas.microsoft.com/office/drawing/2014/main" xmlns="" id="{1F6CE2D0-BC08-4306-BCF8-C5AB0D96BB84}"/>
              </a:ext>
            </a:extLst>
          </p:cNvPr>
          <p:cNvSpPr txBox="1">
            <a:spLocks/>
          </p:cNvSpPr>
          <p:nvPr userDrawn="1"/>
        </p:nvSpPr>
        <p:spPr bwMode="gray">
          <a:xfrm>
            <a:off x="-2373300" y="1"/>
            <a:ext cx="2103300" cy="3428999"/>
          </a:xfrm>
          <a:prstGeom prst="rect">
            <a:avLst/>
          </a:prstGeom>
        </p:spPr>
        <p:txBody>
          <a:bodyPr lIns="0" tIns="0" rIns="0" bIns="0"/>
          <a:lstStyle>
            <a:lvl1pPr marL="0" indent="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None/>
              <a:defRPr sz="2400" b="0" kern="1200">
                <a:solidFill>
                  <a:schemeClr val="accent2"/>
                </a:solidFill>
                <a:latin typeface="+mj-lt"/>
                <a:ea typeface="+mn-ea"/>
                <a:cs typeface="+mn-cs"/>
              </a:defRPr>
            </a:lvl1pPr>
            <a:lvl2pPr marL="0" indent="0" algn="l" defTabSz="685800" rtl="0" eaLnBrk="1" latinLnBrk="0" hangingPunct="1">
              <a:lnSpc>
                <a:spcPct val="101000"/>
              </a:lnSpc>
              <a:spcBef>
                <a:spcPts val="0"/>
              </a:spcBef>
              <a:spcAft>
                <a:spcPts val="0"/>
              </a:spcAft>
              <a:buClr>
                <a:schemeClr val="accent2"/>
              </a:buClr>
              <a:buFont typeface="Nuon Matthew Light" panose="02000506040000020004" pitchFamily="50" charset="0"/>
              <a:buNone/>
              <a:defRPr sz="2400" b="0" kern="1200">
                <a:solidFill>
                  <a:schemeClr val="tx1"/>
                </a:solidFill>
                <a:latin typeface="+mn-lt"/>
                <a:ea typeface="+mn-ea"/>
                <a:cs typeface="+mn-cs"/>
              </a:defRPr>
            </a:lvl2pPr>
            <a:lvl3pPr marL="216000" indent="-216000" algn="l" defTabSz="685800" rtl="0" eaLnBrk="1" latinLnBrk="0" hangingPunct="1">
              <a:lnSpc>
                <a:spcPct val="101000"/>
              </a:lnSpc>
              <a:spcBef>
                <a:spcPts val="1500"/>
              </a:spcBef>
              <a:spcAft>
                <a:spcPts val="0"/>
              </a:spcAft>
              <a:buClr>
                <a:schemeClr val="accent1"/>
              </a:buClr>
              <a:buFont typeface="Nuon Matthew Light" panose="02000506040000020004" pitchFamily="50" charset="0"/>
              <a:buChar char="•"/>
              <a:defRPr sz="2400" b="0" kern="1200">
                <a:solidFill>
                  <a:schemeClr val="tx1"/>
                </a:solidFill>
                <a:latin typeface="+mn-lt"/>
                <a:ea typeface="+mn-ea"/>
                <a:cs typeface="+mn-cs"/>
              </a:defRPr>
            </a:lvl3pPr>
            <a:lvl4pPr marL="432000" indent="-216000" algn="l" defTabSz="685800" rtl="0" eaLnBrk="1" latinLnBrk="0" hangingPunct="1">
              <a:lnSpc>
                <a:spcPct val="101000"/>
              </a:lnSpc>
              <a:spcBef>
                <a:spcPts val="1500"/>
              </a:spcBef>
              <a:spcAft>
                <a:spcPts val="0"/>
              </a:spcAft>
              <a:buClr>
                <a:schemeClr val="accent2"/>
              </a:buClr>
              <a:buFont typeface="Nuon Matthew Light" panose="02000506040000020004" pitchFamily="50" charset="0"/>
              <a:buChar char="•"/>
              <a:defRPr sz="2400" b="0" kern="1200">
                <a:solidFill>
                  <a:schemeClr val="tx1"/>
                </a:solidFill>
                <a:latin typeface="+mn-lt"/>
                <a:ea typeface="+mn-ea"/>
                <a:cs typeface="+mn-cs"/>
              </a:defRPr>
            </a:lvl4pPr>
            <a:lvl5pPr marL="684000" indent="-216000" algn="l" defTabSz="685800" rtl="0" eaLnBrk="1" latinLnBrk="0" hangingPunct="1">
              <a:lnSpc>
                <a:spcPct val="101000"/>
              </a:lnSpc>
              <a:spcBef>
                <a:spcPts val="1500"/>
              </a:spcBef>
              <a:spcAft>
                <a:spcPts val="0"/>
              </a:spcAft>
              <a:buClr>
                <a:schemeClr val="accent3"/>
              </a:buClr>
              <a:buFont typeface="Nuon Matthew Light" panose="02000506040000020004" pitchFamily="50" charset="0"/>
              <a:buChar char="•"/>
              <a:defRPr sz="2400" b="0" kern="1200">
                <a:solidFill>
                  <a:schemeClr val="tx1"/>
                </a:solidFill>
                <a:latin typeface="+mn-lt"/>
                <a:ea typeface="+mn-ea"/>
                <a:cs typeface="+mn-cs"/>
              </a:defRPr>
            </a:lvl5pPr>
            <a:lvl6pPr marL="936000" indent="-216000" algn="l" defTabSz="685800" rtl="0" eaLnBrk="1" latinLnBrk="0" hangingPunct="1">
              <a:lnSpc>
                <a:spcPct val="101000"/>
              </a:lnSpc>
              <a:spcBef>
                <a:spcPts val="1500"/>
              </a:spcBef>
              <a:spcAft>
                <a:spcPts val="0"/>
              </a:spcAft>
              <a:buClr>
                <a:schemeClr val="accent4"/>
              </a:buClr>
              <a:buFont typeface="Arial" panose="020B0604020202020204" pitchFamily="34" charset="0"/>
              <a:buChar char="•"/>
              <a:defRPr sz="2400" kern="1200">
                <a:solidFill>
                  <a:schemeClr val="tx1"/>
                </a:solidFill>
                <a:latin typeface="+mn-lt"/>
                <a:ea typeface="+mn-ea"/>
                <a:cs typeface="+mn-cs"/>
              </a:defRPr>
            </a:lvl6pPr>
            <a:lvl7pPr marL="1224000" indent="-216000" algn="l" defTabSz="685800" rtl="0" eaLnBrk="1" latinLnBrk="0" hangingPunct="1">
              <a:lnSpc>
                <a:spcPct val="101000"/>
              </a:lnSpc>
              <a:spcBef>
                <a:spcPts val="1500"/>
              </a:spcBef>
              <a:spcAft>
                <a:spcPts val="0"/>
              </a:spcAft>
              <a:buClr>
                <a:schemeClr val="accent5"/>
              </a:buClr>
              <a:buFont typeface="Arial" panose="020B0604020202020204" pitchFamily="34" charset="0"/>
              <a:buChar char="•"/>
              <a:defRPr sz="2400" kern="1200">
                <a:solidFill>
                  <a:schemeClr val="tx1"/>
                </a:solidFill>
                <a:latin typeface="+mn-lt"/>
                <a:ea typeface="+mn-ea"/>
                <a:cs typeface="+mn-cs"/>
              </a:defRPr>
            </a:lvl7pPr>
            <a:lvl8pPr marL="1476000" indent="-216000" algn="l" defTabSz="685800" rtl="0" eaLnBrk="1" latinLnBrk="0" hangingPunct="1">
              <a:lnSpc>
                <a:spcPct val="101000"/>
              </a:lnSpc>
              <a:spcBef>
                <a:spcPts val="1500"/>
              </a:spcBef>
              <a:spcAft>
                <a:spcPts val="0"/>
              </a:spcAft>
              <a:buClr>
                <a:schemeClr val="accent6"/>
              </a:buClr>
              <a:buFont typeface="Arial" panose="020B0604020202020204" pitchFamily="34" charset="0"/>
              <a:buChar char="•"/>
              <a:defRPr sz="2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nl-NL" sz="800" b="1">
                <a:solidFill>
                  <a:schemeClr val="tx1"/>
                </a:solidFill>
              </a:rPr>
              <a:t>Gebruik van afbeeldingen als achtergrond</a:t>
            </a:r>
          </a:p>
          <a:p>
            <a:pPr algn="l">
              <a:spcBef>
                <a:spcPts val="0"/>
              </a:spcBef>
            </a:pPr>
            <a:endParaRPr lang="nl-NL" sz="800" b="1">
              <a:solidFill>
                <a:schemeClr val="tx1"/>
              </a:solidFill>
            </a:endParaRPr>
          </a:p>
          <a:p>
            <a:pPr marL="128588" indent="-128588" algn="l">
              <a:spcBef>
                <a:spcPts val="0"/>
              </a:spcBef>
              <a:buFont typeface="Arial" panose="020B0604020202020204" pitchFamily="34" charset="0"/>
              <a:buChar char="•"/>
            </a:pPr>
            <a:r>
              <a:rPr lang="nl-NL" sz="800" b="0">
                <a:solidFill>
                  <a:schemeClr val="tx1"/>
                </a:solidFill>
              </a:rPr>
              <a:t>Klik op het grijze afbeeldingsveld</a:t>
            </a:r>
          </a:p>
          <a:p>
            <a:pPr marL="128588" indent="-128588" algn="l">
              <a:spcBef>
                <a:spcPts val="0"/>
              </a:spcBef>
              <a:buFont typeface="Arial" panose="020B0604020202020204" pitchFamily="34" charset="0"/>
              <a:buChar char="•"/>
            </a:pPr>
            <a:r>
              <a:rPr lang="nl-NL" sz="800" b="0">
                <a:solidFill>
                  <a:schemeClr val="tx1"/>
                </a:solidFill>
              </a:rPr>
              <a:t>Ga nu naar </a:t>
            </a:r>
            <a:r>
              <a:rPr lang="nl-NL" sz="800" b="1">
                <a:solidFill>
                  <a:schemeClr val="tx1"/>
                </a:solidFill>
              </a:rPr>
              <a:t>‘Invoegen’ </a:t>
            </a:r>
            <a:r>
              <a:rPr lang="nl-NL" sz="800" b="0">
                <a:solidFill>
                  <a:schemeClr val="tx1"/>
                </a:solidFill>
              </a:rPr>
              <a:t>en kies </a:t>
            </a:r>
            <a:r>
              <a:rPr lang="nl-NL" sz="800" b="1">
                <a:solidFill>
                  <a:schemeClr val="tx1"/>
                </a:solidFill>
              </a:rPr>
              <a:t>‘Afbeeldingen’</a:t>
            </a:r>
            <a:r>
              <a:rPr lang="nl-NL" sz="800" b="0">
                <a:solidFill>
                  <a:schemeClr val="tx1"/>
                </a:solidFill>
              </a:rPr>
              <a:t>. </a:t>
            </a:r>
          </a:p>
          <a:p>
            <a:pPr marL="128588" indent="-128588" algn="l">
              <a:spcBef>
                <a:spcPts val="0"/>
              </a:spcBef>
              <a:buFont typeface="Arial" panose="020B0604020202020204" pitchFamily="34" charset="0"/>
              <a:buChar char="•"/>
            </a:pPr>
            <a:r>
              <a:rPr lang="nl-NL" sz="800" b="0">
                <a:solidFill>
                  <a:schemeClr val="tx1"/>
                </a:solidFill>
              </a:rPr>
              <a:t>Kies een afbeelding, klik op </a:t>
            </a:r>
            <a:r>
              <a:rPr lang="nl-NL" sz="800" b="1">
                <a:solidFill>
                  <a:schemeClr val="tx1"/>
                </a:solidFill>
              </a:rPr>
              <a:t>‘Invoegen’ </a:t>
            </a:r>
            <a:r>
              <a:rPr lang="nl-NL" sz="800" b="0">
                <a:solidFill>
                  <a:schemeClr val="tx1"/>
                </a:solidFill>
              </a:rPr>
              <a:t>en de afbeelding wordt geplaatst.</a:t>
            </a:r>
          </a:p>
          <a:p>
            <a:pPr marL="128588" indent="-128588" algn="l">
              <a:spcBef>
                <a:spcPts val="0"/>
              </a:spcBef>
              <a:buFont typeface="Arial" panose="020B0604020202020204" pitchFamily="34" charset="0"/>
              <a:buChar char="•"/>
            </a:pPr>
            <a:r>
              <a:rPr lang="nl-NL" sz="800" b="0">
                <a:solidFill>
                  <a:schemeClr val="tx1"/>
                </a:solidFill>
              </a:rPr>
              <a:t>Wil je een uitsnede maken, selecteer dan de foto door erop te klikken en gebruik de crop- functie onder </a:t>
            </a:r>
            <a:r>
              <a:rPr lang="nl-NL" sz="800" b="1">
                <a:solidFill>
                  <a:schemeClr val="tx1"/>
                </a:solidFill>
              </a:rPr>
              <a:t>‘Opmaak’/’Bijsnijden’</a:t>
            </a:r>
            <a:r>
              <a:rPr lang="nl-NL" sz="800" b="0">
                <a:solidFill>
                  <a:schemeClr val="tx1"/>
                </a:solidFill>
              </a:rPr>
              <a:t>.</a:t>
            </a:r>
          </a:p>
          <a:p>
            <a:pPr marL="128588" indent="-128588" algn="l">
              <a:spcBef>
                <a:spcPts val="0"/>
              </a:spcBef>
              <a:buFont typeface="Arial" panose="020B0604020202020204" pitchFamily="34" charset="0"/>
              <a:buChar char="•"/>
            </a:pPr>
            <a:endParaRPr lang="nl-NL" sz="800" b="0">
              <a:solidFill>
                <a:schemeClr val="tx1"/>
              </a:solidFill>
            </a:endParaRPr>
          </a:p>
          <a:p>
            <a:pPr marL="128588" marR="0" indent="-128588" algn="l" defTabSz="51435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r>
              <a:rPr lang="nl-NL" sz="800" b="0">
                <a:solidFill>
                  <a:schemeClr val="tx1"/>
                </a:solidFill>
              </a:rPr>
              <a:t>Foto’s kun je kiezen uit de</a:t>
            </a:r>
            <a:r>
              <a:rPr lang="nl-NL" sz="800" b="0" baseline="0">
                <a:solidFill>
                  <a:schemeClr val="tx1"/>
                </a:solidFill>
              </a:rPr>
              <a:t> </a:t>
            </a:r>
            <a:r>
              <a:rPr lang="nl-NL" sz="800" b="1" baseline="0">
                <a:solidFill>
                  <a:schemeClr val="tx1"/>
                </a:solidFill>
              </a:rPr>
              <a:t>Mediabank in het UWV Communicatieportaal</a:t>
            </a:r>
            <a:r>
              <a:rPr lang="nl-NL" sz="800" b="0" baseline="0">
                <a:solidFill>
                  <a:schemeClr val="tx1"/>
                </a:solidFill>
              </a:rPr>
              <a:t>. Deze foto’s zijn van hoge kwaliteit en hiervan is het intellectueel eigendom geregeld. </a:t>
            </a:r>
            <a:br>
              <a:rPr lang="nl-NL" sz="800" b="0" baseline="0">
                <a:solidFill>
                  <a:schemeClr val="tx1"/>
                </a:solidFill>
              </a:rPr>
            </a:br>
            <a:r>
              <a:rPr lang="nl-NL" sz="800" b="0" baseline="0">
                <a:solidFill>
                  <a:schemeClr val="tx1"/>
                </a:solidFill>
              </a:rPr>
              <a:t/>
            </a:r>
            <a:br>
              <a:rPr lang="nl-NL" sz="800" b="0" baseline="0">
                <a:solidFill>
                  <a:schemeClr val="tx1"/>
                </a:solidFill>
              </a:rPr>
            </a:br>
            <a:r>
              <a:rPr lang="nl-NL" sz="800" b="0">
                <a:solidFill>
                  <a:schemeClr val="tx1"/>
                </a:solidFill>
                <a:hlinkClick r:id="rId3"/>
              </a:rPr>
              <a:t>https://communicatieportaal.uwv.nl/modules/product/mediabank/default/?ItemId=3219</a:t>
            </a:r>
            <a:endParaRPr lang="nl-NL" sz="800" b="0">
              <a:solidFill>
                <a:schemeClr val="tx1"/>
              </a:solidFill>
            </a:endParaRPr>
          </a:p>
          <a:p>
            <a:pPr marL="128588" marR="0" indent="-128588" algn="l" defTabSz="51435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endParaRPr lang="nl-NL" sz="800" b="0">
              <a:solidFill>
                <a:schemeClr val="tx1"/>
              </a:solidFill>
            </a:endParaRPr>
          </a:p>
          <a:p>
            <a:pPr marL="128588" marR="0" indent="-128588" algn="l" defTabSz="514350" rtl="0" eaLnBrk="1" fontAlgn="auto" latinLnBrk="0" hangingPunct="1">
              <a:lnSpc>
                <a:spcPct val="101000"/>
              </a:lnSpc>
              <a:spcBef>
                <a:spcPts val="0"/>
              </a:spcBef>
              <a:spcAft>
                <a:spcPts val="0"/>
              </a:spcAft>
              <a:buClr>
                <a:schemeClr val="accent1"/>
              </a:buClr>
              <a:buSzTx/>
              <a:buFont typeface="Arial" panose="020B0604020202020204" pitchFamily="34" charset="0"/>
              <a:buChar char="•"/>
              <a:tabLst/>
              <a:defRPr/>
            </a:pPr>
            <a:endParaRPr lang="nl-NL" sz="800" b="0" dirty="0">
              <a:solidFill>
                <a:schemeClr val="tx1"/>
              </a:solidFill>
            </a:endParaRPr>
          </a:p>
        </p:txBody>
      </p:sp>
    </p:spTree>
    <p:extLst>
      <p:ext uri="{BB962C8B-B14F-4D97-AF65-F5344CB8AC3E}">
        <p14:creationId xmlns:p14="http://schemas.microsoft.com/office/powerpoint/2010/main" val="3797795716"/>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kstdia">
    <p:bg bwMode="gray">
      <p:bgRef idx="1001">
        <a:schemeClr val="bg1"/>
      </p:bgRef>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8FEA9182-444B-47BE-8176-55B363FE1507}"/>
              </a:ext>
            </a:extLst>
          </p:cNvPr>
          <p:cNvSpPr>
            <a:spLocks noGrp="1"/>
          </p:cNvSpPr>
          <p:nvPr>
            <p:ph sz="quarter" idx="14" hasCustomPrompt="1"/>
          </p:nvPr>
        </p:nvSpPr>
        <p:spPr bwMode="gray">
          <a:xfrm>
            <a:off x="428625" y="1148954"/>
            <a:ext cx="8286300" cy="3430190"/>
          </a:xfrm>
        </p:spPr>
        <p:txBody>
          <a:bodyPr/>
          <a:lstStyle>
            <a:lvl1pPr>
              <a:defRPr/>
            </a:lvl1pPr>
            <a:lvl2pPr>
              <a:defRPr/>
            </a:lvl2pPr>
            <a:lvl3pPr>
              <a:defRPr/>
            </a:lvl3pPr>
            <a:lvl4pPr>
              <a:defRPr/>
            </a:lvl4pPr>
            <a:lvl5pPr>
              <a:defRPr/>
            </a:lvl5pPr>
          </a:lstStyle>
          <a:p>
            <a:pPr lvl="0"/>
            <a:r>
              <a:rPr lang="en-US" dirty="0" err="1"/>
              <a:t>Niveau</a:t>
            </a:r>
            <a:r>
              <a:rPr lang="en-US" dirty="0"/>
              <a:t> 1</a:t>
            </a:r>
          </a:p>
          <a:p>
            <a:pPr lvl="1"/>
            <a:r>
              <a:rPr lang="en-US" dirty="0" err="1"/>
              <a:t>Niveau</a:t>
            </a:r>
            <a:r>
              <a:rPr lang="en-US" dirty="0"/>
              <a:t> 2</a:t>
            </a:r>
          </a:p>
          <a:p>
            <a:pPr lvl="2"/>
            <a:r>
              <a:rPr lang="en-US" dirty="0" err="1"/>
              <a:t>Niveau</a:t>
            </a:r>
            <a:r>
              <a:rPr lang="en-US" dirty="0"/>
              <a:t> 3</a:t>
            </a:r>
          </a:p>
          <a:p>
            <a:pPr lvl="3"/>
            <a:r>
              <a:rPr lang="en-US" dirty="0" err="1"/>
              <a:t>Niveau</a:t>
            </a:r>
            <a:r>
              <a:rPr lang="en-US" dirty="0"/>
              <a:t> 4</a:t>
            </a:r>
          </a:p>
          <a:p>
            <a:pPr lvl="4"/>
            <a:r>
              <a:rPr lang="en-US" dirty="0" err="1"/>
              <a:t>Niveau</a:t>
            </a:r>
            <a:r>
              <a:rPr lang="en-US" dirty="0"/>
              <a:t> 5</a:t>
            </a:r>
            <a:endParaRPr lang="en-GB" dirty="0"/>
          </a:p>
        </p:txBody>
      </p:sp>
      <p:sp>
        <p:nvSpPr>
          <p:cNvPr id="3" name="Footer Placeholder 2">
            <a:extLst>
              <a:ext uri="{FF2B5EF4-FFF2-40B4-BE49-F238E27FC236}">
                <a16:creationId xmlns:a16="http://schemas.microsoft.com/office/drawing/2014/main" xmlns="" id="{EC3FA214-7D25-4F33-80AA-CD7E73BCBBD2}"/>
              </a:ext>
            </a:extLst>
          </p:cNvPr>
          <p:cNvSpPr>
            <a:spLocks noGrp="1"/>
          </p:cNvSpPr>
          <p:nvPr>
            <p:ph type="ftr" sz="quarter" idx="15"/>
          </p:nvPr>
        </p:nvSpPr>
        <p:spPr bwMode="gray">
          <a:xfrm>
            <a:off x="641273" y="4710422"/>
            <a:ext cx="3823200" cy="433079"/>
          </a:xfrm>
          <a:prstGeom prst="rect">
            <a:avLst/>
          </a:prstGeom>
        </p:spPr>
        <p:txBody>
          <a:bodyPr lIns="68580" tIns="34290" rIns="68580" bIns="34290"/>
          <a:lstStyle/>
          <a:p>
            <a:r>
              <a:rPr lang="en-GB" smtClean="0"/>
              <a:t>Regio in Beeld 2021</a:t>
            </a:r>
            <a:endParaRPr lang="en-GB" dirty="0"/>
          </a:p>
        </p:txBody>
      </p:sp>
      <p:sp>
        <p:nvSpPr>
          <p:cNvPr id="7" name="Slide Number Placeholder 6">
            <a:extLst>
              <a:ext uri="{FF2B5EF4-FFF2-40B4-BE49-F238E27FC236}">
                <a16:creationId xmlns:a16="http://schemas.microsoft.com/office/drawing/2014/main" xmlns="" id="{7B36A311-11CE-4481-9A89-10E6CFA78B7F}"/>
              </a:ext>
            </a:extLst>
          </p:cNvPr>
          <p:cNvSpPr>
            <a:spLocks noGrp="1"/>
          </p:cNvSpPr>
          <p:nvPr>
            <p:ph type="sldNum" sz="quarter" idx="16"/>
          </p:nvPr>
        </p:nvSpPr>
        <p:spPr bwMode="gray">
          <a:xfrm>
            <a:off x="428625" y="4710422"/>
            <a:ext cx="212647" cy="433079"/>
          </a:xfrm>
          <a:prstGeom prst="rect">
            <a:avLst/>
          </a:prstGeom>
        </p:spPr>
        <p:txBody>
          <a:bodyPr lIns="68580" tIns="34290" rIns="68580" bIns="34290"/>
          <a:lstStyle/>
          <a:p>
            <a:fld id="{EEC0F82C-4994-47DA-8D9B-99D78D224F6D}" type="slidenum">
              <a:rPr lang="en-GB" smtClean="0"/>
              <a:pPr/>
              <a:t>‹nr.›</a:t>
            </a:fld>
            <a:endParaRPr lang="en-GB" dirty="0"/>
          </a:p>
        </p:txBody>
      </p:sp>
      <p:sp>
        <p:nvSpPr>
          <p:cNvPr id="2" name="Title 1">
            <a:extLst>
              <a:ext uri="{FF2B5EF4-FFF2-40B4-BE49-F238E27FC236}">
                <a16:creationId xmlns:a16="http://schemas.microsoft.com/office/drawing/2014/main" xmlns="" id="{4AA25600-7D57-4AB4-A7AD-82F3A45B726D}"/>
              </a:ext>
            </a:extLst>
          </p:cNvPr>
          <p:cNvSpPr>
            <a:spLocks noGrp="1"/>
          </p:cNvSpPr>
          <p:nvPr>
            <p:ph type="title" hasCustomPrompt="1"/>
          </p:nvPr>
        </p:nvSpPr>
        <p:spPr bwMode="gray">
          <a:xfrm>
            <a:off x="428625" y="214314"/>
            <a:ext cx="8286750" cy="928686"/>
          </a:xfrm>
        </p:spPr>
        <p:txBody>
          <a:bodyPr/>
          <a:lstStyle>
            <a:lvl1pPr>
              <a:defRPr/>
            </a:lvl1pPr>
          </a:lstStyle>
          <a:p>
            <a:r>
              <a:rPr lang="nl-NL" dirty="0"/>
              <a:t>Klik om de titel aan te passen</a:t>
            </a:r>
          </a:p>
        </p:txBody>
      </p:sp>
    </p:spTree>
    <p:extLst>
      <p:ext uri="{BB962C8B-B14F-4D97-AF65-F5344CB8AC3E}">
        <p14:creationId xmlns:p14="http://schemas.microsoft.com/office/powerpoint/2010/main" val="28704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63C1F275-8460-4C6A-8278-AA10205F54AF}"/>
              </a:ext>
            </a:extLst>
          </p:cNvPr>
          <p:cNvSpPr/>
          <p:nvPr/>
        </p:nvSpPr>
        <p:spPr>
          <a:xfrm>
            <a:off x="0" y="4731991"/>
            <a:ext cx="9144000" cy="411509"/>
          </a:xfrm>
          <a:prstGeom prst="rect">
            <a:avLst/>
          </a:prstGeom>
          <a:gradFill>
            <a:gsLst>
              <a:gs pos="75000">
                <a:srgbClr val="005493"/>
              </a:gs>
              <a:gs pos="24000">
                <a:srgbClr val="0082C2"/>
              </a:gs>
            </a:gsLst>
            <a:lin ang="30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dirty="0"/>
          </a:p>
        </p:txBody>
      </p:sp>
      <p:sp>
        <p:nvSpPr>
          <p:cNvPr id="4098" name="Rectangle 2"/>
          <p:cNvSpPr>
            <a:spLocks noGrp="1" noChangeArrowheads="1"/>
          </p:cNvSpPr>
          <p:nvPr>
            <p:ph type="title"/>
          </p:nvPr>
        </p:nvSpPr>
        <p:spPr bwMode="auto">
          <a:xfrm>
            <a:off x="540000" y="432000"/>
            <a:ext cx="8064000"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4099" name="Rectangle 3"/>
          <p:cNvSpPr>
            <a:spLocks noGrp="1" noChangeArrowheads="1"/>
          </p:cNvSpPr>
          <p:nvPr>
            <p:ph type="body" idx="1"/>
          </p:nvPr>
        </p:nvSpPr>
        <p:spPr bwMode="auto">
          <a:xfrm>
            <a:off x="540000" y="1188000"/>
            <a:ext cx="8064000"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p:txBody>
      </p:sp>
      <p:sp>
        <p:nvSpPr>
          <p:cNvPr id="4104" name="Rectangle 8"/>
          <p:cNvSpPr>
            <a:spLocks noChangeArrowheads="1"/>
          </p:cNvSpPr>
          <p:nvPr/>
        </p:nvSpPr>
        <p:spPr bwMode="auto">
          <a:xfrm>
            <a:off x="8244408" y="4775727"/>
            <a:ext cx="792088" cy="32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364643A5-B50D-42AE-94BB-D3D33DD7C505}" type="slidenum">
              <a:rPr lang="nl-NL" sz="1400" b="1" smtClean="0">
                <a:solidFill>
                  <a:schemeClr val="bg1"/>
                </a:solidFill>
                <a:latin typeface="+mj-lt"/>
              </a:rPr>
              <a:t>‹nr.›</a:t>
            </a:fld>
            <a:endParaRPr lang="nl-NL" sz="1400" b="1" dirty="0">
              <a:solidFill>
                <a:schemeClr val="bg1"/>
              </a:solidFill>
              <a:latin typeface="+mj-lt"/>
            </a:endParaRPr>
          </a:p>
        </p:txBody>
      </p:sp>
      <p:pic>
        <p:nvPicPr>
          <p:cNvPr id="12" name="Afbeelding 11">
            <a:extLst>
              <a:ext uri="{FF2B5EF4-FFF2-40B4-BE49-F238E27FC236}">
                <a16:creationId xmlns:a16="http://schemas.microsoft.com/office/drawing/2014/main" xmlns="" id="{74C295C7-45FE-4461-AC6E-8A58A44254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0963" y="2257409"/>
            <a:ext cx="962074" cy="62868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Lst>
  <p:hf hdr="0"/>
  <p:txStyles>
    <p:titleStyle>
      <a:lvl1pPr algn="l" rtl="0" eaLnBrk="1" fontAlgn="base" hangingPunct="1">
        <a:spcBef>
          <a:spcPct val="0"/>
        </a:spcBef>
        <a:spcAft>
          <a:spcPct val="0"/>
        </a:spcAft>
        <a:defRPr sz="2400" b="1">
          <a:solidFill>
            <a:srgbClr val="0082C2"/>
          </a:solidFill>
          <a:latin typeface="+mj-lt"/>
          <a:ea typeface="+mj-ea"/>
          <a:cs typeface="+mj-cs"/>
        </a:defRPr>
      </a:lvl1pPr>
      <a:lvl2pPr algn="l" rtl="0" eaLnBrk="1" fontAlgn="base" hangingPunct="1">
        <a:spcBef>
          <a:spcPct val="0"/>
        </a:spcBef>
        <a:spcAft>
          <a:spcPct val="0"/>
        </a:spcAft>
        <a:defRPr sz="2400" b="1">
          <a:solidFill>
            <a:schemeClr val="tx2"/>
          </a:solidFill>
          <a:latin typeface="Trebuchet MS" pitchFamily="34" charset="0"/>
        </a:defRPr>
      </a:lvl2pPr>
      <a:lvl3pPr algn="l" rtl="0" eaLnBrk="1" fontAlgn="base" hangingPunct="1">
        <a:spcBef>
          <a:spcPct val="0"/>
        </a:spcBef>
        <a:spcAft>
          <a:spcPct val="0"/>
        </a:spcAft>
        <a:defRPr sz="2400" b="1">
          <a:solidFill>
            <a:schemeClr val="tx2"/>
          </a:solidFill>
          <a:latin typeface="Trebuchet MS" pitchFamily="34" charset="0"/>
        </a:defRPr>
      </a:lvl3pPr>
      <a:lvl4pPr algn="l" rtl="0" eaLnBrk="1" fontAlgn="base" hangingPunct="1">
        <a:spcBef>
          <a:spcPct val="0"/>
        </a:spcBef>
        <a:spcAft>
          <a:spcPct val="0"/>
        </a:spcAft>
        <a:defRPr sz="2400" b="1">
          <a:solidFill>
            <a:schemeClr val="tx2"/>
          </a:solidFill>
          <a:latin typeface="Trebuchet MS" pitchFamily="34" charset="0"/>
        </a:defRPr>
      </a:lvl4pPr>
      <a:lvl5pPr algn="l" rtl="0" eaLnBrk="1" fontAlgn="base" hangingPunct="1">
        <a:spcBef>
          <a:spcPct val="0"/>
        </a:spcBef>
        <a:spcAft>
          <a:spcPct val="0"/>
        </a:spcAft>
        <a:defRPr sz="2400" b="1">
          <a:solidFill>
            <a:schemeClr val="tx2"/>
          </a:solidFill>
          <a:latin typeface="Trebuchet MS" pitchFamily="34" charset="0"/>
        </a:defRPr>
      </a:lvl5pPr>
      <a:lvl6pPr marL="457200" algn="l" rtl="0" eaLnBrk="1" fontAlgn="base" hangingPunct="1">
        <a:spcBef>
          <a:spcPct val="0"/>
        </a:spcBef>
        <a:spcAft>
          <a:spcPct val="0"/>
        </a:spcAft>
        <a:defRPr sz="2400" b="1">
          <a:solidFill>
            <a:schemeClr val="tx2"/>
          </a:solidFill>
          <a:latin typeface="Trebuchet MS" pitchFamily="34" charset="0"/>
        </a:defRPr>
      </a:lvl6pPr>
      <a:lvl7pPr marL="914400" algn="l" rtl="0" eaLnBrk="1" fontAlgn="base" hangingPunct="1">
        <a:spcBef>
          <a:spcPct val="0"/>
        </a:spcBef>
        <a:spcAft>
          <a:spcPct val="0"/>
        </a:spcAft>
        <a:defRPr sz="2400" b="1">
          <a:solidFill>
            <a:schemeClr val="tx2"/>
          </a:solidFill>
          <a:latin typeface="Trebuchet MS" pitchFamily="34" charset="0"/>
        </a:defRPr>
      </a:lvl7pPr>
      <a:lvl8pPr marL="1371600" algn="l" rtl="0" eaLnBrk="1" fontAlgn="base" hangingPunct="1">
        <a:spcBef>
          <a:spcPct val="0"/>
        </a:spcBef>
        <a:spcAft>
          <a:spcPct val="0"/>
        </a:spcAft>
        <a:defRPr sz="2400" b="1">
          <a:solidFill>
            <a:schemeClr val="tx2"/>
          </a:solidFill>
          <a:latin typeface="Trebuchet MS" pitchFamily="34" charset="0"/>
        </a:defRPr>
      </a:lvl8pPr>
      <a:lvl9pPr marL="1828800" algn="l" rtl="0" eaLnBrk="1" fontAlgn="base" hangingPunct="1">
        <a:spcBef>
          <a:spcPct val="0"/>
        </a:spcBef>
        <a:spcAft>
          <a:spcPct val="0"/>
        </a:spcAft>
        <a:defRPr sz="2400" b="1">
          <a:solidFill>
            <a:schemeClr val="tx2"/>
          </a:solidFill>
          <a:latin typeface="Trebuchet MS" pitchFamily="34" charset="0"/>
        </a:defRPr>
      </a:lvl9pPr>
    </p:titleStyle>
    <p:bodyStyle>
      <a:lvl1pPr marL="457200" indent="-457200" algn="l" rtl="0" eaLnBrk="1" fontAlgn="base" hangingPunct="1">
        <a:lnSpc>
          <a:spcPct val="100000"/>
        </a:lnSpc>
        <a:spcBef>
          <a:spcPct val="20000"/>
        </a:spcBef>
        <a:spcAft>
          <a:spcPct val="0"/>
        </a:spcAft>
        <a:buClr>
          <a:srgbClr val="0082C2"/>
        </a:buClr>
        <a:buFont typeface="+mj-lt"/>
        <a:buAutoNum type="arabicPeriod"/>
        <a:defRPr sz="1800">
          <a:solidFill>
            <a:schemeClr val="tx1"/>
          </a:solidFill>
          <a:latin typeface="+mn-lt"/>
          <a:ea typeface="+mn-ea"/>
          <a:cs typeface="+mn-cs"/>
        </a:defRPr>
      </a:lvl1pPr>
      <a:lvl2pPr marL="914400" indent="-457200" algn="l" rtl="0" eaLnBrk="1" fontAlgn="base" hangingPunct="1">
        <a:lnSpc>
          <a:spcPct val="100000"/>
        </a:lnSpc>
        <a:spcBef>
          <a:spcPct val="20000"/>
        </a:spcBef>
        <a:spcAft>
          <a:spcPct val="0"/>
        </a:spcAft>
        <a:buClr>
          <a:srgbClr val="0082C2"/>
        </a:buClr>
        <a:buFont typeface="+mj-lt"/>
        <a:buAutoNum type="alphaLcPeriod"/>
        <a:defRPr sz="1800">
          <a:solidFill>
            <a:schemeClr val="tx1"/>
          </a:solidFill>
          <a:latin typeface="+mn-lt"/>
        </a:defRPr>
      </a:lvl2pPr>
      <a:lvl3pPr marL="1143000" indent="-228600" algn="l" rtl="0" eaLnBrk="1" fontAlgn="base" hangingPunct="1">
        <a:lnSpc>
          <a:spcPct val="100000"/>
        </a:lnSpc>
        <a:spcBef>
          <a:spcPct val="20000"/>
        </a:spcBef>
        <a:spcAft>
          <a:spcPct val="0"/>
        </a:spcAft>
        <a:buClr>
          <a:srgbClr val="0082C2"/>
        </a:buClr>
        <a:buFont typeface="Wingdings" panose="05000000000000000000" pitchFamily="2" charset="2"/>
        <a:buChar char="§"/>
        <a:defRPr sz="1800">
          <a:solidFill>
            <a:schemeClr val="tx1"/>
          </a:solidFill>
          <a:latin typeface="+mn-lt"/>
        </a:defRPr>
      </a:lvl3pPr>
      <a:lvl4pPr marL="1600200" indent="-228600" algn="l" rtl="0" eaLnBrk="1" fontAlgn="base" hangingPunct="1">
        <a:spcBef>
          <a:spcPct val="20000"/>
        </a:spcBef>
        <a:spcAft>
          <a:spcPct val="0"/>
        </a:spcAft>
        <a:buClr>
          <a:srgbClr val="0082C2"/>
        </a:buClr>
        <a:buFont typeface="Segoe UI" panose="020B0502040204020203" pitchFamily="34" charset="0"/>
        <a:buChar char="○"/>
        <a:defRPr sz="2400">
          <a:solidFill>
            <a:schemeClr val="tx1"/>
          </a:solidFill>
          <a:latin typeface="+mn-lt"/>
        </a:defRPr>
      </a:lvl4pPr>
      <a:lvl5pPr marL="1828800" indent="0" algn="l" rtl="0" eaLnBrk="1" fontAlgn="base" hangingPunct="1">
        <a:spcBef>
          <a:spcPct val="20000"/>
        </a:spcBef>
        <a:spcAft>
          <a:spcPct val="0"/>
        </a:spcAft>
        <a:buClr>
          <a:srgbClr val="0082C2"/>
        </a:buClr>
        <a:buFont typeface="Wingdings" panose="05000000000000000000" pitchFamily="2" charset="2"/>
        <a:buNone/>
        <a:defRPr sz="24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xmlns="" id="{8EB5DDB9-95B9-4B49-94C0-C2720849270B}"/>
              </a:ext>
            </a:extLst>
          </p:cNvPr>
          <p:cNvSpPr>
            <a:spLocks noGrp="1"/>
          </p:cNvSpPr>
          <p:nvPr>
            <p:ph type="subTitle" idx="1"/>
          </p:nvPr>
        </p:nvSpPr>
        <p:spPr/>
        <p:txBody>
          <a:bodyPr/>
          <a:lstStyle/>
          <a:p>
            <a:r>
              <a:rPr lang="nl-NL" dirty="0" smtClean="0"/>
              <a:t> Waar staan we in de regio en hoe nu verder?</a:t>
            </a:r>
          </a:p>
          <a:p>
            <a:endParaRPr lang="nl-NL" dirty="0"/>
          </a:p>
        </p:txBody>
      </p:sp>
      <p:sp>
        <p:nvSpPr>
          <p:cNvPr id="3" name="Titel 2">
            <a:extLst>
              <a:ext uri="{FF2B5EF4-FFF2-40B4-BE49-F238E27FC236}">
                <a16:creationId xmlns:a16="http://schemas.microsoft.com/office/drawing/2014/main" xmlns="" id="{6381C973-183F-49E4-8550-25D3F45F2622}"/>
              </a:ext>
            </a:extLst>
          </p:cNvPr>
          <p:cNvSpPr>
            <a:spLocks noGrp="1"/>
          </p:cNvSpPr>
          <p:nvPr>
            <p:ph type="title"/>
          </p:nvPr>
        </p:nvSpPr>
        <p:spPr/>
        <p:txBody>
          <a:bodyPr/>
          <a:lstStyle/>
          <a:p>
            <a:r>
              <a:rPr lang="nl-NL" dirty="0" smtClean="0"/>
              <a:t>Ondernemersavond 8 nov. 2021</a:t>
            </a:r>
            <a:endParaRPr lang="nl-NL" dirty="0"/>
          </a:p>
        </p:txBody>
      </p:sp>
    </p:spTree>
    <p:extLst>
      <p:ext uri="{BB962C8B-B14F-4D97-AF65-F5344CB8AC3E}">
        <p14:creationId xmlns:p14="http://schemas.microsoft.com/office/powerpoint/2010/main" val="172923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dirty="0" err="1" smtClean="0"/>
              <a:t>Regio</a:t>
            </a:r>
            <a:r>
              <a:rPr lang="en-GB" dirty="0" smtClean="0"/>
              <a:t> in </a:t>
            </a:r>
            <a:r>
              <a:rPr lang="en-GB" dirty="0" err="1" smtClean="0"/>
              <a:t>Beeld</a:t>
            </a:r>
            <a:r>
              <a:rPr lang="en-GB" dirty="0" smtClean="0"/>
              <a:t> 2021</a:t>
            </a:r>
            <a:endParaRPr lang="en-GB" dirty="0"/>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10</a:t>
            </a:fld>
            <a:endParaRPr lang="en-GB" dirty="0"/>
          </a:p>
        </p:txBody>
      </p:sp>
      <p:sp>
        <p:nvSpPr>
          <p:cNvPr id="13" name="Afgeronde rechthoek 12"/>
          <p:cNvSpPr/>
          <p:nvPr/>
        </p:nvSpPr>
        <p:spPr>
          <a:xfrm>
            <a:off x="978824" y="374073"/>
            <a:ext cx="6727074"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l-NL" b="1" dirty="0" smtClean="0"/>
              <a:t>HOOFDSTUK 5: </a:t>
            </a:r>
            <a:r>
              <a:rPr lang="nl-NL" b="1" dirty="0"/>
              <a:t>UITDAGINGEN </a:t>
            </a:r>
            <a:r>
              <a:rPr lang="nl-NL" b="1" dirty="0" smtClean="0"/>
              <a:t>EN OPLOSSINGSRICHTINGEN</a:t>
            </a:r>
            <a:endParaRPr lang="nl-NL" b="1" dirty="0"/>
          </a:p>
        </p:txBody>
      </p:sp>
      <p:sp>
        <p:nvSpPr>
          <p:cNvPr id="14" name="Tijdelijke aanduiding voor inhoud 2">
            <a:extLst>
              <a:ext uri="{FF2B5EF4-FFF2-40B4-BE49-F238E27FC236}">
                <a16:creationId xmlns:a16="http://schemas.microsoft.com/office/drawing/2014/main" xmlns="" id="{C461BD12-3C84-4D82-BD96-2A08F82ADDA3}"/>
              </a:ext>
            </a:extLst>
          </p:cNvPr>
          <p:cNvSpPr>
            <a:spLocks noGrp="1"/>
          </p:cNvSpPr>
          <p:nvPr>
            <p:ph idx="4294967295"/>
          </p:nvPr>
        </p:nvSpPr>
        <p:spPr>
          <a:xfrm>
            <a:off x="198986" y="1378790"/>
            <a:ext cx="8286750" cy="1004238"/>
          </a:xfrm>
          <a:prstGeom prst="rect">
            <a:avLst/>
          </a:prstGeom>
        </p:spPr>
        <p:txBody>
          <a:bodyPr/>
          <a:lstStyle/>
          <a:p>
            <a:pPr>
              <a:lnSpc>
                <a:spcPct val="130000"/>
              </a:lnSpc>
            </a:pPr>
            <a:r>
              <a:rPr lang="nl-NL" dirty="0">
                <a:solidFill>
                  <a:schemeClr val="tx2"/>
                </a:solidFill>
              </a:rPr>
              <a:t>Verminderen van personeelstekorten</a:t>
            </a:r>
          </a:p>
          <a:p>
            <a:pPr>
              <a:lnSpc>
                <a:spcPct val="130000"/>
              </a:lnSpc>
            </a:pPr>
            <a:r>
              <a:rPr lang="nl-NL" dirty="0">
                <a:solidFill>
                  <a:schemeClr val="tx2"/>
                </a:solidFill>
              </a:rPr>
              <a:t>Verhogen van de arbeidsparticipatie van kwetsbare groepen</a:t>
            </a:r>
          </a:p>
          <a:p>
            <a:pPr>
              <a:lnSpc>
                <a:spcPct val="130000"/>
              </a:lnSpc>
            </a:pPr>
            <a:r>
              <a:rPr lang="nl-NL" dirty="0">
                <a:solidFill>
                  <a:schemeClr val="tx2"/>
                </a:solidFill>
              </a:rPr>
              <a:t>Verbeteren van de aansluiting onderwijs - arbeidsmarkt</a:t>
            </a:r>
          </a:p>
        </p:txBody>
      </p:sp>
      <p:pic>
        <p:nvPicPr>
          <p:cNvPr id="16" name="Afbeelding 15"/>
          <p:cNvPicPr>
            <a:picLocks noChangeAspect="1"/>
          </p:cNvPicPr>
          <p:nvPr/>
        </p:nvPicPr>
        <p:blipFill>
          <a:blip r:embed="rId2"/>
          <a:stretch>
            <a:fillRect/>
          </a:stretch>
        </p:blipFill>
        <p:spPr>
          <a:xfrm>
            <a:off x="3793331" y="2704689"/>
            <a:ext cx="4286250" cy="1757713"/>
          </a:xfrm>
          <a:prstGeom prst="rect">
            <a:avLst/>
          </a:prstGeom>
        </p:spPr>
      </p:pic>
    </p:spTree>
    <p:extLst>
      <p:ext uri="{BB962C8B-B14F-4D97-AF65-F5344CB8AC3E}">
        <p14:creationId xmlns:p14="http://schemas.microsoft.com/office/powerpoint/2010/main" val="4116009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smtClean="0"/>
              <a:t>Regio in Beeld 2021</a:t>
            </a:r>
            <a:endParaRPr lang="en-GB" dirty="0"/>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11</a:t>
            </a:fld>
            <a:endParaRPr lang="en-GB" dirty="0"/>
          </a:p>
        </p:txBody>
      </p:sp>
      <p:pic>
        <p:nvPicPr>
          <p:cNvPr id="6" name="Afbeelding 5"/>
          <p:cNvPicPr>
            <a:picLocks noChangeAspect="1"/>
          </p:cNvPicPr>
          <p:nvPr/>
        </p:nvPicPr>
        <p:blipFill>
          <a:blip r:embed="rId3"/>
          <a:stretch>
            <a:fillRect/>
          </a:stretch>
        </p:blipFill>
        <p:spPr>
          <a:xfrm>
            <a:off x="4942371" y="107509"/>
            <a:ext cx="3317466" cy="4602914"/>
          </a:xfrm>
          <a:prstGeom prst="rect">
            <a:avLst/>
          </a:prstGeom>
        </p:spPr>
      </p:pic>
      <p:sp>
        <p:nvSpPr>
          <p:cNvPr id="10" name="Afgeronde rechthoek 9"/>
          <p:cNvSpPr/>
          <p:nvPr/>
        </p:nvSpPr>
        <p:spPr>
          <a:xfrm>
            <a:off x="287620" y="107509"/>
            <a:ext cx="3074683"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l-NL" sz="2700" b="1" dirty="0"/>
              <a:t>ACTIE</a:t>
            </a:r>
            <a:endParaRPr lang="nl-NL" sz="2700" b="1" dirty="0"/>
          </a:p>
        </p:txBody>
      </p:sp>
      <p:pic>
        <p:nvPicPr>
          <p:cNvPr id="2" name="Afbeelding 1"/>
          <p:cNvPicPr>
            <a:picLocks noChangeAspect="1"/>
          </p:cNvPicPr>
          <p:nvPr/>
        </p:nvPicPr>
        <p:blipFill>
          <a:blip r:embed="rId4"/>
          <a:stretch>
            <a:fillRect/>
          </a:stretch>
        </p:blipFill>
        <p:spPr>
          <a:xfrm>
            <a:off x="140309" y="1299842"/>
            <a:ext cx="2990348" cy="859610"/>
          </a:xfrm>
          <a:prstGeom prst="rect">
            <a:avLst/>
          </a:prstGeom>
        </p:spPr>
      </p:pic>
      <p:pic>
        <p:nvPicPr>
          <p:cNvPr id="11" name="Afbeelding 10"/>
          <p:cNvPicPr>
            <a:picLocks noChangeAspect="1"/>
          </p:cNvPicPr>
          <p:nvPr/>
        </p:nvPicPr>
        <p:blipFill>
          <a:blip r:embed="rId5"/>
          <a:stretch>
            <a:fillRect/>
          </a:stretch>
        </p:blipFill>
        <p:spPr>
          <a:xfrm>
            <a:off x="544307" y="2958185"/>
            <a:ext cx="3605489" cy="1452827"/>
          </a:xfrm>
          <a:prstGeom prst="rect">
            <a:avLst/>
          </a:prstGeom>
        </p:spPr>
      </p:pic>
      <p:pic>
        <p:nvPicPr>
          <p:cNvPr id="12" name="Afbeelding 11"/>
          <p:cNvPicPr>
            <a:picLocks noChangeAspect="1"/>
          </p:cNvPicPr>
          <p:nvPr/>
        </p:nvPicPr>
        <p:blipFill>
          <a:blip r:embed="rId6"/>
          <a:stretch>
            <a:fillRect/>
          </a:stretch>
        </p:blipFill>
        <p:spPr>
          <a:xfrm>
            <a:off x="3465022" y="1536600"/>
            <a:ext cx="1245704" cy="1245704"/>
          </a:xfrm>
          <a:prstGeom prst="rect">
            <a:avLst/>
          </a:prstGeom>
        </p:spPr>
      </p:pic>
    </p:spTree>
    <p:extLst>
      <p:ext uri="{BB962C8B-B14F-4D97-AF65-F5344CB8AC3E}">
        <p14:creationId xmlns:p14="http://schemas.microsoft.com/office/powerpoint/2010/main" val="817187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25115A7-9342-4BFA-AFA3-F16E9F3F8DA7}"/>
              </a:ext>
            </a:extLst>
          </p:cNvPr>
          <p:cNvSpPr>
            <a:spLocks noGrp="1"/>
          </p:cNvSpPr>
          <p:nvPr>
            <p:ph type="title"/>
          </p:nvPr>
        </p:nvSpPr>
        <p:spPr/>
        <p:txBody>
          <a:bodyPr/>
          <a:lstStyle/>
          <a:p>
            <a:r>
              <a:rPr lang="nl-NL" dirty="0" smtClean="0"/>
              <a:t>Hoe gaat het met de economie?</a:t>
            </a:r>
            <a:br>
              <a:rPr lang="nl-NL" dirty="0" smtClean="0"/>
            </a:br>
            <a:r>
              <a:rPr lang="nl-NL" sz="800" dirty="0" smtClean="0"/>
              <a:t>Bron :  Economisch kwartaalbericht september 2021, Rabobank</a:t>
            </a:r>
            <a:r>
              <a:rPr lang="nl-NL" dirty="0"/>
              <a:t/>
            </a:r>
            <a:br>
              <a:rPr lang="nl-NL" dirty="0"/>
            </a:br>
            <a:endParaRPr lang="nl-NL" dirty="0"/>
          </a:p>
        </p:txBody>
      </p:sp>
      <p:pic>
        <p:nvPicPr>
          <p:cNvPr id="1026" name="Picture 2"/>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1235363" y="1187450"/>
            <a:ext cx="6673274"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Beeld economische ontwikkeling Nederland</a:t>
            </a:r>
            <a:endParaRPr lang="nl-NL" dirty="0"/>
          </a:p>
        </p:txBody>
      </p:sp>
      <p:sp>
        <p:nvSpPr>
          <p:cNvPr id="3" name="Tijdelijke aanduiding voor inhoud 2"/>
          <p:cNvSpPr>
            <a:spLocks noGrp="1"/>
          </p:cNvSpPr>
          <p:nvPr>
            <p:ph idx="10"/>
          </p:nvPr>
        </p:nvSpPr>
        <p:spPr/>
        <p:txBody>
          <a:bodyPr/>
          <a:lstStyle/>
          <a:p>
            <a:pPr marL="285750" indent="-285750">
              <a:buFont typeface="Arial" panose="020B0604020202020204" pitchFamily="34" charset="0"/>
              <a:buChar char="•"/>
            </a:pPr>
            <a:r>
              <a:rPr lang="nl-NL" dirty="0" smtClean="0"/>
              <a:t>Economie op weg naar het nieuwe </a:t>
            </a:r>
            <a:r>
              <a:rPr lang="nl-NL" dirty="0" smtClean="0"/>
              <a:t>normaal</a:t>
            </a:r>
            <a:endParaRPr lang="nl-NL" dirty="0" smtClean="0"/>
          </a:p>
          <a:p>
            <a:pPr marL="285750" indent="-285750">
              <a:buFont typeface="Arial" panose="020B0604020202020204" pitchFamily="34" charset="0"/>
              <a:buChar char="•"/>
            </a:pPr>
            <a:r>
              <a:rPr lang="nl-NL" dirty="0" smtClean="0"/>
              <a:t>Veel sectoren weer goed op stoom </a:t>
            </a:r>
            <a:endParaRPr lang="nl-NL" dirty="0" smtClean="0"/>
          </a:p>
          <a:p>
            <a:pPr marL="285750" indent="-285750">
              <a:buFont typeface="Arial" panose="020B0604020202020204" pitchFamily="34" charset="0"/>
              <a:buChar char="•"/>
            </a:pPr>
            <a:r>
              <a:rPr lang="nl-NL" dirty="0" smtClean="0"/>
              <a:t>Schaarste </a:t>
            </a:r>
            <a:r>
              <a:rPr lang="nl-NL" dirty="0" smtClean="0"/>
              <a:t>aan materialen en </a:t>
            </a:r>
            <a:r>
              <a:rPr lang="nl-NL" dirty="0" smtClean="0"/>
              <a:t>personeel</a:t>
            </a:r>
            <a:endParaRPr lang="nl-NL" dirty="0" smtClean="0"/>
          </a:p>
          <a:p>
            <a:pPr marL="285750" indent="-285750">
              <a:buFont typeface="Arial" panose="020B0604020202020204" pitchFamily="34" charset="0"/>
              <a:buChar char="•"/>
            </a:pPr>
            <a:r>
              <a:rPr lang="nl-NL" dirty="0" smtClean="0"/>
              <a:t>Mismatch tussen vraag en aanbod (risico van inflatie en </a:t>
            </a:r>
            <a:r>
              <a:rPr lang="nl-NL" dirty="0" smtClean="0"/>
              <a:t>groeivertraging</a:t>
            </a:r>
            <a:r>
              <a:rPr lang="nl-NL" dirty="0" smtClean="0"/>
              <a:t>)</a:t>
            </a:r>
          </a:p>
          <a:p>
            <a:pPr marL="285750" indent="-285750">
              <a:buFont typeface="Arial" panose="020B0604020202020204" pitchFamily="34" charset="0"/>
              <a:buChar char="•"/>
            </a:pPr>
            <a:r>
              <a:rPr lang="nl-NL" dirty="0" smtClean="0"/>
              <a:t>Exponentiële stijging prijzen koopwoningen (onbetaalbaarheid wonen voor jongeren en starters leidt tot krapte op regionale arbeidsmarkten)</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71253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Sectorprognoses (landelijk beeld)</a:t>
            </a:r>
            <a:endParaRPr lang="nl-NL" dirty="0"/>
          </a:p>
        </p:txBody>
      </p:sp>
      <p:pic>
        <p:nvPicPr>
          <p:cNvPr id="205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1562482" y="1187450"/>
            <a:ext cx="601903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1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Globaal beeld Gooi en Vechtstreek:</a:t>
            </a:r>
            <a:endParaRPr lang="nl-NL" dirty="0"/>
          </a:p>
        </p:txBody>
      </p:sp>
      <p:sp>
        <p:nvSpPr>
          <p:cNvPr id="3" name="Tijdelijke aanduiding voor inhoud 2"/>
          <p:cNvSpPr>
            <a:spLocks noGrp="1"/>
          </p:cNvSpPr>
          <p:nvPr>
            <p:ph idx="10"/>
          </p:nvPr>
        </p:nvSpPr>
        <p:spPr/>
        <p:txBody>
          <a:bodyPr/>
          <a:lstStyle/>
          <a:p>
            <a:pPr>
              <a:buFont typeface="Arial" panose="020B0604020202020204" pitchFamily="34" charset="0"/>
              <a:buChar char="•"/>
            </a:pPr>
            <a:r>
              <a:rPr lang="nl-NL" dirty="0" smtClean="0"/>
              <a:t>Lagere groeiprognose dan gemiddelde Nederland (2,9 vs. 4,2);</a:t>
            </a:r>
          </a:p>
          <a:p>
            <a:pPr>
              <a:buFont typeface="Arial" panose="020B0604020202020204" pitchFamily="34" charset="0"/>
              <a:buChar char="•"/>
            </a:pPr>
            <a:r>
              <a:rPr lang="nl-NL" dirty="0" smtClean="0"/>
              <a:t>Onderbenut economisch </a:t>
            </a:r>
            <a:r>
              <a:rPr lang="nl-NL" dirty="0" smtClean="0"/>
              <a:t>potentieel en organisatiegraad  </a:t>
            </a:r>
            <a:r>
              <a:rPr lang="nl-NL" dirty="0" smtClean="0"/>
              <a:t>(aandachtspunten kennis en innovatie, talent en netwerken);</a:t>
            </a:r>
          </a:p>
          <a:p>
            <a:pPr>
              <a:buFont typeface="Arial" panose="020B0604020202020204" pitchFamily="34" charset="0"/>
              <a:buChar char="•"/>
            </a:pPr>
            <a:r>
              <a:rPr lang="nl-NL" dirty="0" smtClean="0"/>
              <a:t>Tekort aan ruimte voor groei bedrijvigheid: geen schuif- of uitbreidingsruimte binnen de regio;</a:t>
            </a:r>
          </a:p>
          <a:p>
            <a:pPr>
              <a:buFont typeface="Arial" panose="020B0604020202020204" pitchFamily="34" charset="0"/>
              <a:buChar char="•"/>
            </a:pPr>
            <a:r>
              <a:rPr lang="nl-NL" dirty="0" smtClean="0"/>
              <a:t>Krapte </a:t>
            </a:r>
            <a:r>
              <a:rPr lang="nl-NL" dirty="0" smtClean="0"/>
              <a:t>op arbeidsmarkt in een aantal sectoren (zorg, horeca, techniek, </a:t>
            </a:r>
            <a:r>
              <a:rPr lang="nl-NL" dirty="0" smtClean="0"/>
              <a:t>ICT) </a:t>
            </a:r>
            <a:r>
              <a:rPr lang="nl-NL" dirty="0" smtClean="0"/>
              <a:t>en relatief laag aantal middelbaar opgeleiden;</a:t>
            </a:r>
          </a:p>
          <a:p>
            <a:pPr>
              <a:buFont typeface="Arial" panose="020B0604020202020204" pitchFamily="34" charset="0"/>
              <a:buChar char="•"/>
            </a:pPr>
            <a:r>
              <a:rPr lang="nl-NL" dirty="0" smtClean="0"/>
              <a:t>Hoog </a:t>
            </a:r>
            <a:r>
              <a:rPr lang="nl-NL" dirty="0" smtClean="0"/>
              <a:t>aantal ZZP-</a:t>
            </a:r>
            <a:r>
              <a:rPr lang="nl-NL" dirty="0" err="1" smtClean="0"/>
              <a:t>ers</a:t>
            </a:r>
            <a:r>
              <a:rPr lang="nl-NL" dirty="0" smtClean="0"/>
              <a:t>: kwaliteit maar maakt ook kwetsbaar;</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2506907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doen gemeenten nu maatregelen voor ondernemers zijn stopgezet</a:t>
            </a:r>
            <a:r>
              <a:rPr lang="nl-NL" dirty="0" smtClean="0"/>
              <a:t>?</a:t>
            </a:r>
            <a:br>
              <a:rPr lang="nl-NL" dirty="0" smtClean="0"/>
            </a:br>
            <a:r>
              <a:rPr lang="nl-NL" dirty="0"/>
              <a:t/>
            </a:r>
            <a:br>
              <a:rPr lang="nl-NL" dirty="0"/>
            </a:br>
            <a:r>
              <a:rPr lang="nl-NL" dirty="0" smtClean="0"/>
              <a:t/>
            </a:r>
            <a:br>
              <a:rPr lang="nl-NL" dirty="0" smtClean="0"/>
            </a:br>
            <a:r>
              <a:rPr lang="nl-NL" dirty="0"/>
              <a:t/>
            </a:r>
            <a:br>
              <a:rPr lang="nl-NL" dirty="0"/>
            </a:br>
            <a:r>
              <a:rPr lang="nl-NL" dirty="0" smtClean="0"/>
              <a:t/>
            </a:r>
            <a:br>
              <a:rPr lang="nl-NL" dirty="0" smtClean="0"/>
            </a:br>
            <a:r>
              <a:rPr lang="nl-NL" dirty="0" smtClean="0"/>
              <a:t/>
            </a:r>
            <a:br>
              <a:rPr lang="nl-NL" dirty="0" smtClean="0"/>
            </a:br>
            <a:endParaRPr lang="nl-NL" dirty="0"/>
          </a:p>
        </p:txBody>
      </p:sp>
      <p:sp>
        <p:nvSpPr>
          <p:cNvPr id="3" name="Tijdelijke aanduiding voor inhoud 2"/>
          <p:cNvSpPr>
            <a:spLocks noGrp="1"/>
          </p:cNvSpPr>
          <p:nvPr>
            <p:ph idx="10"/>
          </p:nvPr>
        </p:nvSpPr>
        <p:spPr/>
        <p:txBody>
          <a:bodyPr/>
          <a:lstStyle/>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r>
              <a:rPr lang="nl-NL" dirty="0" smtClean="0"/>
              <a:t>NOW </a:t>
            </a:r>
            <a:r>
              <a:rPr lang="nl-NL" dirty="0" smtClean="0"/>
              <a:t>en TOZO per 1 oktober </a:t>
            </a:r>
            <a:r>
              <a:rPr lang="nl-NL" dirty="0" smtClean="0"/>
              <a:t>stopgezet </a:t>
            </a:r>
            <a:endParaRPr lang="nl-NL" dirty="0" smtClean="0"/>
          </a:p>
          <a:p>
            <a:pPr marL="285750" indent="-285750">
              <a:buFont typeface="Arial" panose="020B0604020202020204" pitchFamily="34" charset="0"/>
              <a:buChar char="•"/>
            </a:pPr>
            <a:r>
              <a:rPr lang="nl-NL" dirty="0"/>
              <a:t>M</a:t>
            </a:r>
            <a:r>
              <a:rPr lang="nl-NL" dirty="0" smtClean="0"/>
              <a:t>aatregelen voor herstel economie én samenleving;</a:t>
            </a:r>
          </a:p>
          <a:p>
            <a:pPr marL="285750" indent="-285750">
              <a:buFont typeface="Arial" panose="020B0604020202020204" pitchFamily="34" charset="0"/>
              <a:buChar char="•"/>
            </a:pPr>
            <a:r>
              <a:rPr lang="nl-NL" dirty="0" smtClean="0"/>
              <a:t>Impuls bestaand beleid en nieuwe maatregelen (waarvoor extra budget wordt aangesproken)</a:t>
            </a:r>
          </a:p>
          <a:p>
            <a:pPr marL="285750" indent="-285750">
              <a:buFont typeface="Arial" panose="020B0604020202020204" pitchFamily="34" charset="0"/>
              <a:buChar char="•"/>
            </a:pPr>
            <a:r>
              <a:rPr lang="nl-NL" dirty="0" smtClean="0"/>
              <a:t>Sommige coronamaatregelen worden verlengd</a:t>
            </a:r>
          </a:p>
          <a:p>
            <a:pPr marL="285750" indent="-285750">
              <a:buFont typeface="Arial" panose="020B0604020202020204" pitchFamily="34" charset="0"/>
              <a:buChar char="•"/>
            </a:pPr>
            <a:r>
              <a:rPr lang="nl-NL" dirty="0" smtClean="0"/>
              <a:t>Sommige maatregelen zijn lokaal</a:t>
            </a:r>
          </a:p>
          <a:p>
            <a:pPr marL="285750" indent="-285750">
              <a:buFont typeface="Arial" panose="020B0604020202020204" pitchFamily="34" charset="0"/>
              <a:buChar char="•"/>
            </a:pPr>
            <a:r>
              <a:rPr lang="nl-NL" dirty="0" smtClean="0"/>
              <a:t>Ook veel maatregelen m.b.t. arbeidsmarkt, cultuur en sport en recreatie</a:t>
            </a:r>
          </a:p>
          <a:p>
            <a:pPr marL="285750" indent="-285750">
              <a:buFont typeface="Arial" panose="020B0604020202020204" pitchFamily="34" charset="0"/>
              <a:buChar char="•"/>
            </a:pPr>
            <a:r>
              <a:rPr lang="nl-NL" dirty="0" smtClean="0"/>
              <a:t>Aandacht voor specifieke doelgroepen, bijv. ZZP-</a:t>
            </a:r>
            <a:r>
              <a:rPr lang="nl-NL" dirty="0" err="1" smtClean="0"/>
              <a:t>ers</a:t>
            </a:r>
            <a:r>
              <a:rPr lang="nl-NL" dirty="0" smtClean="0"/>
              <a:t>.</a:t>
            </a:r>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smtClean="0"/>
          </a:p>
          <a:p>
            <a:pPr marL="285750" indent="-285750">
              <a:buFont typeface="Arial" panose="020B0604020202020204" pitchFamily="34" charset="0"/>
              <a:buChar char="•"/>
            </a:pPr>
            <a:endParaRPr lang="nl-NL" dirty="0" smtClean="0"/>
          </a:p>
          <a:p>
            <a:endParaRPr lang="nl-NL" dirty="0"/>
          </a:p>
        </p:txBody>
      </p:sp>
    </p:spTree>
    <p:extLst>
      <p:ext uri="{BB962C8B-B14F-4D97-AF65-F5344CB8AC3E}">
        <p14:creationId xmlns:p14="http://schemas.microsoft.com/office/powerpoint/2010/main" val="289529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Beeld maatregelen herstelplannen gemeenten</a:t>
            </a:r>
            <a:endParaRPr lang="nl-NL" dirty="0"/>
          </a:p>
        </p:txBody>
      </p:sp>
      <p:sp>
        <p:nvSpPr>
          <p:cNvPr id="3" name="Tijdelijke aanduiding voor inhoud 2"/>
          <p:cNvSpPr>
            <a:spLocks noGrp="1"/>
          </p:cNvSpPr>
          <p:nvPr>
            <p:ph idx="10"/>
          </p:nvPr>
        </p:nvSpPr>
        <p:spPr/>
        <p:txBody>
          <a:bodyPr/>
          <a:lstStyle/>
          <a:p>
            <a:pPr marL="285750" indent="-285750">
              <a:buFont typeface="Arial" panose="020B0604020202020204" pitchFamily="34" charset="0"/>
              <a:buChar char="•"/>
            </a:pPr>
            <a:r>
              <a:rPr lang="nl-NL" dirty="0" smtClean="0"/>
              <a:t>Verruiming terrassen </a:t>
            </a:r>
            <a:r>
              <a:rPr lang="nl-NL" dirty="0" smtClean="0"/>
              <a:t>(verlengd)</a:t>
            </a:r>
            <a:endParaRPr lang="nl-NL" dirty="0" smtClean="0"/>
          </a:p>
          <a:p>
            <a:pPr marL="285750" indent="-285750">
              <a:buFont typeface="Arial" panose="020B0604020202020204" pitchFamily="34" charset="0"/>
              <a:buChar char="•"/>
            </a:pPr>
            <a:r>
              <a:rPr lang="nl-NL" dirty="0" smtClean="0"/>
              <a:t>Verruiming </a:t>
            </a:r>
            <a:r>
              <a:rPr lang="nl-NL" dirty="0" smtClean="0"/>
              <a:t>winkelopeningstijden/ venstertijden </a:t>
            </a:r>
            <a:r>
              <a:rPr lang="nl-NL" dirty="0" smtClean="0"/>
              <a:t>bevoorrading (verlengd)</a:t>
            </a:r>
          </a:p>
          <a:p>
            <a:pPr marL="285750" indent="-285750">
              <a:buFont typeface="Arial" panose="020B0604020202020204" pitchFamily="34" charset="0"/>
              <a:buChar char="•"/>
            </a:pPr>
            <a:r>
              <a:rPr lang="nl-NL" dirty="0" smtClean="0"/>
              <a:t>Betalingsregelingen </a:t>
            </a:r>
            <a:endParaRPr lang="nl-NL" dirty="0" smtClean="0"/>
          </a:p>
          <a:p>
            <a:pPr marL="285750" indent="-285750">
              <a:buFont typeface="Arial" panose="020B0604020202020204" pitchFamily="34" charset="0"/>
              <a:buChar char="•"/>
            </a:pPr>
            <a:r>
              <a:rPr lang="nl-NL" dirty="0" smtClean="0"/>
              <a:t>Regionaal </a:t>
            </a:r>
            <a:r>
              <a:rPr lang="nl-NL" dirty="0"/>
              <a:t>Mobiliteitsteam: </a:t>
            </a:r>
            <a:r>
              <a:rPr lang="nl-NL" dirty="0" smtClean="0"/>
              <a:t>begeleiden inwoners </a:t>
            </a:r>
            <a:r>
              <a:rPr lang="nl-NL" dirty="0"/>
              <a:t>naar een andere </a:t>
            </a:r>
            <a:r>
              <a:rPr lang="nl-NL" dirty="0" smtClean="0"/>
              <a:t>functie</a:t>
            </a:r>
          </a:p>
          <a:p>
            <a:pPr marL="285750" indent="-285750">
              <a:buFont typeface="Arial" panose="020B0604020202020204" pitchFamily="34" charset="0"/>
              <a:buChar char="•"/>
            </a:pPr>
            <a:r>
              <a:rPr lang="nl-NL" dirty="0" smtClean="0"/>
              <a:t>Extra ondersteuning voor ZZP-</a:t>
            </a:r>
            <a:r>
              <a:rPr lang="nl-NL" dirty="0" err="1" smtClean="0"/>
              <a:t>ers</a:t>
            </a:r>
            <a:endParaRPr lang="nl-NL" dirty="0" smtClean="0"/>
          </a:p>
          <a:p>
            <a:pPr marL="285750" indent="-285750">
              <a:buFont typeface="Arial" panose="020B0604020202020204" pitchFamily="34" charset="0"/>
              <a:buChar char="•"/>
            </a:pPr>
            <a:r>
              <a:rPr lang="nl-NL" dirty="0" smtClean="0"/>
              <a:t>Steun bij digitalisering ondernemers: Spot035</a:t>
            </a:r>
          </a:p>
          <a:p>
            <a:pPr marL="285750" indent="-285750">
              <a:buFont typeface="Arial" panose="020B0604020202020204" pitchFamily="34" charset="0"/>
              <a:buChar char="•"/>
            </a:pPr>
            <a:r>
              <a:rPr lang="nl-NL" dirty="0"/>
              <a:t>Arbeidsmarktprogramma’s</a:t>
            </a:r>
          </a:p>
          <a:p>
            <a:pPr marL="285750" indent="-285750">
              <a:buFont typeface="Arial" panose="020B0604020202020204" pitchFamily="34" charset="0"/>
              <a:buChar char="•"/>
            </a:pPr>
            <a:r>
              <a:rPr lang="nl-NL" dirty="0" smtClean="0"/>
              <a:t>Human </a:t>
            </a:r>
            <a:r>
              <a:rPr lang="nl-NL" dirty="0" err="1"/>
              <a:t>Capital</a:t>
            </a:r>
            <a:r>
              <a:rPr lang="nl-NL" dirty="0"/>
              <a:t> Agenda</a:t>
            </a:r>
          </a:p>
          <a:p>
            <a:pPr marL="0" indent="0">
              <a:buNone/>
            </a:pPr>
            <a:endParaRPr lang="nl-NL" dirty="0"/>
          </a:p>
        </p:txBody>
      </p:sp>
    </p:spTree>
    <p:extLst>
      <p:ext uri="{BB962C8B-B14F-4D97-AF65-F5344CB8AC3E}">
        <p14:creationId xmlns:p14="http://schemas.microsoft.com/office/powerpoint/2010/main" val="373287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Bestaande projecten en partners én nieuwe projecten</a:t>
            </a:r>
            <a:endParaRPr lang="nl-NL" dirty="0"/>
          </a:p>
        </p:txBody>
      </p:sp>
      <p:sp>
        <p:nvSpPr>
          <p:cNvPr id="3" name="Tijdelijke aanduiding voor inhoud 2"/>
          <p:cNvSpPr>
            <a:spLocks noGrp="1"/>
          </p:cNvSpPr>
          <p:nvPr>
            <p:ph idx="10"/>
          </p:nvPr>
        </p:nvSpPr>
        <p:spPr/>
        <p:txBody>
          <a:bodyPr/>
          <a:lstStyle/>
          <a:p>
            <a:pPr marL="285750" indent="-285750">
              <a:buFont typeface="Arial" panose="020B0604020202020204" pitchFamily="34" charset="0"/>
              <a:buChar char="•"/>
            </a:pPr>
            <a:r>
              <a:rPr lang="nl-NL" dirty="0" smtClean="0"/>
              <a:t>Regionaal </a:t>
            </a:r>
            <a:r>
              <a:rPr lang="nl-NL" dirty="0" smtClean="0"/>
              <a:t>Mobiliteitsteam: </a:t>
            </a:r>
            <a:r>
              <a:rPr lang="nl-NL" dirty="0" smtClean="0"/>
              <a:t>begeleiden </a:t>
            </a:r>
            <a:r>
              <a:rPr lang="nl-NL" dirty="0" smtClean="0"/>
              <a:t>werkzoekenden naar </a:t>
            </a:r>
            <a:r>
              <a:rPr lang="nl-NL" dirty="0" smtClean="0"/>
              <a:t>een </a:t>
            </a:r>
            <a:r>
              <a:rPr lang="nl-NL" dirty="0" smtClean="0"/>
              <a:t>andere </a:t>
            </a:r>
            <a:r>
              <a:rPr lang="nl-NL" dirty="0" smtClean="0"/>
              <a:t>functie </a:t>
            </a:r>
            <a:r>
              <a:rPr lang="nl-NL" dirty="0" smtClean="0"/>
              <a:t>met opleidingsbudget</a:t>
            </a:r>
            <a:endParaRPr lang="nl-NL" dirty="0" smtClean="0"/>
          </a:p>
          <a:p>
            <a:pPr marL="285750" indent="-285750">
              <a:buFont typeface="Arial" panose="020B0604020202020204" pitchFamily="34" charset="0"/>
              <a:buChar char="•"/>
            </a:pPr>
            <a:r>
              <a:rPr lang="nl-NL" dirty="0" smtClean="0"/>
              <a:t>Succesvolle </a:t>
            </a:r>
            <a:r>
              <a:rPr lang="nl-NL" dirty="0"/>
              <a:t>publiek-private samenwerking </a:t>
            </a:r>
            <a:r>
              <a:rPr lang="nl-NL" dirty="0" err="1"/>
              <a:t>ZorgStart</a:t>
            </a:r>
            <a:r>
              <a:rPr lang="nl-NL" dirty="0"/>
              <a:t> naar andere sectoren </a:t>
            </a:r>
            <a:r>
              <a:rPr lang="nl-NL" dirty="0" smtClean="0"/>
              <a:t>uitbreiden</a:t>
            </a:r>
            <a:endParaRPr lang="nl-NL" dirty="0" smtClean="0"/>
          </a:p>
          <a:p>
            <a:pPr marL="285750" indent="-285750">
              <a:buFont typeface="Arial" panose="020B0604020202020204" pitchFamily="34" charset="0"/>
              <a:buChar char="•"/>
            </a:pPr>
            <a:r>
              <a:rPr lang="nl-NL" dirty="0" smtClean="0"/>
              <a:t>Projecten Perspectief op Werk met bewezen succes opschalen</a:t>
            </a:r>
          </a:p>
          <a:p>
            <a:pPr marL="0" indent="0">
              <a:buNone/>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457200" lvl="1" indent="0">
              <a:buNone/>
            </a:pPr>
            <a:r>
              <a:rPr lang="en-US" dirty="0"/>
              <a:t>        </a:t>
            </a:r>
          </a:p>
          <a:p>
            <a:pPr marL="457200" lvl="1" indent="0">
              <a:buNone/>
            </a:pPr>
            <a:endParaRPr lang="en-US" dirty="0"/>
          </a:p>
          <a:p>
            <a:pPr marL="457200" lvl="1" indent="0">
              <a:buNone/>
            </a:pPr>
            <a:r>
              <a:rPr lang="en-US" dirty="0"/>
              <a:t>	</a:t>
            </a:r>
          </a:p>
          <a:p>
            <a:pPr>
              <a:buFont typeface="Arial" panose="020B0604020202020204" pitchFamily="34" charset="0"/>
              <a:buChar char="•"/>
            </a:pPr>
            <a:endParaRPr lang="nl-NL" dirty="0" smtClean="0"/>
          </a:p>
          <a:p>
            <a:pPr>
              <a:buFont typeface="Arial" panose="020B0604020202020204" pitchFamily="34" charset="0"/>
              <a:buChar char="•"/>
            </a:pPr>
            <a:endParaRPr lang="nl-NL" dirty="0"/>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737627"/>
            <a:ext cx="4813564" cy="198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49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Arbeidsmarktprogramma’s regio</a:t>
            </a:r>
            <a:endParaRPr lang="nl-NL" dirty="0">
              <a:solidFill>
                <a:schemeClr val="tx1"/>
              </a:solidFill>
            </a:endParaRPr>
          </a:p>
        </p:txBody>
      </p:sp>
      <p:sp>
        <p:nvSpPr>
          <p:cNvPr id="5" name="Tijdelijke aanduiding voor inhoud 4"/>
          <p:cNvSpPr>
            <a:spLocks noGrp="1"/>
          </p:cNvSpPr>
          <p:nvPr>
            <p:ph idx="10"/>
          </p:nvPr>
        </p:nvSpPr>
        <p:spPr/>
        <p:txBody>
          <a:bodyPr/>
          <a:lstStyle/>
          <a:p>
            <a:pPr marL="285750" indent="-285750">
              <a:buFont typeface="Wingdings" panose="05000000000000000000" pitchFamily="2" charset="2"/>
              <a:buChar char="§"/>
            </a:pPr>
            <a:r>
              <a:rPr lang="nl-NL" sz="1600" dirty="0" smtClean="0"/>
              <a:t>Versterken arbeidsmarkt</a:t>
            </a:r>
            <a:r>
              <a:rPr lang="nl-NL" sz="1600" dirty="0" smtClean="0"/>
              <a:t>, economie en </a:t>
            </a:r>
            <a:r>
              <a:rPr lang="nl-NL" sz="1600" dirty="0" smtClean="0"/>
              <a:t>duurzaamheid</a:t>
            </a:r>
          </a:p>
          <a:p>
            <a:pPr marL="285750" indent="-285750">
              <a:buFont typeface="Wingdings" panose="05000000000000000000" pitchFamily="2" charset="2"/>
              <a:buChar char="§"/>
            </a:pPr>
            <a:r>
              <a:rPr lang="nl-NL" sz="1600" dirty="0" smtClean="0"/>
              <a:t>Media, zorg, bouw &amp; techniek, ICT, horeca</a:t>
            </a:r>
            <a:endParaRPr lang="nl-NL" sz="1600" dirty="0" smtClean="0"/>
          </a:p>
          <a:p>
            <a:pPr marL="285750" indent="-285750">
              <a:buFont typeface="Wingdings" panose="05000000000000000000" pitchFamily="2" charset="2"/>
              <a:buChar char="§"/>
            </a:pPr>
            <a:r>
              <a:rPr lang="nl-NL" sz="1600" b="1" dirty="0"/>
              <a:t>Samenwerkingen bedrijfsleven, onderwijs en </a:t>
            </a:r>
            <a:r>
              <a:rPr lang="nl-NL" sz="1600" b="1" dirty="0" smtClean="0"/>
              <a:t>overheid in 27 projecten</a:t>
            </a:r>
            <a:endParaRPr lang="nl-NL" sz="1600" dirty="0" smtClean="0"/>
          </a:p>
          <a:p>
            <a:pPr marL="285750" indent="-285750">
              <a:buFont typeface="Wingdings" panose="05000000000000000000" pitchFamily="2" charset="2"/>
              <a:buChar char="§"/>
            </a:pPr>
            <a:r>
              <a:rPr lang="nl-NL" sz="1600" dirty="0" smtClean="0"/>
              <a:t>Doel</a:t>
            </a:r>
            <a:r>
              <a:rPr lang="nl-NL" sz="1600" dirty="0" smtClean="0"/>
              <a:t>: 1200 trajecten, 800 scholing, 500 </a:t>
            </a:r>
            <a:r>
              <a:rPr lang="nl-NL" sz="1600" dirty="0" smtClean="0"/>
              <a:t>werk</a:t>
            </a:r>
          </a:p>
          <a:p>
            <a:pPr marL="285750" indent="-285750">
              <a:buFont typeface="Wingdings" panose="05000000000000000000" pitchFamily="2" charset="2"/>
              <a:buChar char="§"/>
            </a:pPr>
            <a:r>
              <a:rPr lang="nl-NL" sz="1600" dirty="0" smtClean="0"/>
              <a:t>Stand: 500 </a:t>
            </a:r>
            <a:r>
              <a:rPr lang="nl-NL" sz="1600" dirty="0" smtClean="0"/>
              <a:t>trajecten gestart, </a:t>
            </a:r>
            <a:r>
              <a:rPr lang="nl-NL" sz="1600" dirty="0" smtClean="0"/>
              <a:t>120 geschoold, 150 </a:t>
            </a:r>
            <a:r>
              <a:rPr lang="nl-NL" sz="1600" dirty="0" smtClean="0"/>
              <a:t>aan het werk</a:t>
            </a:r>
          </a:p>
          <a:p>
            <a:pPr marL="285750" indent="-285750">
              <a:buFont typeface="Wingdings" panose="05000000000000000000" pitchFamily="2" charset="2"/>
              <a:buChar char="§"/>
            </a:pPr>
            <a:r>
              <a:rPr lang="nl-NL" sz="1600" b="1" dirty="0" smtClean="0"/>
              <a:t>Zorgstart</a:t>
            </a:r>
            <a:r>
              <a:rPr lang="nl-NL" sz="1600" b="1" dirty="0" smtClean="0"/>
              <a:t>, Wijkleerbedrijf, </a:t>
            </a:r>
            <a:r>
              <a:rPr lang="nl-NL" sz="1600" b="1" dirty="0" smtClean="0"/>
              <a:t>Jongeren</a:t>
            </a:r>
            <a:endParaRPr lang="nl-NL" sz="1600" b="1" dirty="0" smtClean="0"/>
          </a:p>
          <a:p>
            <a:pPr marL="285750" indent="-285750">
              <a:buFont typeface="Wingdings" panose="05000000000000000000" pitchFamily="2" charset="2"/>
              <a:buChar char="§"/>
            </a:pPr>
            <a:endParaRPr lang="nl-NL" sz="1600" dirty="0" smtClean="0"/>
          </a:p>
          <a:p>
            <a:pPr marL="285750" indent="-285750">
              <a:buFont typeface="Wingdings" panose="05000000000000000000" pitchFamily="2" charset="2"/>
              <a:buChar char="§"/>
            </a:pPr>
            <a:r>
              <a:rPr lang="nl-NL" sz="1600" dirty="0" smtClean="0"/>
              <a:t>Binnenkort</a:t>
            </a:r>
            <a:r>
              <a:rPr lang="nl-NL" sz="1600" dirty="0" smtClean="0"/>
              <a:t>: </a:t>
            </a:r>
            <a:endParaRPr lang="nl-NL" sz="1600" dirty="0" smtClean="0"/>
          </a:p>
          <a:p>
            <a:pPr marL="0" indent="0">
              <a:buNone/>
            </a:pPr>
            <a:r>
              <a:rPr lang="nl-NL" sz="1600" dirty="0" smtClean="0"/>
              <a:t>Bouw- en techniekstart</a:t>
            </a:r>
          </a:p>
          <a:p>
            <a:pPr marL="0" indent="0">
              <a:buNone/>
            </a:pPr>
            <a:r>
              <a:rPr lang="nl-NL" sz="1600" dirty="0" smtClean="0"/>
              <a:t>Young </a:t>
            </a:r>
            <a:r>
              <a:rPr lang="nl-NL" sz="1600" dirty="0" err="1" smtClean="0"/>
              <a:t>Digitals</a:t>
            </a:r>
            <a:endParaRPr lang="nl-NL" sz="1600" dirty="0" smtClean="0"/>
          </a:p>
          <a:p>
            <a:pPr marL="0" indent="0">
              <a:buNone/>
            </a:pPr>
            <a:endParaRPr lang="nl-NL" sz="1600" b="1" dirty="0"/>
          </a:p>
          <a:p>
            <a:pPr marL="0" indent="0">
              <a:buNone/>
            </a:pPr>
            <a:endParaRPr lang="nl-NL" sz="1600" b="1" dirty="0" smtClean="0"/>
          </a:p>
          <a:p>
            <a:pPr marL="0" indent="0">
              <a:buNone/>
            </a:pPr>
            <a:endParaRPr lang="nl-NL" sz="1600" b="1" dirty="0" smtClean="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550" t="11547" r="8975" b="5742"/>
          <a:stretch/>
        </p:blipFill>
        <p:spPr bwMode="auto">
          <a:xfrm>
            <a:off x="4834920" y="2755352"/>
            <a:ext cx="4327822" cy="238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38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9512" y="555526"/>
            <a:ext cx="8568952" cy="3310137"/>
          </a:xfrm>
          <a:prstGeom prst="rect">
            <a:avLst/>
          </a:prstGeom>
        </p:spPr>
        <p:txBody>
          <a:bodyPr wrap="square">
            <a:spAutoFit/>
          </a:bodyPr>
          <a:lstStyle/>
          <a:p>
            <a:pPr algn="ctr">
              <a:spcAft>
                <a:spcPts val="0"/>
              </a:spcAft>
              <a:tabLst>
                <a:tab pos="288290" algn="l"/>
                <a:tab pos="575945" algn="l"/>
                <a:tab pos="864235" algn="l"/>
              </a:tabLst>
            </a:pPr>
            <a:r>
              <a:rPr lang="nl-NL" sz="3200" kern="1400" spc="25" dirty="0">
                <a:solidFill>
                  <a:srgbClr val="2581C4"/>
                </a:solidFill>
                <a:latin typeface="Roboto Slab"/>
                <a:ea typeface="Times New Roman"/>
                <a:cs typeface="Times New Roman"/>
              </a:rPr>
              <a:t>PROGRAMMA</a:t>
            </a:r>
          </a:p>
          <a:p>
            <a:pPr>
              <a:lnSpc>
                <a:spcPct val="115000"/>
              </a:lnSpc>
              <a:spcAft>
                <a:spcPts val="0"/>
              </a:spcAft>
              <a:tabLst>
                <a:tab pos="288290" algn="l"/>
                <a:tab pos="575945" algn="l"/>
                <a:tab pos="864235" algn="l"/>
              </a:tabLst>
            </a:pPr>
            <a:r>
              <a:rPr lang="nl-NL" dirty="0">
                <a:solidFill>
                  <a:srgbClr val="262626"/>
                </a:solidFill>
                <a:latin typeface="Roboto"/>
                <a:ea typeface="Calibri"/>
                <a:cs typeface="Times New Roman"/>
              </a:rPr>
              <a:t> </a:t>
            </a:r>
          </a:p>
          <a:p>
            <a:pPr>
              <a:lnSpc>
                <a:spcPct val="115000"/>
              </a:lnSpc>
              <a:spcAft>
                <a:spcPts val="0"/>
              </a:spcAft>
              <a:tabLst>
                <a:tab pos="288290" algn="l"/>
                <a:tab pos="575945" algn="l"/>
                <a:tab pos="864235" algn="l"/>
              </a:tabLst>
            </a:pPr>
            <a:r>
              <a:rPr lang="nl-NL" dirty="0">
                <a:solidFill>
                  <a:srgbClr val="262626"/>
                </a:solidFill>
                <a:latin typeface="Roboto"/>
                <a:ea typeface="Calibri"/>
                <a:cs typeface="Times New Roman"/>
              </a:rPr>
              <a:t> </a:t>
            </a:r>
          </a:p>
          <a:p>
            <a:pPr>
              <a:lnSpc>
                <a:spcPct val="115000"/>
              </a:lnSpc>
              <a:spcAft>
                <a:spcPts val="0"/>
              </a:spcAft>
              <a:tabLst>
                <a:tab pos="288290" algn="l"/>
                <a:tab pos="575945" algn="l"/>
                <a:tab pos="864235" algn="l"/>
              </a:tabLst>
            </a:pPr>
            <a:r>
              <a:rPr lang="nl-NL" dirty="0" smtClean="0">
                <a:solidFill>
                  <a:srgbClr val="262626"/>
                </a:solidFill>
                <a:latin typeface="Roboto"/>
                <a:ea typeface="Calibri"/>
                <a:cs typeface="Times New Roman"/>
              </a:rPr>
              <a:t>18.00 </a:t>
            </a:r>
            <a:r>
              <a:rPr lang="nl-NL" dirty="0">
                <a:solidFill>
                  <a:srgbClr val="262626"/>
                </a:solidFill>
                <a:latin typeface="Roboto"/>
                <a:ea typeface="Calibri"/>
                <a:cs typeface="Times New Roman"/>
              </a:rPr>
              <a:t>– 18.10	Opening en </a:t>
            </a:r>
            <a:r>
              <a:rPr lang="nl-NL" dirty="0" smtClean="0">
                <a:solidFill>
                  <a:srgbClr val="262626"/>
                </a:solidFill>
                <a:latin typeface="Roboto"/>
                <a:ea typeface="Calibri"/>
                <a:cs typeface="Times New Roman"/>
              </a:rPr>
              <a:t>welkom</a:t>
            </a:r>
          </a:p>
          <a:p>
            <a:pPr>
              <a:lnSpc>
                <a:spcPct val="115000"/>
              </a:lnSpc>
              <a:spcAft>
                <a:spcPts val="0"/>
              </a:spcAft>
              <a:tabLst>
                <a:tab pos="288290" algn="l"/>
                <a:tab pos="575945" algn="l"/>
                <a:tab pos="864235" algn="l"/>
              </a:tabLst>
            </a:pPr>
            <a:r>
              <a:rPr lang="nl-NL" dirty="0">
                <a:solidFill>
                  <a:srgbClr val="262626"/>
                </a:solidFill>
                <a:latin typeface="Roboto"/>
                <a:ea typeface="Calibri"/>
                <a:cs typeface="Times New Roman"/>
              </a:rPr>
              <a:t>	</a:t>
            </a:r>
            <a:r>
              <a:rPr lang="nl-NL" dirty="0" smtClean="0">
                <a:solidFill>
                  <a:srgbClr val="262626"/>
                </a:solidFill>
                <a:latin typeface="Roboto"/>
                <a:ea typeface="Calibri"/>
                <a:cs typeface="Times New Roman"/>
              </a:rPr>
              <a:t>				</a:t>
            </a:r>
            <a:r>
              <a:rPr lang="nl-NL" i="1" dirty="0" smtClean="0">
                <a:solidFill>
                  <a:srgbClr val="262626"/>
                </a:solidFill>
                <a:latin typeface="Roboto"/>
                <a:ea typeface="Calibri"/>
                <a:cs typeface="Times New Roman"/>
              </a:rPr>
              <a:t>Han </a:t>
            </a:r>
            <a:r>
              <a:rPr lang="nl-NL" i="1" dirty="0">
                <a:solidFill>
                  <a:srgbClr val="262626"/>
                </a:solidFill>
                <a:latin typeface="Roboto"/>
                <a:ea typeface="Calibri"/>
                <a:cs typeface="Times New Roman"/>
              </a:rPr>
              <a:t>ter </a:t>
            </a:r>
            <a:r>
              <a:rPr lang="nl-NL" i="1" dirty="0" smtClean="0">
                <a:solidFill>
                  <a:srgbClr val="262626"/>
                </a:solidFill>
                <a:latin typeface="Roboto"/>
                <a:ea typeface="Calibri"/>
                <a:cs typeface="Times New Roman"/>
              </a:rPr>
              <a:t>Heegde</a:t>
            </a:r>
          </a:p>
          <a:p>
            <a:pPr>
              <a:lnSpc>
                <a:spcPct val="115000"/>
              </a:lnSpc>
              <a:spcAft>
                <a:spcPts val="0"/>
              </a:spcAft>
              <a:tabLst>
                <a:tab pos="288290" algn="l"/>
                <a:tab pos="575945" algn="l"/>
                <a:tab pos="864235" algn="l"/>
              </a:tabLst>
            </a:pPr>
            <a:endParaRPr lang="nl-NL" dirty="0">
              <a:solidFill>
                <a:srgbClr val="262626"/>
              </a:solidFill>
              <a:latin typeface="Roboto"/>
              <a:ea typeface="Calibri"/>
              <a:cs typeface="Times New Roman"/>
            </a:endParaRPr>
          </a:p>
          <a:p>
            <a:pPr>
              <a:lnSpc>
                <a:spcPct val="115000"/>
              </a:lnSpc>
              <a:spcAft>
                <a:spcPts val="0"/>
              </a:spcAft>
              <a:tabLst>
                <a:tab pos="288290" algn="l"/>
                <a:tab pos="575945" algn="l"/>
                <a:tab pos="864235" algn="l"/>
              </a:tabLst>
            </a:pPr>
            <a:r>
              <a:rPr lang="nl-NL" dirty="0">
                <a:solidFill>
                  <a:srgbClr val="262626"/>
                </a:solidFill>
                <a:latin typeface="Roboto"/>
                <a:ea typeface="Calibri"/>
                <a:cs typeface="Times New Roman"/>
              </a:rPr>
              <a:t>18.10 – </a:t>
            </a:r>
            <a:r>
              <a:rPr lang="nl-NL" dirty="0" smtClean="0">
                <a:solidFill>
                  <a:srgbClr val="262626"/>
                </a:solidFill>
                <a:latin typeface="Roboto"/>
                <a:ea typeface="Calibri"/>
                <a:cs typeface="Times New Roman"/>
              </a:rPr>
              <a:t>18.45</a:t>
            </a:r>
            <a:r>
              <a:rPr lang="nl-NL" dirty="0">
                <a:solidFill>
                  <a:srgbClr val="262626"/>
                </a:solidFill>
                <a:latin typeface="Roboto"/>
                <a:ea typeface="Calibri"/>
                <a:cs typeface="Times New Roman"/>
              </a:rPr>
              <a:t>	Corona en de regio: feiten en cijfers; maatregelen </a:t>
            </a:r>
            <a:r>
              <a:rPr lang="nl-NL" dirty="0" smtClean="0">
                <a:solidFill>
                  <a:srgbClr val="262626"/>
                </a:solidFill>
                <a:latin typeface="Roboto"/>
                <a:ea typeface="Calibri"/>
                <a:cs typeface="Times New Roman"/>
              </a:rPr>
              <a:t>gemeenten</a:t>
            </a:r>
          </a:p>
          <a:p>
            <a:pPr>
              <a:lnSpc>
                <a:spcPct val="115000"/>
              </a:lnSpc>
              <a:spcAft>
                <a:spcPts val="0"/>
              </a:spcAft>
              <a:tabLst>
                <a:tab pos="288290" algn="l"/>
                <a:tab pos="575945" algn="l"/>
                <a:tab pos="864235" algn="l"/>
              </a:tabLst>
            </a:pPr>
            <a:r>
              <a:rPr lang="nl-NL" dirty="0">
                <a:solidFill>
                  <a:srgbClr val="262626"/>
                </a:solidFill>
                <a:latin typeface="Roboto"/>
                <a:ea typeface="Calibri"/>
                <a:cs typeface="Times New Roman"/>
              </a:rPr>
              <a:t>	</a:t>
            </a:r>
            <a:r>
              <a:rPr lang="nl-NL" dirty="0" smtClean="0">
                <a:solidFill>
                  <a:srgbClr val="262626"/>
                </a:solidFill>
                <a:latin typeface="Roboto"/>
                <a:ea typeface="Calibri"/>
                <a:cs typeface="Times New Roman"/>
              </a:rPr>
              <a:t>				</a:t>
            </a:r>
            <a:r>
              <a:rPr lang="nl-NL" i="1" dirty="0" smtClean="0">
                <a:solidFill>
                  <a:srgbClr val="262626"/>
                </a:solidFill>
                <a:latin typeface="Roboto"/>
                <a:ea typeface="Calibri"/>
                <a:cs typeface="Times New Roman"/>
              </a:rPr>
              <a:t>Jeroen Schuil en Tijs </a:t>
            </a:r>
            <a:r>
              <a:rPr lang="nl-NL" i="1" dirty="0" err="1" smtClean="0">
                <a:solidFill>
                  <a:srgbClr val="262626"/>
                </a:solidFill>
                <a:latin typeface="Roboto"/>
                <a:ea typeface="Calibri"/>
                <a:cs typeface="Times New Roman"/>
              </a:rPr>
              <a:t>Böhm</a:t>
            </a:r>
            <a:endParaRPr lang="nl-NL" i="1" dirty="0" smtClean="0">
              <a:solidFill>
                <a:srgbClr val="262626"/>
              </a:solidFill>
              <a:latin typeface="Roboto"/>
              <a:ea typeface="Calibri"/>
              <a:cs typeface="Times New Roman"/>
            </a:endParaRPr>
          </a:p>
          <a:p>
            <a:pPr marL="895350" indent="-895350">
              <a:lnSpc>
                <a:spcPct val="115000"/>
              </a:lnSpc>
              <a:spcAft>
                <a:spcPts val="0"/>
              </a:spcAft>
              <a:tabLst>
                <a:tab pos="288290" algn="l"/>
                <a:tab pos="575945" algn="l"/>
                <a:tab pos="864235" algn="l"/>
              </a:tabLst>
            </a:pPr>
            <a:endParaRPr lang="nl-NL" dirty="0" smtClean="0">
              <a:solidFill>
                <a:srgbClr val="262626"/>
              </a:solidFill>
              <a:latin typeface="Roboto"/>
              <a:ea typeface="Calibri"/>
              <a:cs typeface="Times New Roman"/>
            </a:endParaRPr>
          </a:p>
          <a:p>
            <a:pPr marL="895350" indent="-895350">
              <a:lnSpc>
                <a:spcPct val="115000"/>
              </a:lnSpc>
              <a:spcAft>
                <a:spcPts val="0"/>
              </a:spcAft>
              <a:tabLst>
                <a:tab pos="288290" algn="l"/>
                <a:tab pos="575945" algn="l"/>
                <a:tab pos="864235" algn="l"/>
              </a:tabLst>
            </a:pPr>
            <a:r>
              <a:rPr lang="nl-NL" dirty="0" smtClean="0">
                <a:solidFill>
                  <a:srgbClr val="262626"/>
                </a:solidFill>
                <a:latin typeface="Roboto"/>
                <a:ea typeface="Calibri"/>
                <a:cs typeface="Times New Roman"/>
              </a:rPr>
              <a:t>18.45 </a:t>
            </a:r>
            <a:r>
              <a:rPr lang="nl-NL" dirty="0">
                <a:solidFill>
                  <a:srgbClr val="262626"/>
                </a:solidFill>
                <a:latin typeface="Roboto"/>
                <a:ea typeface="Calibri"/>
                <a:cs typeface="Times New Roman"/>
              </a:rPr>
              <a:t>– 19.15	In gesprek met elkaar: welke hulp van de overheid is nodig op weg naar herstel?</a:t>
            </a:r>
          </a:p>
          <a:p>
            <a:pPr marL="895350" indent="-895350">
              <a:lnSpc>
                <a:spcPct val="115000"/>
              </a:lnSpc>
              <a:spcAft>
                <a:spcPts val="0"/>
              </a:spcAft>
              <a:tabLst>
                <a:tab pos="288290" algn="l"/>
                <a:tab pos="575945" algn="l"/>
                <a:tab pos="864235" algn="l"/>
              </a:tabLst>
            </a:pPr>
            <a:endParaRPr lang="nl-NL" dirty="0" smtClean="0">
              <a:solidFill>
                <a:srgbClr val="262626"/>
              </a:solidFill>
              <a:latin typeface="Roboto"/>
              <a:ea typeface="Calibri"/>
              <a:cs typeface="Times New Roman"/>
            </a:endParaRPr>
          </a:p>
          <a:p>
            <a:pPr marL="895350" indent="-895350">
              <a:lnSpc>
                <a:spcPct val="115000"/>
              </a:lnSpc>
              <a:spcAft>
                <a:spcPts val="0"/>
              </a:spcAft>
              <a:tabLst>
                <a:tab pos="288290" algn="l"/>
                <a:tab pos="575945" algn="l"/>
                <a:tab pos="864235" algn="l"/>
              </a:tabLst>
            </a:pPr>
            <a:r>
              <a:rPr lang="nl-NL" dirty="0" smtClean="0">
                <a:solidFill>
                  <a:srgbClr val="262626"/>
                </a:solidFill>
                <a:latin typeface="Roboto"/>
                <a:ea typeface="Calibri"/>
                <a:cs typeface="Times New Roman"/>
              </a:rPr>
              <a:t>19.15 </a:t>
            </a:r>
            <a:r>
              <a:rPr lang="nl-NL" dirty="0">
                <a:solidFill>
                  <a:srgbClr val="262626"/>
                </a:solidFill>
                <a:latin typeface="Roboto"/>
                <a:ea typeface="Calibri"/>
                <a:cs typeface="Times New Roman"/>
              </a:rPr>
              <a:t>– 19.30 	Afsluiting en afspraken over vervolg</a:t>
            </a:r>
            <a:endParaRPr lang="nl-NL" dirty="0">
              <a:solidFill>
                <a:srgbClr val="262626"/>
              </a:solidFill>
              <a:effectLst/>
              <a:latin typeface="Roboto"/>
              <a:ea typeface="Calibri"/>
              <a:cs typeface="Times New Roman"/>
            </a:endParaRPr>
          </a:p>
        </p:txBody>
      </p:sp>
    </p:spTree>
    <p:extLst>
      <p:ext uri="{BB962C8B-B14F-4D97-AF65-F5344CB8AC3E}">
        <p14:creationId xmlns:p14="http://schemas.microsoft.com/office/powerpoint/2010/main" val="1547101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Uitvoeringsprogramma </a:t>
            </a:r>
            <a:r>
              <a:rPr lang="nl-NL" dirty="0" smtClean="0"/>
              <a:t>Human </a:t>
            </a:r>
            <a:r>
              <a:rPr lang="nl-NL" dirty="0" err="1" smtClean="0"/>
              <a:t>Capital</a:t>
            </a:r>
            <a:endParaRPr lang="nl-NL" dirty="0"/>
          </a:p>
        </p:txBody>
      </p:sp>
      <p:sp>
        <p:nvSpPr>
          <p:cNvPr id="3" name="Tijdelijke aanduiding voor inhoud 2"/>
          <p:cNvSpPr>
            <a:spLocks noGrp="1"/>
          </p:cNvSpPr>
          <p:nvPr>
            <p:ph idx="10"/>
          </p:nvPr>
        </p:nvSpPr>
        <p:spPr>
          <a:xfrm>
            <a:off x="539552" y="1131590"/>
            <a:ext cx="8064896" cy="3440786"/>
          </a:xfrm>
        </p:spPr>
        <p:txBody>
          <a:bodyPr/>
          <a:lstStyle/>
          <a:p>
            <a:pPr marL="0" indent="0">
              <a:buNone/>
            </a:pPr>
            <a:r>
              <a:rPr lang="nl-NL" b="1" dirty="0">
                <a:solidFill>
                  <a:srgbClr val="0082C2"/>
                </a:solidFill>
              </a:rPr>
              <a:t>Doel</a:t>
            </a:r>
            <a:r>
              <a:rPr lang="nl-NL" dirty="0"/>
              <a:t>: Een </a:t>
            </a:r>
            <a:r>
              <a:rPr lang="nl-NL" b="1" dirty="0"/>
              <a:t>toekomstbestendig beroepsbevolking </a:t>
            </a:r>
            <a:r>
              <a:rPr lang="nl-NL" b="1" dirty="0" smtClean="0"/>
              <a:t>(</a:t>
            </a:r>
            <a:r>
              <a:rPr lang="nl-NL" dirty="0" smtClean="0"/>
              <a:t>basis gezonde economie)</a:t>
            </a:r>
          </a:p>
          <a:p>
            <a:pPr marL="0" indent="0">
              <a:buNone/>
            </a:pPr>
            <a:r>
              <a:rPr lang="nl-NL" dirty="0" smtClean="0"/>
              <a:t> </a:t>
            </a:r>
            <a:endParaRPr lang="en-US" dirty="0"/>
          </a:p>
          <a:p>
            <a:pPr marL="0" indent="0">
              <a:buNone/>
            </a:pPr>
            <a:r>
              <a:rPr lang="nl-NL" b="1" dirty="0" smtClean="0">
                <a:solidFill>
                  <a:srgbClr val="0082C2"/>
                </a:solidFill>
              </a:rPr>
              <a:t>Wat</a:t>
            </a:r>
            <a:r>
              <a:rPr lang="nl-NL" dirty="0"/>
              <a:t>: </a:t>
            </a:r>
            <a:r>
              <a:rPr lang="nl-NL" b="1" dirty="0" smtClean="0"/>
              <a:t>Bestaande</a:t>
            </a:r>
            <a:r>
              <a:rPr lang="nl-NL" dirty="0" smtClean="0"/>
              <a:t> </a:t>
            </a:r>
            <a:r>
              <a:rPr lang="nl-NL" dirty="0"/>
              <a:t>succesvolle </a:t>
            </a:r>
            <a:r>
              <a:rPr lang="nl-NL" dirty="0" smtClean="0"/>
              <a:t>arbeidsmarktprojecten regionaal </a:t>
            </a:r>
            <a:r>
              <a:rPr lang="nl-NL" dirty="0" err="1" smtClean="0"/>
              <a:t>doorontwikkelen</a:t>
            </a:r>
            <a:r>
              <a:rPr lang="nl-NL" dirty="0" smtClean="0"/>
              <a:t> </a:t>
            </a:r>
            <a:r>
              <a:rPr lang="nl-NL" b="1" dirty="0" smtClean="0"/>
              <a:t>en </a:t>
            </a:r>
            <a:r>
              <a:rPr lang="nl-NL" b="1" dirty="0"/>
              <a:t>nieuwe initiatieven </a:t>
            </a:r>
            <a:r>
              <a:rPr lang="nl-NL" dirty="0" smtClean="0"/>
              <a:t>in gang zetten</a:t>
            </a:r>
          </a:p>
          <a:p>
            <a:pPr marL="0" indent="0">
              <a:buNone/>
            </a:pPr>
            <a:endParaRPr lang="nl-NL" b="1" dirty="0" smtClean="0">
              <a:solidFill>
                <a:srgbClr val="0082C2"/>
              </a:solidFill>
            </a:endParaRPr>
          </a:p>
          <a:p>
            <a:pPr marL="0" indent="0">
              <a:buNone/>
            </a:pPr>
            <a:r>
              <a:rPr lang="nl-NL" b="1" dirty="0" smtClean="0">
                <a:solidFill>
                  <a:srgbClr val="0082C2"/>
                </a:solidFill>
              </a:rPr>
              <a:t>Wie </a:t>
            </a:r>
            <a:r>
              <a:rPr lang="nl-NL" b="1" dirty="0" smtClean="0"/>
              <a:t>: Ondernemers, onderwijs en overheid</a:t>
            </a:r>
            <a:endParaRPr lang="en-US" dirty="0"/>
          </a:p>
          <a:p>
            <a:pPr marL="0" indent="0">
              <a:buNone/>
            </a:pPr>
            <a:endParaRPr lang="nl-NL" b="1" dirty="0" smtClean="0">
              <a:solidFill>
                <a:srgbClr val="0082C2"/>
              </a:solidFill>
            </a:endParaRPr>
          </a:p>
          <a:p>
            <a:pPr marL="0" indent="0">
              <a:buNone/>
            </a:pPr>
            <a:r>
              <a:rPr lang="nl-NL" b="1" dirty="0" smtClean="0">
                <a:solidFill>
                  <a:srgbClr val="0082C2"/>
                </a:solidFill>
              </a:rPr>
              <a:t>Doelgroepen</a:t>
            </a:r>
            <a:r>
              <a:rPr lang="nl-NL" dirty="0"/>
              <a:t>: </a:t>
            </a:r>
            <a:r>
              <a:rPr lang="nl-NL" b="1" dirty="0"/>
              <a:t>werkzoekenden; werkenden </a:t>
            </a:r>
            <a:r>
              <a:rPr lang="nl-NL" dirty="0"/>
              <a:t>én inwoners die </a:t>
            </a:r>
            <a:r>
              <a:rPr lang="nl-NL" b="1" dirty="0"/>
              <a:t>onderwijs</a:t>
            </a:r>
            <a:r>
              <a:rPr lang="nl-NL" dirty="0"/>
              <a:t> volgen </a:t>
            </a:r>
          </a:p>
          <a:p>
            <a:pPr marL="0" indent="0">
              <a:buNone/>
            </a:pPr>
            <a:endParaRPr lang="en-US" dirty="0"/>
          </a:p>
          <a:p>
            <a:pPr marL="0" indent="0">
              <a:buNone/>
            </a:pPr>
            <a:r>
              <a:rPr lang="nl-NL" b="1" dirty="0">
                <a:solidFill>
                  <a:srgbClr val="0082C2"/>
                </a:solidFill>
              </a:rPr>
              <a:t>Focus: </a:t>
            </a:r>
            <a:r>
              <a:rPr lang="nl-NL" b="1" dirty="0"/>
              <a:t>van krimpsectoren naar kraptesectoren</a:t>
            </a:r>
            <a:r>
              <a:rPr lang="nl-NL" dirty="0"/>
              <a:t>: ICT, techniek, onderwijs en zorg en maatschappelijke transities (digitalisering; energietransitie)</a:t>
            </a:r>
          </a:p>
          <a:p>
            <a:endParaRPr lang="nl-NL" dirty="0"/>
          </a:p>
        </p:txBody>
      </p:sp>
    </p:spTree>
    <p:extLst>
      <p:ext uri="{BB962C8B-B14F-4D97-AF65-F5344CB8AC3E}">
        <p14:creationId xmlns:p14="http://schemas.microsoft.com/office/powerpoint/2010/main" val="427717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813" b="7813"/>
          <a:stretch>
            <a:fillRect/>
          </a:stretch>
        </p:blipFill>
        <p:spPr/>
      </p:pic>
      <p:sp>
        <p:nvSpPr>
          <p:cNvPr id="3" name="Title 2">
            <a:extLst>
              <a:ext uri="{FF2B5EF4-FFF2-40B4-BE49-F238E27FC236}">
                <a16:creationId xmlns:a16="http://schemas.microsoft.com/office/drawing/2014/main" xmlns="" id="{E05DC41A-E8FA-4007-8FBB-4EEF7D595CB8}"/>
              </a:ext>
            </a:extLst>
          </p:cNvPr>
          <p:cNvSpPr>
            <a:spLocks noGrp="1"/>
          </p:cNvSpPr>
          <p:nvPr>
            <p:ph type="ctrTitle"/>
          </p:nvPr>
        </p:nvSpPr>
        <p:spPr>
          <a:xfrm>
            <a:off x="212651" y="3101625"/>
            <a:ext cx="6379538" cy="970313"/>
          </a:xfrm>
        </p:spPr>
        <p:txBody>
          <a:bodyPr/>
          <a:lstStyle/>
          <a:p>
            <a:r>
              <a:rPr lang="nl-NL" dirty="0" smtClean="0"/>
              <a:t>Regio in Beeld 2021</a:t>
            </a:r>
            <a:br>
              <a:rPr lang="nl-NL" dirty="0" smtClean="0"/>
            </a:br>
            <a:r>
              <a:rPr lang="nl-NL" sz="1800" dirty="0"/>
              <a:t>Voor wie veert de arbeidsmarkt op?</a:t>
            </a:r>
            <a:endParaRPr lang="nl-NL" dirty="0"/>
          </a:p>
        </p:txBody>
      </p:sp>
      <p:sp>
        <p:nvSpPr>
          <p:cNvPr id="4" name="Text Placeholder 3">
            <a:extLst>
              <a:ext uri="{FF2B5EF4-FFF2-40B4-BE49-F238E27FC236}">
                <a16:creationId xmlns:a16="http://schemas.microsoft.com/office/drawing/2014/main" xmlns="" id="{9F0D4D0F-DD1E-4940-9472-709C959A3AD3}"/>
              </a:ext>
            </a:extLst>
          </p:cNvPr>
          <p:cNvSpPr>
            <a:spLocks noGrp="1"/>
          </p:cNvSpPr>
          <p:nvPr>
            <p:ph type="body" sz="quarter" idx="10"/>
          </p:nvPr>
        </p:nvSpPr>
        <p:spPr/>
        <p:txBody>
          <a:bodyPr/>
          <a:lstStyle/>
          <a:p>
            <a:r>
              <a:rPr lang="nl-NL" dirty="0" smtClean="0"/>
              <a:t>Jeroen Schuil   Arbeidsmarktadviseur</a:t>
            </a:r>
            <a:endParaRPr lang="nl-NL" dirty="0"/>
          </a:p>
        </p:txBody>
      </p:sp>
    </p:spTree>
    <p:extLst>
      <p:ext uri="{BB962C8B-B14F-4D97-AF65-F5344CB8AC3E}">
        <p14:creationId xmlns:p14="http://schemas.microsoft.com/office/powerpoint/2010/main" val="1450842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3"/>
          <a:stretch>
            <a:fillRect/>
          </a:stretch>
        </p:blipFill>
        <p:spPr>
          <a:xfrm>
            <a:off x="216911" y="2295695"/>
            <a:ext cx="1993106" cy="1285875"/>
          </a:xfrm>
          <a:prstGeom prst="rect">
            <a:avLst/>
          </a:prstGeom>
        </p:spPr>
      </p:pic>
      <p:pic>
        <p:nvPicPr>
          <p:cNvPr id="16" name="Afbeelding 15"/>
          <p:cNvPicPr>
            <a:picLocks noChangeAspect="1"/>
          </p:cNvPicPr>
          <p:nvPr/>
        </p:nvPicPr>
        <p:blipFill>
          <a:blip r:embed="rId4"/>
          <a:stretch>
            <a:fillRect/>
          </a:stretch>
        </p:blipFill>
        <p:spPr>
          <a:xfrm>
            <a:off x="2406794" y="220539"/>
            <a:ext cx="2171700" cy="1185863"/>
          </a:xfrm>
          <a:prstGeom prst="rect">
            <a:avLst/>
          </a:prstGeom>
        </p:spPr>
      </p:pic>
      <p:sp>
        <p:nvSpPr>
          <p:cNvPr id="3" name="Tijdelijke aanduiding voor voettekst 2"/>
          <p:cNvSpPr>
            <a:spLocks noGrp="1"/>
          </p:cNvSpPr>
          <p:nvPr>
            <p:ph type="ftr" sz="quarter" idx="15"/>
          </p:nvPr>
        </p:nvSpPr>
        <p:spPr/>
        <p:txBody>
          <a:bodyPr/>
          <a:lstStyle/>
          <a:p>
            <a:r>
              <a:rPr lang="en-GB" smtClean="0"/>
              <a:t>Regio in Beeld 2021</a:t>
            </a:r>
            <a:endParaRPr lang="en-GB" dirty="0"/>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4</a:t>
            </a:fld>
            <a:endParaRPr lang="en-GB" dirty="0"/>
          </a:p>
        </p:txBody>
      </p:sp>
      <p:pic>
        <p:nvPicPr>
          <p:cNvPr id="6" name="Afbeelding 5"/>
          <p:cNvPicPr>
            <a:picLocks noChangeAspect="1"/>
          </p:cNvPicPr>
          <p:nvPr/>
        </p:nvPicPr>
        <p:blipFill>
          <a:blip r:embed="rId5"/>
          <a:stretch>
            <a:fillRect/>
          </a:stretch>
        </p:blipFill>
        <p:spPr>
          <a:xfrm>
            <a:off x="216911" y="98208"/>
            <a:ext cx="1464469" cy="1750219"/>
          </a:xfrm>
          <a:prstGeom prst="rect">
            <a:avLst/>
          </a:prstGeom>
        </p:spPr>
      </p:pic>
      <p:pic>
        <p:nvPicPr>
          <p:cNvPr id="7" name="Afbeelding 6"/>
          <p:cNvPicPr>
            <a:picLocks noChangeAspect="1"/>
          </p:cNvPicPr>
          <p:nvPr/>
        </p:nvPicPr>
        <p:blipFill>
          <a:blip r:embed="rId6"/>
          <a:stretch>
            <a:fillRect/>
          </a:stretch>
        </p:blipFill>
        <p:spPr>
          <a:xfrm>
            <a:off x="7558347" y="2032397"/>
            <a:ext cx="1350169" cy="1907381"/>
          </a:xfrm>
          <a:prstGeom prst="rect">
            <a:avLst/>
          </a:prstGeom>
        </p:spPr>
      </p:pic>
      <p:pic>
        <p:nvPicPr>
          <p:cNvPr id="8" name="Afbeelding 7"/>
          <p:cNvPicPr>
            <a:picLocks noChangeAspect="1"/>
          </p:cNvPicPr>
          <p:nvPr/>
        </p:nvPicPr>
        <p:blipFill>
          <a:blip r:embed="rId7"/>
          <a:stretch>
            <a:fillRect/>
          </a:stretch>
        </p:blipFill>
        <p:spPr>
          <a:xfrm>
            <a:off x="6754675" y="340367"/>
            <a:ext cx="1607344" cy="1607344"/>
          </a:xfrm>
          <a:prstGeom prst="rect">
            <a:avLst/>
          </a:prstGeom>
        </p:spPr>
      </p:pic>
      <p:pic>
        <p:nvPicPr>
          <p:cNvPr id="9" name="Afbeelding 8"/>
          <p:cNvPicPr>
            <a:picLocks noChangeAspect="1"/>
          </p:cNvPicPr>
          <p:nvPr/>
        </p:nvPicPr>
        <p:blipFill>
          <a:blip r:embed="rId8"/>
          <a:stretch>
            <a:fillRect/>
          </a:stretch>
        </p:blipFill>
        <p:spPr>
          <a:xfrm>
            <a:off x="1640368" y="973317"/>
            <a:ext cx="1821656" cy="1407319"/>
          </a:xfrm>
          <a:prstGeom prst="rect">
            <a:avLst/>
          </a:prstGeom>
        </p:spPr>
      </p:pic>
      <p:pic>
        <p:nvPicPr>
          <p:cNvPr id="10" name="Afbeelding 9"/>
          <p:cNvPicPr>
            <a:picLocks noChangeAspect="1"/>
          </p:cNvPicPr>
          <p:nvPr/>
        </p:nvPicPr>
        <p:blipFill>
          <a:blip r:embed="rId9"/>
          <a:stretch>
            <a:fillRect/>
          </a:stretch>
        </p:blipFill>
        <p:spPr>
          <a:xfrm>
            <a:off x="4331646" y="490385"/>
            <a:ext cx="1964531" cy="1307306"/>
          </a:xfrm>
          <a:prstGeom prst="rect">
            <a:avLst/>
          </a:prstGeom>
        </p:spPr>
      </p:pic>
      <p:pic>
        <p:nvPicPr>
          <p:cNvPr id="11" name="Afbeelding 10"/>
          <p:cNvPicPr>
            <a:picLocks noChangeAspect="1"/>
          </p:cNvPicPr>
          <p:nvPr/>
        </p:nvPicPr>
        <p:blipFill>
          <a:blip r:embed="rId10"/>
          <a:stretch>
            <a:fillRect/>
          </a:stretch>
        </p:blipFill>
        <p:spPr>
          <a:xfrm>
            <a:off x="3806515" y="2100977"/>
            <a:ext cx="2378869" cy="1078706"/>
          </a:xfrm>
          <a:prstGeom prst="rect">
            <a:avLst/>
          </a:prstGeom>
        </p:spPr>
      </p:pic>
      <p:pic>
        <p:nvPicPr>
          <p:cNvPr id="12" name="Afbeelding 11"/>
          <p:cNvPicPr>
            <a:picLocks noChangeAspect="1"/>
          </p:cNvPicPr>
          <p:nvPr/>
        </p:nvPicPr>
        <p:blipFill>
          <a:blip r:embed="rId11"/>
          <a:stretch>
            <a:fillRect/>
          </a:stretch>
        </p:blipFill>
        <p:spPr>
          <a:xfrm>
            <a:off x="586664" y="3286125"/>
            <a:ext cx="1964531" cy="1307306"/>
          </a:xfrm>
          <a:prstGeom prst="rect">
            <a:avLst/>
          </a:prstGeom>
        </p:spPr>
      </p:pic>
      <p:pic>
        <p:nvPicPr>
          <p:cNvPr id="13" name="Afbeelding 12"/>
          <p:cNvPicPr>
            <a:picLocks noChangeAspect="1"/>
          </p:cNvPicPr>
          <p:nvPr/>
        </p:nvPicPr>
        <p:blipFill>
          <a:blip r:embed="rId12"/>
          <a:stretch>
            <a:fillRect/>
          </a:stretch>
        </p:blipFill>
        <p:spPr>
          <a:xfrm>
            <a:off x="5436653" y="3874257"/>
            <a:ext cx="2121694" cy="1214438"/>
          </a:xfrm>
          <a:prstGeom prst="rect">
            <a:avLst/>
          </a:prstGeom>
        </p:spPr>
      </p:pic>
      <p:pic>
        <p:nvPicPr>
          <p:cNvPr id="15" name="Afbeelding 14"/>
          <p:cNvPicPr>
            <a:picLocks noChangeAspect="1"/>
          </p:cNvPicPr>
          <p:nvPr/>
        </p:nvPicPr>
        <p:blipFill>
          <a:blip r:embed="rId13"/>
          <a:stretch>
            <a:fillRect/>
          </a:stretch>
        </p:blipFill>
        <p:spPr>
          <a:xfrm>
            <a:off x="3117533" y="2767252"/>
            <a:ext cx="1857375" cy="1378744"/>
          </a:xfrm>
          <a:prstGeom prst="rect">
            <a:avLst/>
          </a:prstGeom>
        </p:spPr>
      </p:pic>
      <p:pic>
        <p:nvPicPr>
          <p:cNvPr id="17" name="Afbeelding 16"/>
          <p:cNvPicPr>
            <a:picLocks noChangeAspect="1"/>
          </p:cNvPicPr>
          <p:nvPr/>
        </p:nvPicPr>
        <p:blipFill>
          <a:blip r:embed="rId14"/>
          <a:stretch>
            <a:fillRect/>
          </a:stretch>
        </p:blipFill>
        <p:spPr>
          <a:xfrm>
            <a:off x="2809396" y="3736190"/>
            <a:ext cx="1964531" cy="1307306"/>
          </a:xfrm>
          <a:prstGeom prst="rect">
            <a:avLst/>
          </a:prstGeom>
        </p:spPr>
      </p:pic>
      <p:pic>
        <p:nvPicPr>
          <p:cNvPr id="18" name="Afbeelding 17"/>
          <p:cNvPicPr>
            <a:picLocks noChangeAspect="1"/>
          </p:cNvPicPr>
          <p:nvPr/>
        </p:nvPicPr>
        <p:blipFill>
          <a:blip r:embed="rId15"/>
          <a:stretch>
            <a:fillRect/>
          </a:stretch>
        </p:blipFill>
        <p:spPr>
          <a:xfrm>
            <a:off x="5882423" y="2560501"/>
            <a:ext cx="1785938" cy="1328738"/>
          </a:xfrm>
          <a:prstGeom prst="rect">
            <a:avLst/>
          </a:prstGeom>
        </p:spPr>
      </p:pic>
      <p:grpSp>
        <p:nvGrpSpPr>
          <p:cNvPr id="24" name="Groep 23"/>
          <p:cNvGrpSpPr/>
          <p:nvPr/>
        </p:nvGrpSpPr>
        <p:grpSpPr>
          <a:xfrm>
            <a:off x="641272" y="362456"/>
            <a:ext cx="7345181" cy="3608877"/>
            <a:chOff x="855029" y="483274"/>
            <a:chExt cx="9793575" cy="4811836"/>
          </a:xfrm>
        </p:grpSpPr>
        <p:sp>
          <p:nvSpPr>
            <p:cNvPr id="20" name="Afgeronde rechthoek 19"/>
            <p:cNvSpPr/>
            <p:nvPr/>
          </p:nvSpPr>
          <p:spPr>
            <a:xfrm>
              <a:off x="855029" y="483274"/>
              <a:ext cx="979357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bg1"/>
                  </a:solidFill>
                </a:rPr>
                <a:t>OOK IN ONZE REGIO EEN PARADOX?!</a:t>
              </a:r>
              <a:endParaRPr lang="nl-NL" sz="2400" b="1" dirty="0">
                <a:solidFill>
                  <a:schemeClr val="bg1"/>
                </a:solidFill>
              </a:endParaRPr>
            </a:p>
          </p:txBody>
        </p:sp>
        <p:sp>
          <p:nvSpPr>
            <p:cNvPr id="21" name="Afgeronde rechthoek 20"/>
            <p:cNvSpPr/>
            <p:nvPr/>
          </p:nvSpPr>
          <p:spPr>
            <a:xfrm>
              <a:off x="1405803" y="2596654"/>
              <a:ext cx="867199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HET AANTAL VACATURES GROEIT</a:t>
              </a:r>
              <a:endParaRPr lang="nl-NL" sz="2400" dirty="0"/>
            </a:p>
          </p:txBody>
        </p:sp>
        <p:sp>
          <p:nvSpPr>
            <p:cNvPr id="23" name="Afgeronde rechthoek 22"/>
            <p:cNvSpPr/>
            <p:nvPr/>
          </p:nvSpPr>
          <p:spPr>
            <a:xfrm>
              <a:off x="1405803" y="4380710"/>
              <a:ext cx="867199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HET ONBENUT ARBEIDSPOTENTIEEL NEEMT NAUWELIJKS AF</a:t>
              </a:r>
              <a:endParaRPr lang="nl-NL" sz="2400" dirty="0"/>
            </a:p>
          </p:txBody>
        </p:sp>
      </p:grpSp>
    </p:spTree>
    <p:extLst>
      <p:ext uri="{BB962C8B-B14F-4D97-AF65-F5344CB8AC3E}">
        <p14:creationId xmlns:p14="http://schemas.microsoft.com/office/powerpoint/2010/main" val="290564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smtClean="0"/>
              <a:t>Regio in Beeld 2021</a:t>
            </a:r>
            <a:endParaRPr lang="en-GB" dirty="0"/>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5</a:t>
            </a:fld>
            <a:endParaRPr lang="en-GB" dirty="0"/>
          </a:p>
        </p:txBody>
      </p:sp>
      <p:sp>
        <p:nvSpPr>
          <p:cNvPr id="9" name="Afgeronde rechthoek 8"/>
          <p:cNvSpPr/>
          <p:nvPr/>
        </p:nvSpPr>
        <p:spPr>
          <a:xfrm>
            <a:off x="267132" y="135846"/>
            <a:ext cx="8654503" cy="685800"/>
          </a:xfrm>
          <a:prstGeom prst="roundRect">
            <a:avLst/>
          </a:prstGeom>
          <a:solidFill>
            <a:srgbClr val="BD0027"/>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l-NL" sz="2100" b="1" dirty="0"/>
              <a:t>De impact van corona en de steunmaatregelen in beeld</a:t>
            </a:r>
          </a:p>
        </p:txBody>
      </p:sp>
      <p:grpSp>
        <p:nvGrpSpPr>
          <p:cNvPr id="2" name="Groep 1"/>
          <p:cNvGrpSpPr/>
          <p:nvPr/>
        </p:nvGrpSpPr>
        <p:grpSpPr>
          <a:xfrm>
            <a:off x="156329" y="1153380"/>
            <a:ext cx="4453291" cy="3156495"/>
            <a:chOff x="208438" y="1537840"/>
            <a:chExt cx="5937721" cy="4208660"/>
          </a:xfrm>
        </p:grpSpPr>
        <p:pic>
          <p:nvPicPr>
            <p:cNvPr id="10" name="Afbeelding 9"/>
            <p:cNvPicPr>
              <a:picLocks noChangeAspect="1"/>
            </p:cNvPicPr>
            <p:nvPr/>
          </p:nvPicPr>
          <p:blipFill>
            <a:blip r:embed="rId3"/>
            <a:stretch>
              <a:fillRect/>
            </a:stretch>
          </p:blipFill>
          <p:spPr>
            <a:xfrm>
              <a:off x="1148715" y="4089150"/>
              <a:ext cx="2762250" cy="1657350"/>
            </a:xfrm>
            <a:prstGeom prst="rect">
              <a:avLst/>
            </a:prstGeom>
          </p:spPr>
        </p:pic>
        <p:pic>
          <p:nvPicPr>
            <p:cNvPr id="11" name="Afbeelding 10"/>
            <p:cNvPicPr>
              <a:picLocks noChangeAspect="1"/>
            </p:cNvPicPr>
            <p:nvPr/>
          </p:nvPicPr>
          <p:blipFill>
            <a:blip r:embed="rId4"/>
            <a:stretch>
              <a:fillRect/>
            </a:stretch>
          </p:blipFill>
          <p:spPr>
            <a:xfrm>
              <a:off x="208438" y="1537840"/>
              <a:ext cx="5937721" cy="2017247"/>
            </a:xfrm>
            <a:prstGeom prst="rect">
              <a:avLst/>
            </a:prstGeom>
          </p:spPr>
        </p:pic>
      </p:grpSp>
      <p:pic>
        <p:nvPicPr>
          <p:cNvPr id="12" name="Afbeelding 11"/>
          <p:cNvPicPr>
            <a:picLocks noChangeAspect="1"/>
          </p:cNvPicPr>
          <p:nvPr/>
        </p:nvPicPr>
        <p:blipFill>
          <a:blip r:embed="rId5"/>
          <a:stretch>
            <a:fillRect/>
          </a:stretch>
        </p:blipFill>
        <p:spPr>
          <a:xfrm>
            <a:off x="4692595" y="2085828"/>
            <a:ext cx="4286190" cy="2224047"/>
          </a:xfrm>
          <a:prstGeom prst="rect">
            <a:avLst/>
          </a:prstGeom>
        </p:spPr>
      </p:pic>
    </p:spTree>
    <p:extLst>
      <p:ext uri="{BB962C8B-B14F-4D97-AF65-F5344CB8AC3E}">
        <p14:creationId xmlns:p14="http://schemas.microsoft.com/office/powerpoint/2010/main" val="327322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oettekst 6"/>
          <p:cNvSpPr>
            <a:spLocks noGrp="1"/>
          </p:cNvSpPr>
          <p:nvPr>
            <p:ph type="ftr" sz="quarter" idx="15"/>
          </p:nvPr>
        </p:nvSpPr>
        <p:spPr/>
        <p:txBody>
          <a:bodyPr/>
          <a:lstStyle/>
          <a:p>
            <a:r>
              <a:rPr lang="en-GB" smtClean="0"/>
              <a:t>Regio in Beeld 2021</a:t>
            </a:r>
            <a:endParaRPr lang="en-GB" dirty="0"/>
          </a:p>
        </p:txBody>
      </p:sp>
      <p:sp>
        <p:nvSpPr>
          <p:cNvPr id="8" name="Tijdelijke aanduiding voor dianummer 7"/>
          <p:cNvSpPr>
            <a:spLocks noGrp="1"/>
          </p:cNvSpPr>
          <p:nvPr>
            <p:ph type="sldNum" sz="quarter" idx="16"/>
          </p:nvPr>
        </p:nvSpPr>
        <p:spPr/>
        <p:txBody>
          <a:bodyPr/>
          <a:lstStyle/>
          <a:p>
            <a:fld id="{EEC0F82C-4994-47DA-8D9B-99D78D224F6D}" type="slidenum">
              <a:rPr lang="en-GB" smtClean="0"/>
              <a:pPr/>
              <a:t>6</a:t>
            </a:fld>
            <a:endParaRPr lang="en-GB" dirty="0"/>
          </a:p>
        </p:txBody>
      </p:sp>
      <p:sp>
        <p:nvSpPr>
          <p:cNvPr id="12" name="Afgeronde rechthoek 11"/>
          <p:cNvSpPr/>
          <p:nvPr/>
        </p:nvSpPr>
        <p:spPr>
          <a:xfrm>
            <a:off x="1072880" y="198524"/>
            <a:ext cx="6783185" cy="685800"/>
          </a:xfrm>
          <a:prstGeom prst="roundRect">
            <a:avLst/>
          </a:prstGeom>
          <a:solidFill>
            <a:srgbClr val="BD0027"/>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l-NL" sz="2400" b="1" dirty="0"/>
              <a:t>DE KRAPTE IN BEELD</a:t>
            </a:r>
            <a:endParaRPr lang="nl-NL" sz="2400" b="1" dirty="0"/>
          </a:p>
        </p:txBody>
      </p:sp>
      <p:sp>
        <p:nvSpPr>
          <p:cNvPr id="15" name="Tekstvak 14"/>
          <p:cNvSpPr txBox="1"/>
          <p:nvPr/>
        </p:nvSpPr>
        <p:spPr>
          <a:xfrm>
            <a:off x="534949" y="4105909"/>
            <a:ext cx="3910366" cy="300082"/>
          </a:xfrm>
          <a:prstGeom prst="rect">
            <a:avLst/>
          </a:prstGeom>
          <a:noFill/>
        </p:spPr>
        <p:txBody>
          <a:bodyPr wrap="none" lIns="68580" tIns="34290" rIns="68580" bIns="34290" rtlCol="0">
            <a:spAutoFit/>
          </a:bodyPr>
          <a:lstStyle/>
          <a:p>
            <a:r>
              <a:rPr lang="nl-NL" sz="1500" b="1" dirty="0">
                <a:solidFill>
                  <a:schemeClr val="tx2"/>
                </a:solidFill>
              </a:rPr>
              <a:t>4.150 openstaande vacatures medio 2021</a:t>
            </a:r>
            <a:endParaRPr lang="nl-NL" sz="1500" b="1" dirty="0">
              <a:solidFill>
                <a:schemeClr val="tx2"/>
              </a:solidFill>
            </a:endParaRPr>
          </a:p>
        </p:txBody>
      </p:sp>
      <p:pic>
        <p:nvPicPr>
          <p:cNvPr id="18" name="Afbeelding 17"/>
          <p:cNvPicPr>
            <a:picLocks noChangeAspect="1"/>
          </p:cNvPicPr>
          <p:nvPr/>
        </p:nvPicPr>
        <p:blipFill>
          <a:blip r:embed="rId3"/>
          <a:stretch>
            <a:fillRect/>
          </a:stretch>
        </p:blipFill>
        <p:spPr>
          <a:xfrm>
            <a:off x="197258" y="1188755"/>
            <a:ext cx="4361813" cy="2218814"/>
          </a:xfrm>
          <a:prstGeom prst="rect">
            <a:avLst/>
          </a:prstGeom>
        </p:spPr>
      </p:pic>
      <p:grpSp>
        <p:nvGrpSpPr>
          <p:cNvPr id="21" name="Groep 20"/>
          <p:cNvGrpSpPr/>
          <p:nvPr/>
        </p:nvGrpSpPr>
        <p:grpSpPr>
          <a:xfrm>
            <a:off x="4665571" y="1589046"/>
            <a:ext cx="4380492" cy="2418598"/>
            <a:chOff x="6288648" y="2395174"/>
            <a:chExt cx="5558997" cy="2949909"/>
          </a:xfrm>
        </p:grpSpPr>
        <p:pic>
          <p:nvPicPr>
            <p:cNvPr id="22" name="Afbeelding 21"/>
            <p:cNvPicPr>
              <a:picLocks noChangeAspect="1"/>
            </p:cNvPicPr>
            <p:nvPr/>
          </p:nvPicPr>
          <p:blipFill>
            <a:blip r:embed="rId4"/>
            <a:stretch>
              <a:fillRect/>
            </a:stretch>
          </p:blipFill>
          <p:spPr>
            <a:xfrm>
              <a:off x="6288648" y="2672173"/>
              <a:ext cx="5558997" cy="2672910"/>
            </a:xfrm>
            <a:prstGeom prst="rect">
              <a:avLst/>
            </a:prstGeom>
          </p:spPr>
        </p:pic>
        <p:sp>
          <p:nvSpPr>
            <p:cNvPr id="23" name="Tekstvak 22"/>
            <p:cNvSpPr txBox="1"/>
            <p:nvPr/>
          </p:nvSpPr>
          <p:spPr>
            <a:xfrm>
              <a:off x="6489555" y="2395174"/>
              <a:ext cx="4323223" cy="281541"/>
            </a:xfrm>
            <a:prstGeom prst="rect">
              <a:avLst/>
            </a:prstGeom>
            <a:noFill/>
          </p:spPr>
          <p:txBody>
            <a:bodyPr wrap="none" rtlCol="0">
              <a:spAutoFit/>
            </a:bodyPr>
            <a:lstStyle/>
            <a:p>
              <a:r>
                <a:rPr lang="nl-NL" sz="900" b="1" dirty="0">
                  <a:solidFill>
                    <a:schemeClr val="tx2"/>
                  </a:solidFill>
                </a:rPr>
                <a:t>Aantal openstaande vacatures per kwartaal (Gooi en Vecht)</a:t>
              </a:r>
              <a:endParaRPr lang="nl-NL" sz="900" b="1" dirty="0">
                <a:solidFill>
                  <a:schemeClr val="tx2"/>
                </a:solidFill>
              </a:endParaRPr>
            </a:p>
          </p:txBody>
        </p:sp>
      </p:grpSp>
    </p:spTree>
    <p:extLst>
      <p:ext uri="{BB962C8B-B14F-4D97-AF65-F5344CB8AC3E}">
        <p14:creationId xmlns:p14="http://schemas.microsoft.com/office/powerpoint/2010/main" val="17896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80">
                                          <p:stCondLst>
                                            <p:cond delay="0"/>
                                          </p:stCondLst>
                                        </p:cTn>
                                        <p:tgtEl>
                                          <p:spTgt spid="15"/>
                                        </p:tgtEl>
                                      </p:cBhvr>
                                    </p:animEffect>
                                    <p:anim calcmode="lin" valueType="num">
                                      <p:cBhvr>
                                        <p:cTn id="1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 dur="26">
                                          <p:stCondLst>
                                            <p:cond delay="650"/>
                                          </p:stCondLst>
                                        </p:cTn>
                                        <p:tgtEl>
                                          <p:spTgt spid="15"/>
                                        </p:tgtEl>
                                      </p:cBhvr>
                                      <p:to x="100000" y="60000"/>
                                    </p:animScale>
                                    <p:animScale>
                                      <p:cBhvr>
                                        <p:cTn id="18" dur="166" decel="50000">
                                          <p:stCondLst>
                                            <p:cond delay="676"/>
                                          </p:stCondLst>
                                        </p:cTn>
                                        <p:tgtEl>
                                          <p:spTgt spid="15"/>
                                        </p:tgtEl>
                                      </p:cBhvr>
                                      <p:to x="100000" y="100000"/>
                                    </p:animScale>
                                    <p:animScale>
                                      <p:cBhvr>
                                        <p:cTn id="19" dur="26">
                                          <p:stCondLst>
                                            <p:cond delay="1312"/>
                                          </p:stCondLst>
                                        </p:cTn>
                                        <p:tgtEl>
                                          <p:spTgt spid="15"/>
                                        </p:tgtEl>
                                      </p:cBhvr>
                                      <p:to x="100000" y="80000"/>
                                    </p:animScale>
                                    <p:animScale>
                                      <p:cBhvr>
                                        <p:cTn id="20" dur="166" decel="50000">
                                          <p:stCondLst>
                                            <p:cond delay="1338"/>
                                          </p:stCondLst>
                                        </p:cTn>
                                        <p:tgtEl>
                                          <p:spTgt spid="15"/>
                                        </p:tgtEl>
                                      </p:cBhvr>
                                      <p:to x="100000" y="100000"/>
                                    </p:animScale>
                                    <p:animScale>
                                      <p:cBhvr>
                                        <p:cTn id="21" dur="26">
                                          <p:stCondLst>
                                            <p:cond delay="1642"/>
                                          </p:stCondLst>
                                        </p:cTn>
                                        <p:tgtEl>
                                          <p:spTgt spid="15"/>
                                        </p:tgtEl>
                                      </p:cBhvr>
                                      <p:to x="100000" y="90000"/>
                                    </p:animScale>
                                    <p:animScale>
                                      <p:cBhvr>
                                        <p:cTn id="22" dur="166" decel="50000">
                                          <p:stCondLst>
                                            <p:cond delay="1668"/>
                                          </p:stCondLst>
                                        </p:cTn>
                                        <p:tgtEl>
                                          <p:spTgt spid="15"/>
                                        </p:tgtEl>
                                      </p:cBhvr>
                                      <p:to x="100000" y="100000"/>
                                    </p:animScale>
                                    <p:animScale>
                                      <p:cBhvr>
                                        <p:cTn id="23" dur="26">
                                          <p:stCondLst>
                                            <p:cond delay="1808"/>
                                          </p:stCondLst>
                                        </p:cTn>
                                        <p:tgtEl>
                                          <p:spTgt spid="15"/>
                                        </p:tgtEl>
                                      </p:cBhvr>
                                      <p:to x="100000" y="95000"/>
                                    </p:animScale>
                                    <p:animScale>
                                      <p:cBhvr>
                                        <p:cTn id="2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smtClean="0"/>
              <a:t>Regio in Beeld 2021</a:t>
            </a:r>
            <a:endParaRPr lang="en-GB" dirty="0"/>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7</a:t>
            </a:fld>
            <a:endParaRPr lang="en-GB" dirty="0"/>
          </a:p>
        </p:txBody>
      </p:sp>
      <p:sp>
        <p:nvSpPr>
          <p:cNvPr id="7" name="Afgeronde rechthoek 6"/>
          <p:cNvSpPr/>
          <p:nvPr/>
        </p:nvSpPr>
        <p:spPr>
          <a:xfrm>
            <a:off x="1589809" y="137160"/>
            <a:ext cx="4675909" cy="63592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l-NL" sz="2400" b="1" dirty="0"/>
              <a:t>DE GROEI IN BEELD</a:t>
            </a:r>
            <a:endParaRPr lang="nl-NL" sz="2400" b="1" dirty="0"/>
          </a:p>
        </p:txBody>
      </p:sp>
      <p:pic>
        <p:nvPicPr>
          <p:cNvPr id="8" name="Afbeelding 7"/>
          <p:cNvPicPr>
            <a:picLocks noChangeAspect="1"/>
          </p:cNvPicPr>
          <p:nvPr/>
        </p:nvPicPr>
        <p:blipFill>
          <a:blip r:embed="rId3"/>
          <a:stretch>
            <a:fillRect/>
          </a:stretch>
        </p:blipFill>
        <p:spPr>
          <a:xfrm>
            <a:off x="4849348" y="943826"/>
            <a:ext cx="4151777" cy="2899511"/>
          </a:xfrm>
          <a:prstGeom prst="rect">
            <a:avLst/>
          </a:prstGeom>
        </p:spPr>
      </p:pic>
      <p:pic>
        <p:nvPicPr>
          <p:cNvPr id="9" name="Afbeelding 8"/>
          <p:cNvPicPr>
            <a:picLocks noChangeAspect="1"/>
          </p:cNvPicPr>
          <p:nvPr/>
        </p:nvPicPr>
        <p:blipFill>
          <a:blip r:embed="rId4"/>
          <a:stretch>
            <a:fillRect/>
          </a:stretch>
        </p:blipFill>
        <p:spPr>
          <a:xfrm>
            <a:off x="78582" y="943826"/>
            <a:ext cx="4243388" cy="2750235"/>
          </a:xfrm>
          <a:prstGeom prst="rect">
            <a:avLst/>
          </a:prstGeom>
        </p:spPr>
      </p:pic>
    </p:spTree>
    <p:extLst>
      <p:ext uri="{BB962C8B-B14F-4D97-AF65-F5344CB8AC3E}">
        <p14:creationId xmlns:p14="http://schemas.microsoft.com/office/powerpoint/2010/main" val="1837491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smtClean="0"/>
              <a:t>Regio in Beeld 2021</a:t>
            </a:r>
            <a:endParaRPr lang="en-GB" dirty="0"/>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8</a:t>
            </a:fld>
            <a:endParaRPr lang="en-GB" dirty="0"/>
          </a:p>
        </p:txBody>
      </p:sp>
      <p:sp>
        <p:nvSpPr>
          <p:cNvPr id="7" name="Afgeronde rechthoek 6"/>
          <p:cNvSpPr/>
          <p:nvPr/>
        </p:nvSpPr>
        <p:spPr>
          <a:xfrm>
            <a:off x="1387001" y="174566"/>
            <a:ext cx="5043747"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l-NL" sz="2400" b="1" dirty="0"/>
              <a:t>HET AANBOD IN BEELD</a:t>
            </a:r>
            <a:endParaRPr lang="nl-NL" sz="2400" b="1" dirty="0"/>
          </a:p>
        </p:txBody>
      </p:sp>
      <p:pic>
        <p:nvPicPr>
          <p:cNvPr id="17" name="Afbeelding 16"/>
          <p:cNvPicPr>
            <a:picLocks noChangeAspect="1"/>
          </p:cNvPicPr>
          <p:nvPr/>
        </p:nvPicPr>
        <p:blipFill>
          <a:blip r:embed="rId3"/>
          <a:stretch>
            <a:fillRect/>
          </a:stretch>
        </p:blipFill>
        <p:spPr>
          <a:xfrm>
            <a:off x="644398" y="1225921"/>
            <a:ext cx="5786351" cy="3484502"/>
          </a:xfrm>
          <a:prstGeom prst="rect">
            <a:avLst/>
          </a:prstGeom>
        </p:spPr>
      </p:pic>
      <p:grpSp>
        <p:nvGrpSpPr>
          <p:cNvPr id="14" name="Groep 13"/>
          <p:cNvGrpSpPr/>
          <p:nvPr/>
        </p:nvGrpSpPr>
        <p:grpSpPr>
          <a:xfrm>
            <a:off x="1602774" y="3471420"/>
            <a:ext cx="3522853" cy="941602"/>
            <a:chOff x="2901142" y="3906981"/>
            <a:chExt cx="3890355" cy="1039090"/>
          </a:xfrm>
        </p:grpSpPr>
        <p:sp>
          <p:nvSpPr>
            <p:cNvPr id="10" name="Zevenhoek 9"/>
            <p:cNvSpPr/>
            <p:nvPr/>
          </p:nvSpPr>
          <p:spPr>
            <a:xfrm>
              <a:off x="2901142" y="4631168"/>
              <a:ext cx="307571" cy="314903"/>
            </a:xfrm>
            <a:prstGeom prst="hep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1</a:t>
              </a:r>
              <a:endParaRPr lang="nl-NL" dirty="0"/>
            </a:p>
          </p:txBody>
        </p:sp>
        <p:sp>
          <p:nvSpPr>
            <p:cNvPr id="11" name="Zevenhoek 10"/>
            <p:cNvSpPr/>
            <p:nvPr/>
          </p:nvSpPr>
          <p:spPr>
            <a:xfrm>
              <a:off x="3952471" y="3924586"/>
              <a:ext cx="295334" cy="306589"/>
            </a:xfrm>
            <a:prstGeom prst="hep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2</a:t>
              </a:r>
              <a:endParaRPr lang="nl-NL" dirty="0"/>
            </a:p>
          </p:txBody>
        </p:sp>
        <p:sp>
          <p:nvSpPr>
            <p:cNvPr id="12" name="Zevenhoek 11"/>
            <p:cNvSpPr/>
            <p:nvPr/>
          </p:nvSpPr>
          <p:spPr>
            <a:xfrm>
              <a:off x="5228706" y="3906981"/>
              <a:ext cx="290945" cy="324193"/>
            </a:xfrm>
            <a:prstGeom prst="hep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3</a:t>
              </a:r>
              <a:endParaRPr lang="nl-NL" dirty="0"/>
            </a:p>
          </p:txBody>
        </p:sp>
        <p:sp>
          <p:nvSpPr>
            <p:cNvPr id="13" name="Zevenhoek 12"/>
            <p:cNvSpPr/>
            <p:nvPr/>
          </p:nvSpPr>
          <p:spPr>
            <a:xfrm>
              <a:off x="6500552" y="3939248"/>
              <a:ext cx="290945" cy="291926"/>
            </a:xfrm>
            <a:prstGeom prst="hept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4</a:t>
              </a:r>
              <a:endParaRPr lang="nl-NL" dirty="0"/>
            </a:p>
          </p:txBody>
        </p:sp>
      </p:grpSp>
      <p:pic>
        <p:nvPicPr>
          <p:cNvPr id="16" name="Afbeelding 15"/>
          <p:cNvPicPr>
            <a:picLocks noChangeAspect="1"/>
          </p:cNvPicPr>
          <p:nvPr/>
        </p:nvPicPr>
        <p:blipFill>
          <a:blip r:embed="rId4"/>
          <a:stretch>
            <a:fillRect/>
          </a:stretch>
        </p:blipFill>
        <p:spPr>
          <a:xfrm>
            <a:off x="5915900" y="1143903"/>
            <a:ext cx="3080273" cy="1561890"/>
          </a:xfrm>
          <a:prstGeom prst="rect">
            <a:avLst/>
          </a:prstGeom>
        </p:spPr>
      </p:pic>
      <p:sp>
        <p:nvSpPr>
          <p:cNvPr id="2" name="Tekstvak 1"/>
          <p:cNvSpPr txBox="1"/>
          <p:nvPr/>
        </p:nvSpPr>
        <p:spPr>
          <a:xfrm>
            <a:off x="6571212" y="3384134"/>
            <a:ext cx="2572788" cy="715581"/>
          </a:xfrm>
          <a:prstGeom prst="rect">
            <a:avLst/>
          </a:prstGeom>
          <a:noFill/>
        </p:spPr>
        <p:txBody>
          <a:bodyPr wrap="square" lIns="68580" tIns="34290" rIns="68580" bIns="34290" rtlCol="0">
            <a:spAutoFit/>
          </a:bodyPr>
          <a:lstStyle/>
          <a:p>
            <a:r>
              <a:rPr lang="nl-NL" dirty="0" smtClean="0">
                <a:solidFill>
                  <a:schemeClr val="accent2"/>
                </a:solidFill>
              </a:rPr>
              <a:t>Totale onbenutte arbeidsaanbod (1+2+3+4) = 16.000 personen</a:t>
            </a:r>
          </a:p>
        </p:txBody>
      </p:sp>
    </p:spTree>
    <p:extLst>
      <p:ext uri="{BB962C8B-B14F-4D97-AF65-F5344CB8AC3E}">
        <p14:creationId xmlns:p14="http://schemas.microsoft.com/office/powerpoint/2010/main" val="93311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5"/>
          </p:nvPr>
        </p:nvSpPr>
        <p:spPr/>
        <p:txBody>
          <a:bodyPr/>
          <a:lstStyle/>
          <a:p>
            <a:r>
              <a:rPr lang="en-GB" smtClean="0"/>
              <a:t>Regio in Beeld 2021</a:t>
            </a:r>
            <a:endParaRPr lang="en-GB" dirty="0"/>
          </a:p>
        </p:txBody>
      </p:sp>
      <p:sp>
        <p:nvSpPr>
          <p:cNvPr id="4" name="Tijdelijke aanduiding voor dianummer 3"/>
          <p:cNvSpPr>
            <a:spLocks noGrp="1"/>
          </p:cNvSpPr>
          <p:nvPr>
            <p:ph type="sldNum" sz="quarter" idx="16"/>
          </p:nvPr>
        </p:nvSpPr>
        <p:spPr/>
        <p:txBody>
          <a:bodyPr/>
          <a:lstStyle/>
          <a:p>
            <a:fld id="{EEC0F82C-4994-47DA-8D9B-99D78D224F6D}" type="slidenum">
              <a:rPr lang="en-GB" smtClean="0"/>
              <a:pPr/>
              <a:t>9</a:t>
            </a:fld>
            <a:endParaRPr lang="en-GB" dirty="0"/>
          </a:p>
        </p:txBody>
      </p:sp>
      <p:pic>
        <p:nvPicPr>
          <p:cNvPr id="11" name="Afbeelding 10"/>
          <p:cNvPicPr>
            <a:picLocks noChangeAspect="1"/>
          </p:cNvPicPr>
          <p:nvPr/>
        </p:nvPicPr>
        <p:blipFill>
          <a:blip r:embed="rId3"/>
          <a:stretch>
            <a:fillRect/>
          </a:stretch>
        </p:blipFill>
        <p:spPr>
          <a:xfrm>
            <a:off x="2632074" y="646509"/>
            <a:ext cx="5911851" cy="3325416"/>
          </a:xfrm>
          <a:prstGeom prst="rect">
            <a:avLst/>
          </a:prstGeom>
        </p:spPr>
      </p:pic>
      <p:sp>
        <p:nvSpPr>
          <p:cNvPr id="2" name="Afgeronde rechthoek 1"/>
          <p:cNvSpPr/>
          <p:nvPr/>
        </p:nvSpPr>
        <p:spPr>
          <a:xfrm>
            <a:off x="428625" y="303609"/>
            <a:ext cx="1351818"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l-NL" sz="2400" b="1" dirty="0"/>
              <a:t>GWU</a:t>
            </a:r>
            <a:endParaRPr lang="nl-NL" sz="2400" b="1" dirty="0"/>
          </a:p>
        </p:txBody>
      </p:sp>
      <p:sp>
        <p:nvSpPr>
          <p:cNvPr id="10" name="Schuine rand 9"/>
          <p:cNvSpPr/>
          <p:nvPr/>
        </p:nvSpPr>
        <p:spPr>
          <a:xfrm>
            <a:off x="92869" y="2525315"/>
            <a:ext cx="3979069" cy="2250798"/>
          </a:xfrm>
          <a:prstGeom prst="bevel">
            <a:avLst/>
          </a:prstGeom>
          <a:solidFill>
            <a:srgbClr val="C4D6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nl-NL" dirty="0" smtClean="0"/>
              <a:t>Totaal aantal werkzoekenden: 14.142</a:t>
            </a:r>
          </a:p>
          <a:p>
            <a:pPr marL="214313" indent="-214313" algn="ctr">
              <a:buFont typeface="Arial" panose="020B0604020202020204" pitchFamily="34" charset="0"/>
              <a:buChar char="•"/>
            </a:pPr>
            <a:r>
              <a:rPr lang="nl-NL" dirty="0" smtClean="0"/>
              <a:t>Jonger dan 27 jaar               1.100</a:t>
            </a:r>
          </a:p>
          <a:p>
            <a:pPr marL="214313" indent="-214313" algn="ctr">
              <a:buFont typeface="Arial" panose="020B0604020202020204" pitchFamily="34" charset="0"/>
              <a:buChar char="•"/>
            </a:pPr>
            <a:r>
              <a:rPr lang="nl-NL" dirty="0" smtClean="0"/>
              <a:t>Ouder dan 50 jaar                6.000</a:t>
            </a:r>
          </a:p>
          <a:p>
            <a:pPr marL="214313" indent="-214313" algn="ctr">
              <a:buFont typeface="Arial" panose="020B0604020202020204" pitchFamily="34" charset="0"/>
              <a:buChar char="•"/>
            </a:pPr>
            <a:r>
              <a:rPr lang="nl-NL" dirty="0" smtClean="0"/>
              <a:t>Zonder startkwalificatie        4.800</a:t>
            </a:r>
          </a:p>
          <a:p>
            <a:pPr marL="214313" indent="-214313" algn="ctr">
              <a:buFont typeface="Arial" panose="020B0604020202020204" pitchFamily="34" charset="0"/>
              <a:buChar char="•"/>
            </a:pPr>
            <a:r>
              <a:rPr lang="nl-NL" dirty="0" smtClean="0"/>
              <a:t>Zonder dienstverband         10.000</a:t>
            </a:r>
            <a:endParaRPr lang="nl-NL" dirty="0"/>
          </a:p>
        </p:txBody>
      </p:sp>
    </p:spTree>
    <p:extLst>
      <p:ext uri="{BB962C8B-B14F-4D97-AF65-F5344CB8AC3E}">
        <p14:creationId xmlns:p14="http://schemas.microsoft.com/office/powerpoint/2010/main" val="27947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lt;regio&gt;">
  <a:themeElements>
    <a:clrScheme name="REGIO GV BASIS">
      <a:dk1>
        <a:srgbClr val="052F42"/>
      </a:dk1>
      <a:lt1>
        <a:srgbClr val="FFFFFF"/>
      </a:lt1>
      <a:dk2>
        <a:srgbClr val="052F42"/>
      </a:dk2>
      <a:lt2>
        <a:srgbClr val="F2F2F2"/>
      </a:lt2>
      <a:accent1>
        <a:srgbClr val="0082C2"/>
      </a:accent1>
      <a:accent2>
        <a:srgbClr val="D1F0FF"/>
      </a:accent2>
      <a:accent3>
        <a:srgbClr val="FFFFFF"/>
      </a:accent3>
      <a:accent4>
        <a:srgbClr val="052F42"/>
      </a:accent4>
      <a:accent5>
        <a:srgbClr val="D1F0FF"/>
      </a:accent5>
      <a:accent6>
        <a:srgbClr val="0082C2"/>
      </a:accent6>
      <a:hlink>
        <a:srgbClr val="0082C2"/>
      </a:hlink>
      <a:folHlink>
        <a:srgbClr val="41C0FF"/>
      </a:folHlink>
    </a:clrScheme>
    <a:fontScheme name="Nieuwe huisstijl">
      <a:majorFont>
        <a:latin typeface="Roboto Slab"/>
        <a:ea typeface=""/>
        <a:cs typeface=""/>
      </a:majorFont>
      <a:minorFont>
        <a:latin typeface="Roboto"/>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smtClean="0">
            <a:solidFill>
              <a:srgbClr val="052F42"/>
            </a:solidFill>
            <a:latin typeface="Roboto" panose="02000000000000000000" pitchFamily="2" charset="0"/>
          </a:defRPr>
        </a:defPPr>
      </a:lstStyle>
    </a:txDef>
  </a:objectDefaults>
  <a:extraClrSchemeLst>
    <a:extraClrScheme>
      <a:clrScheme name="gg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g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g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g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g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g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g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g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g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g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g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g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regio</Template>
  <TotalTime>402</TotalTime>
  <Words>1268</Words>
  <Application>Microsoft Office PowerPoint</Application>
  <PresentationFormat>Diavoorstelling (16:9)</PresentationFormat>
  <Paragraphs>151</Paragraphs>
  <Slides>20</Slides>
  <Notes>7</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20</vt:i4>
      </vt:variant>
    </vt:vector>
  </HeadingPairs>
  <TitlesOfParts>
    <vt:vector size="30" baseType="lpstr">
      <vt:lpstr>Arial</vt:lpstr>
      <vt:lpstr>Calibri</vt:lpstr>
      <vt:lpstr>Segoe UI</vt:lpstr>
      <vt:lpstr>Roboto</vt:lpstr>
      <vt:lpstr>Wingdings</vt:lpstr>
      <vt:lpstr>Roboto Slab</vt:lpstr>
      <vt:lpstr>Trebuchet MS</vt:lpstr>
      <vt:lpstr>Times New Roman</vt:lpstr>
      <vt:lpstr>Nuon Matthew Light</vt:lpstr>
      <vt:lpstr>&lt;regio&gt;</vt:lpstr>
      <vt:lpstr>Ondernemersavond 8 nov. 2021</vt:lpstr>
      <vt:lpstr>PowerPoint-presentatie</vt:lpstr>
      <vt:lpstr>Regio in Beeld 2021 Voor wie veert de arbeidsmarkt op?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Hoe gaat het met de economie? Bron :  Economisch kwartaalbericht september 2021, Rabobank </vt:lpstr>
      <vt:lpstr>Beeld economische ontwikkeling Nederland</vt:lpstr>
      <vt:lpstr>Sectorprognoses (landelijk beeld)</vt:lpstr>
      <vt:lpstr>Globaal beeld Gooi en Vechtstreek:</vt:lpstr>
      <vt:lpstr>Wat doen gemeenten nu maatregelen voor ondernemers zijn stopgezet?      </vt:lpstr>
      <vt:lpstr>Beeld maatregelen herstelplannen gemeenten</vt:lpstr>
      <vt:lpstr>Bestaande projecten en partners én nieuwe projecten</vt:lpstr>
      <vt:lpstr>Arbeidsmarktprogramma’s regio</vt:lpstr>
      <vt:lpstr>Uitvoeringsprogramma Human Capital</vt:lpstr>
    </vt:vector>
  </TitlesOfParts>
  <Company>Regio Gooi en Vechtstreek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Ondernemersavond 8 nov. 2021</dc:title>
  <dc:creator>Anouk Pols</dc:creator>
  <cp:lastModifiedBy>Tijs Bohm</cp:lastModifiedBy>
  <cp:revision>21</cp:revision>
  <dcterms:created xsi:type="dcterms:W3CDTF">2021-11-04T13:12:51Z</dcterms:created>
  <dcterms:modified xsi:type="dcterms:W3CDTF">2021-11-08T16:13:46Z</dcterms:modified>
</cp:coreProperties>
</file>