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9" r:id="rId1"/>
  </p:sldMasterIdLst>
  <p:notesMasterIdLst>
    <p:notesMasterId r:id="rId15"/>
  </p:notesMasterIdLst>
  <p:handoutMasterIdLst>
    <p:handoutMasterId r:id="rId16"/>
  </p:handoutMasterIdLst>
  <p:sldIdLst>
    <p:sldId id="319" r:id="rId2"/>
    <p:sldId id="321" r:id="rId3"/>
    <p:sldId id="309" r:id="rId4"/>
    <p:sldId id="310" r:id="rId5"/>
    <p:sldId id="334" r:id="rId6"/>
    <p:sldId id="311" r:id="rId7"/>
    <p:sldId id="312" r:id="rId8"/>
    <p:sldId id="313" r:id="rId9"/>
    <p:sldId id="332" r:id="rId10"/>
    <p:sldId id="325" r:id="rId11"/>
    <p:sldId id="324" r:id="rId12"/>
    <p:sldId id="331" r:id="rId13"/>
    <p:sldId id="333" r:id="rId14"/>
  </p:sldIdLst>
  <p:sldSz cx="9144000" cy="6858000" type="screen4x3"/>
  <p:notesSz cx="6808788" cy="9940925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rebuchet MS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rebuchet MS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rebuchet MS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rebuchet MS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rebuchet MS" pitchFamily="34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Trebuchet MS" pitchFamily="34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Trebuchet MS" pitchFamily="34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Trebuchet MS" pitchFamily="34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Trebuchet MS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31">
          <p15:clr>
            <a:srgbClr val="A4A3A4"/>
          </p15:clr>
        </p15:guide>
        <p15:guide id="4" pos="2145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nge Huiskers" initials="IH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0D3"/>
    <a:srgbClr val="0082C2"/>
    <a:srgbClr val="86CFF0"/>
    <a:srgbClr val="C00434"/>
    <a:srgbClr val="B000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 showGuides="1">
      <p:cViewPr varScale="1">
        <p:scale>
          <a:sx n="128" d="100"/>
          <a:sy n="128" d="100"/>
        </p:scale>
        <p:origin x="534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6" d="100"/>
          <a:sy n="96" d="100"/>
        </p:scale>
        <p:origin x="-3606" y="-108"/>
      </p:cViewPr>
      <p:guideLst>
        <p:guide orient="horz" pos="2880"/>
        <p:guide pos="2160"/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23BB30-966E-48A2-8CE4-3A9D8917EE06}" type="datetimeFigureOut">
              <a:rPr lang="nl-NL" smtClean="0"/>
              <a:t>29-8-2022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B82489-8B59-47F7-8EA2-3840969B75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610681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0242FF-6F79-49C7-8FA5-F56795C84494}" type="datetimeFigureOut">
              <a:rPr lang="nl-NL" smtClean="0"/>
              <a:t>29-8-2022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0F466D-B6CF-41B2-9E0E-F4E03AD6D9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55104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F3D2EA7D-A163-4717-A07A-8973A16B5B1C}" type="datetime1">
              <a:rPr lang="nl-NL" smtClean="0"/>
              <a:t>29-8-2022</a:t>
            </a:fld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C0F466D-B6CF-41B2-9E0E-F4E03AD6D9E4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81831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D2FB9F5-06D7-4969-B5E8-C31A5F57AD4B}" type="datetime1">
              <a:rPr lang="nl-NL" smtClean="0"/>
              <a:t>29-8-2022</a:t>
            </a:fld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C0F466D-B6CF-41B2-9E0E-F4E03AD6D9E4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9252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900222C5-EA1E-4227-ABE7-5B13D41207FC}" type="datetime1">
              <a:rPr lang="nl-NL" smtClean="0"/>
              <a:t>29-8-2022</a:t>
            </a:fld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C0F466D-B6CF-41B2-9E0E-F4E03AD6D9E4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393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45FFF92E-858A-485A-877E-1DB295F8598B}" type="datetime1">
              <a:rPr lang="nl-NL" smtClean="0"/>
              <a:t>29-8-2022</a:t>
            </a:fld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C0F466D-B6CF-41B2-9E0E-F4E03AD6D9E4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38853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76EF0BA7-B7A9-4B4D-8A97-55A9E9ECFE91}" type="datetime1">
              <a:rPr lang="nl-NL" smtClean="0"/>
              <a:t>29-8-2022</a:t>
            </a:fld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C0F466D-B6CF-41B2-9E0E-F4E03AD6D9E4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86625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5764BEB-5DB3-4236-8158-075510B0CAFF}" type="datetime1">
              <a:rPr lang="nl-NL" smtClean="0"/>
              <a:t>29-8-2022</a:t>
            </a:fld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C0F466D-B6CF-41B2-9E0E-F4E03AD6D9E4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16520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2EDCA9D3-15EB-439D-BB2A-0B54B1B29B71}" type="datetime1">
              <a:rPr lang="nl-NL" smtClean="0"/>
              <a:t>29-8-2022</a:t>
            </a:fld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C0F466D-B6CF-41B2-9E0E-F4E03AD6D9E4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779806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EE646088-3F91-4A7B-9D71-9601B9DC80DE}" type="datetime1">
              <a:rPr lang="nl-NL" smtClean="0"/>
              <a:t>29-8-2022</a:t>
            </a:fld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C0F466D-B6CF-41B2-9E0E-F4E03AD6D9E4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14428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DCA84DFF-5194-4368-A9BC-7DDE4D75F7B4}" type="datetime1">
              <a:rPr lang="nl-NL" smtClean="0"/>
              <a:t>29-8-2022</a:t>
            </a:fld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C0F466D-B6CF-41B2-9E0E-F4E03AD6D9E4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704886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2DE67C1B-B52C-4987-BD5B-33F7436DB1C3}" type="datetime1">
              <a:rPr lang="nl-NL" smtClean="0"/>
              <a:t>29-8-2022</a:t>
            </a:fld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C0F466D-B6CF-41B2-9E0E-F4E03AD6D9E4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37336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87450" y="3499694"/>
            <a:ext cx="7727950" cy="1081087"/>
          </a:xfrm>
        </p:spPr>
        <p:txBody>
          <a:bodyPr/>
          <a:lstStyle>
            <a:lvl1pPr marL="0" indent="0">
              <a:buFontTx/>
              <a:buNone/>
              <a:defRPr i="1">
                <a:solidFill>
                  <a:srgbClr val="0082C2"/>
                </a:solidFill>
              </a:defRPr>
            </a:lvl1pPr>
          </a:lstStyle>
          <a:p>
            <a:pPr lvl="0"/>
            <a:r>
              <a:rPr lang="nl-NL" noProof="0"/>
              <a:t>Klik om de ondertitelstijl van het model te bewerken</a:t>
            </a:r>
            <a:endParaRPr lang="nl-NL" noProof="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87450" y="2132856"/>
            <a:ext cx="7727950" cy="1150938"/>
          </a:xfrm>
        </p:spPr>
        <p:txBody>
          <a:bodyPr/>
          <a:lstStyle>
            <a:lvl1pPr>
              <a:defRPr sz="3600">
                <a:solidFill>
                  <a:srgbClr val="0082C2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pic>
        <p:nvPicPr>
          <p:cNvPr id="3" name="Afbeelding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1586" y="260649"/>
            <a:ext cx="2060269" cy="129614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>
                <a:solidFill>
                  <a:srgbClr val="0090D3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905" y="620688"/>
            <a:ext cx="685233" cy="431131"/>
          </a:xfrm>
          <a:prstGeom prst="rect">
            <a:avLst/>
          </a:prstGeom>
        </p:spPr>
      </p:pic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1187450" y="1700213"/>
            <a:ext cx="7727950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</p:txBody>
      </p:sp>
    </p:spTree>
    <p:extLst>
      <p:ext uri="{BB962C8B-B14F-4D97-AF65-F5344CB8AC3E}">
        <p14:creationId xmlns:p14="http://schemas.microsoft.com/office/powerpoint/2010/main" val="3227796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alpha val="50000"/>
                <a:lumMod val="90000"/>
              </a:schemeClr>
            </a:gs>
            <a:gs pos="100000">
              <a:schemeClr val="bg1">
                <a:alpha val="50000"/>
                <a:lumMod val="95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89552"/>
            <a:ext cx="8870472" cy="5808464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Rechthoek 10"/>
          <p:cNvSpPr/>
          <p:nvPr/>
        </p:nvSpPr>
        <p:spPr>
          <a:xfrm>
            <a:off x="212417" y="0"/>
            <a:ext cx="792088" cy="6858000"/>
          </a:xfrm>
          <a:prstGeom prst="rect">
            <a:avLst/>
          </a:prstGeom>
          <a:solidFill>
            <a:srgbClr val="0082C2"/>
          </a:solidFill>
          <a:ln>
            <a:solidFill>
              <a:srgbClr val="0090D3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rgbClr val="0082C2"/>
              </a:solidFill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333375"/>
            <a:ext cx="7727950" cy="1150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dirty="0"/>
              <a:t>Klik om het opmaakprofiel te bewerken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7450" y="1700213"/>
            <a:ext cx="7727950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212417" y="6309320"/>
            <a:ext cx="792088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fld id="{DDFE547B-6073-4F03-AEB4-1DD1011091EA}" type="slidenum">
              <a:rPr lang="nl-NL" sz="1400" b="0">
                <a:solidFill>
                  <a:schemeClr val="bg1"/>
                </a:solidFill>
                <a:latin typeface="+mn-lt"/>
              </a:rPr>
              <a:pPr algn="ctr"/>
              <a:t>‹nr.›</a:t>
            </a:fld>
            <a:endParaRPr lang="nl-NL" sz="1400" b="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1189774" y="6332145"/>
            <a:ext cx="20860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>
                <a:solidFill>
                  <a:srgbClr val="0082C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Regio Gooi en Vechtstreek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82C2"/>
          </a:solidFill>
          <a:latin typeface="+mn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rebuchet MS" pitchFamily="34" charset="0"/>
        </a:defRPr>
      </a:lvl9pPr>
    </p:titleStyle>
    <p:bodyStyle>
      <a:lvl1pPr marL="457200" indent="-457200" algn="l" rtl="0" eaLnBrk="1" fontAlgn="base" hangingPunct="1">
        <a:spcBef>
          <a:spcPct val="20000"/>
        </a:spcBef>
        <a:spcAft>
          <a:spcPct val="0"/>
        </a:spcAft>
        <a:buClr>
          <a:srgbClr val="0082C2"/>
        </a:buClr>
        <a:buFont typeface="+mj-lt"/>
        <a:buAutoNum type="arabicPeriod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rtl="0" eaLnBrk="1" fontAlgn="base" hangingPunct="1">
        <a:spcBef>
          <a:spcPct val="20000"/>
        </a:spcBef>
        <a:spcAft>
          <a:spcPct val="0"/>
        </a:spcAft>
        <a:buClr>
          <a:srgbClr val="0082C2"/>
        </a:buClr>
        <a:buFont typeface="+mj-lt"/>
        <a:buAutoNum type="alphaLcPeriod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82C2"/>
        </a:buClr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82C2"/>
        </a:buClr>
        <a:buFont typeface="Segoe UI" panose="020B0502040204020203" pitchFamily="34" charset="0"/>
        <a:buChar char="○"/>
        <a:defRPr sz="240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spcBef>
          <a:spcPct val="20000"/>
        </a:spcBef>
        <a:spcAft>
          <a:spcPct val="0"/>
        </a:spcAft>
        <a:buClr>
          <a:srgbClr val="0082C2"/>
        </a:buClr>
        <a:buFont typeface="Wingdings" panose="05000000000000000000" pitchFamily="2" charset="2"/>
        <a:buNone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egiogv.nl/vergaderkalender/regioavond-raadsleden-2-2-2-2-2/?bron=1187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drfree.com/stock-vector/coat-stand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pixabay.com/pt/cabide-guarda-roupa-vestu%C3%A1rio-148398/" TargetMode="Externa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ndertitel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Webinar 12 september 2022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bouwstenen voor een actuele Huisvestingsverordening </a:t>
            </a:r>
          </a:p>
        </p:txBody>
      </p:sp>
    </p:spTree>
    <p:extLst>
      <p:ext uri="{BB962C8B-B14F-4D97-AF65-F5344CB8AC3E}">
        <p14:creationId xmlns:p14="http://schemas.microsoft.com/office/powerpoint/2010/main" val="27554243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kan het beter?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87450" y="1634067"/>
            <a:ext cx="7727950" cy="4674658"/>
          </a:xfrm>
        </p:spPr>
        <p:txBody>
          <a:bodyPr/>
          <a:lstStyle/>
          <a:p>
            <a:pPr marL="0" lvl="0" indent="0" fontAlgn="auto">
              <a:spcAft>
                <a:spcPts val="0"/>
              </a:spcAft>
              <a:buClrTx/>
              <a:buNone/>
            </a:pPr>
            <a:r>
              <a:rPr lang="nl-NL" sz="1800" b="1" kern="1200" dirty="0">
                <a:solidFill>
                  <a:prstClr val="black"/>
                </a:solidFill>
                <a:latin typeface="Calibri"/>
              </a:rPr>
              <a:t>vragen gemeenten (en woningcorporaties) n.a.v. wijzigingen in huidige HVV</a:t>
            </a:r>
            <a:endParaRPr lang="nl-NL" sz="1600" kern="1200" dirty="0">
              <a:solidFill>
                <a:prstClr val="black"/>
              </a:solidFill>
              <a:latin typeface="Calibri"/>
            </a:endParaRPr>
          </a:p>
          <a:p>
            <a:pPr marL="342900" lvl="0" indent="-342900" fontAlgn="auto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endParaRPr lang="nl-NL" sz="1600" kern="1200" dirty="0">
              <a:solidFill>
                <a:prstClr val="black"/>
              </a:solidFill>
              <a:latin typeface="Calibri"/>
            </a:endParaRPr>
          </a:p>
          <a:p>
            <a:pPr marL="342900" lvl="0" indent="-342900" fontAlgn="auto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nl-NL" sz="1600" kern="1200" dirty="0">
                <a:solidFill>
                  <a:prstClr val="black"/>
                </a:solidFill>
                <a:latin typeface="Calibri"/>
              </a:rPr>
              <a:t>zijn er voldoende mogelijkheden om </a:t>
            </a:r>
            <a:r>
              <a:rPr lang="nl-NL" sz="1600" b="1" kern="1200" dirty="0">
                <a:solidFill>
                  <a:prstClr val="black"/>
                </a:solidFill>
                <a:latin typeface="Calibri"/>
              </a:rPr>
              <a:t>doorstroming</a:t>
            </a:r>
            <a:r>
              <a:rPr lang="nl-NL" sz="1600" kern="1200" dirty="0">
                <a:solidFill>
                  <a:prstClr val="black"/>
                </a:solidFill>
                <a:latin typeface="Calibri"/>
              </a:rPr>
              <a:t> van senioren te bevorderen?</a:t>
            </a:r>
          </a:p>
          <a:p>
            <a:pPr marL="0" lvl="0" indent="0" fontAlgn="auto">
              <a:spcAft>
                <a:spcPts val="0"/>
              </a:spcAft>
              <a:buClrTx/>
              <a:buNone/>
            </a:pPr>
            <a:r>
              <a:rPr lang="nl-NL" sz="1600" kern="1200" dirty="0">
                <a:solidFill>
                  <a:prstClr val="black"/>
                </a:solidFill>
                <a:latin typeface="Calibri"/>
              </a:rPr>
              <a:t>	=&gt; resultaten onderzoek doorstroming Woonakkoord</a:t>
            </a:r>
          </a:p>
          <a:p>
            <a:pPr marL="342900" lvl="0" indent="-342900" fontAlgn="auto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endParaRPr lang="nl-NL" sz="1600" kern="1200" dirty="0">
              <a:solidFill>
                <a:prstClr val="black"/>
              </a:solidFill>
              <a:latin typeface="Calibri"/>
            </a:endParaRPr>
          </a:p>
          <a:p>
            <a:pPr marL="342900" lvl="0" indent="-342900" fontAlgn="auto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nl-NL" sz="1600" kern="1200" dirty="0">
                <a:solidFill>
                  <a:prstClr val="black"/>
                </a:solidFill>
                <a:latin typeface="Calibri"/>
              </a:rPr>
              <a:t>werkt de </a:t>
            </a:r>
            <a:r>
              <a:rPr lang="nl-NL" sz="1600" b="1" kern="1200" dirty="0">
                <a:solidFill>
                  <a:prstClr val="black"/>
                </a:solidFill>
                <a:latin typeface="Calibri"/>
              </a:rPr>
              <a:t>uitstroomregeling (BW en MO) </a:t>
            </a:r>
            <a:r>
              <a:rPr lang="nl-NL" sz="1600" kern="1200" dirty="0">
                <a:solidFill>
                  <a:prstClr val="black"/>
                </a:solidFill>
                <a:latin typeface="Calibri"/>
              </a:rPr>
              <a:t>zoals het was bedoeld of kan het beter?</a:t>
            </a:r>
          </a:p>
          <a:p>
            <a:pPr marL="342900" lvl="0" indent="-342900" fontAlgn="auto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endParaRPr lang="nl-NL" sz="1600" kern="1200" dirty="0">
              <a:solidFill>
                <a:prstClr val="black"/>
              </a:solidFill>
              <a:latin typeface="Calibri"/>
            </a:endParaRPr>
          </a:p>
          <a:p>
            <a:pPr marL="342900" lvl="0" indent="-342900" fontAlgn="auto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nl-NL" sz="1600" kern="1200" dirty="0">
                <a:solidFill>
                  <a:prstClr val="black"/>
                </a:solidFill>
                <a:latin typeface="Calibri"/>
              </a:rPr>
              <a:t>is de huidige </a:t>
            </a:r>
            <a:r>
              <a:rPr lang="nl-NL" sz="1600" b="1" kern="1200" dirty="0" err="1">
                <a:solidFill>
                  <a:prstClr val="black"/>
                </a:solidFill>
                <a:latin typeface="Calibri"/>
              </a:rPr>
              <a:t>spoedzoekregeling</a:t>
            </a:r>
            <a:r>
              <a:rPr lang="nl-NL" sz="1600" kern="1200" dirty="0">
                <a:solidFill>
                  <a:prstClr val="black"/>
                </a:solidFill>
                <a:latin typeface="Calibri"/>
              </a:rPr>
              <a:t> afdoende </a:t>
            </a:r>
          </a:p>
          <a:p>
            <a:pPr marL="342900" lvl="0" indent="-342900" fontAlgn="auto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endParaRPr lang="nl-NL" sz="1600" kern="1200" dirty="0">
              <a:solidFill>
                <a:prstClr val="black"/>
              </a:solidFill>
              <a:latin typeface="Calibri"/>
            </a:endParaRPr>
          </a:p>
          <a:p>
            <a:pPr marL="0" lvl="0" indent="0" fontAlgn="auto">
              <a:spcAft>
                <a:spcPts val="0"/>
              </a:spcAft>
              <a:buClrTx/>
              <a:buNone/>
            </a:pPr>
            <a:r>
              <a:rPr lang="nl-NL" sz="1600" b="1" kern="1200" dirty="0">
                <a:solidFill>
                  <a:prstClr val="black"/>
                </a:solidFill>
                <a:latin typeface="Calibri"/>
              </a:rPr>
              <a:t>wensen gemeenten </a:t>
            </a:r>
            <a:r>
              <a:rPr lang="nl-NL" sz="1600" kern="1200" dirty="0">
                <a:solidFill>
                  <a:prstClr val="black"/>
                </a:solidFill>
                <a:latin typeface="Calibri"/>
              </a:rPr>
              <a:t>(coalitieakkoord) </a:t>
            </a:r>
          </a:p>
          <a:p>
            <a:pPr marL="285750" lvl="0" indent="-285750" fontAlgn="auto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nl-NL" sz="1600" kern="1200" dirty="0">
                <a:solidFill>
                  <a:prstClr val="black"/>
                </a:solidFill>
                <a:latin typeface="Calibri"/>
              </a:rPr>
              <a:t>voorrang voor cruciale beroepen (zorg, onderwijs)</a:t>
            </a:r>
          </a:p>
          <a:p>
            <a:pPr marL="285750" lvl="0" indent="-285750" fontAlgn="auto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nl-NL" sz="1600" kern="1200" dirty="0">
                <a:solidFill>
                  <a:prstClr val="black"/>
                </a:solidFill>
                <a:latin typeface="Calibri"/>
              </a:rPr>
              <a:t>voorrang voor brandweer vrijwilligers</a:t>
            </a:r>
          </a:p>
          <a:p>
            <a:pPr marL="285750" lvl="0" indent="-285750" fontAlgn="auto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nl-NL" sz="1600" kern="1200" dirty="0">
                <a:solidFill>
                  <a:prstClr val="black"/>
                </a:solidFill>
                <a:latin typeface="Calibri"/>
              </a:rPr>
              <a:t>voorrang bij dakloosheid</a:t>
            </a:r>
          </a:p>
          <a:p>
            <a:pPr marL="285750" lvl="0" indent="-285750" fontAlgn="auto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nl-NL" sz="1600" kern="1200" dirty="0">
                <a:solidFill>
                  <a:prstClr val="black"/>
                </a:solidFill>
                <a:latin typeface="Calibri"/>
              </a:rPr>
              <a:t>woning  voor  dure zorg-inzet</a:t>
            </a:r>
          </a:p>
          <a:p>
            <a:pPr marL="285750" lvl="0" indent="-285750" fontAlgn="auto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nl-NL" sz="1600" kern="1200" dirty="0">
                <a:solidFill>
                  <a:prstClr val="black"/>
                </a:solidFill>
                <a:latin typeface="Calibri"/>
              </a:rPr>
              <a:t>..</a:t>
            </a:r>
          </a:p>
          <a:p>
            <a:pPr marL="285750" lvl="0" indent="-285750" fontAlgn="auto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endParaRPr lang="nl-NL" sz="1600" kern="1200" dirty="0">
              <a:solidFill>
                <a:prstClr val="black"/>
              </a:solidFill>
              <a:latin typeface="Calibri"/>
            </a:endParaRPr>
          </a:p>
          <a:p>
            <a:pPr marL="285750" lvl="0" indent="-285750" fontAlgn="auto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endParaRPr lang="nl-NL" sz="1600" kern="12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055349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143000"/>
          </a:xfrm>
        </p:spPr>
        <p:txBody>
          <a:bodyPr/>
          <a:lstStyle/>
          <a:p>
            <a:r>
              <a:rPr lang="nl-NL" altLang="nl-NL" sz="4000" dirty="0"/>
              <a:t>     cruciale vraag</a:t>
            </a:r>
            <a:r>
              <a:rPr lang="nl-NL" altLang="nl-NL" sz="2000" dirty="0">
                <a:solidFill>
                  <a:srgbClr val="0082C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: wie meer .. en wie niet / minder</a:t>
            </a:r>
            <a:endParaRPr lang="nl-NL" sz="2000" dirty="0">
              <a:solidFill>
                <a:srgbClr val="0082C2"/>
              </a:solidFill>
            </a:endParaRPr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0905310"/>
              </p:ext>
            </p:extLst>
          </p:nvPr>
        </p:nvGraphicFramePr>
        <p:xfrm>
          <a:off x="1475656" y="1268751"/>
          <a:ext cx="7128792" cy="55534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037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63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63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4065"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1" u="none" strike="noStrike" dirty="0">
                          <a:effectLst/>
                        </a:rPr>
                        <a:t>gemiddeld aantal  (woningen voor) starters per jaar G&amp;V</a:t>
                      </a:r>
                      <a:endParaRPr lang="nl-NL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nl-NL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800</a:t>
                      </a:r>
                    </a:p>
                  </a:txBody>
                  <a:tcPr marL="9525" marR="9525" marT="9525" marB="0" anchor="b"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nl-NL" sz="16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nl-NL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rgbClr val="E7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2058">
                <a:tc>
                  <a:txBody>
                    <a:bodyPr/>
                    <a:lstStyle/>
                    <a:p>
                      <a:pPr algn="l" fontAlgn="t"/>
                      <a:r>
                        <a:rPr lang="nl-NL" sz="1000" u="none" strike="noStrike" dirty="0">
                          <a:effectLst/>
                        </a:rPr>
                        <a:t> </a:t>
                      </a:r>
                    </a:p>
                    <a:p>
                      <a:pPr algn="l" fontAlgn="t"/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l-NL" sz="1000" u="none" strike="noStrike" dirty="0">
                          <a:effectLst/>
                        </a:rPr>
                        <a:t>aantallen (indicatief) </a:t>
                      </a:r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l-NL" sz="1000" u="none" strike="noStrike" dirty="0">
                          <a:effectLst/>
                        </a:rPr>
                        <a:t>waarvan </a:t>
                      </a:r>
                    </a:p>
                    <a:p>
                      <a:pPr algn="r" fontAlgn="t"/>
                      <a:r>
                        <a:rPr lang="nl-NL" sz="1000" b="1" u="none" strike="noStrike" dirty="0">
                          <a:effectLst/>
                        </a:rPr>
                        <a:t>starters</a:t>
                      </a:r>
                      <a:r>
                        <a:rPr lang="nl-NL" sz="1000" u="none" strike="noStrike" dirty="0">
                          <a:effectLst/>
                        </a:rPr>
                        <a:t> </a:t>
                      </a:r>
                      <a:endParaRPr lang="nl-NL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lvl="1" algn="r" fontAlgn="t"/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lvl="1" algn="r" fontAlgn="t"/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solidFill>
                      <a:srgbClr val="E7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515">
                <a:tc>
                  <a:txBody>
                    <a:bodyPr/>
                    <a:lstStyle/>
                    <a:p>
                      <a:pPr algn="l" fontAlgn="ctr"/>
                      <a:r>
                        <a:rPr lang="nl-NL" sz="1000" b="1" u="none" strike="noStrike" dirty="0">
                          <a:effectLst/>
                        </a:rPr>
                        <a:t>Urgente starters </a:t>
                      </a:r>
                      <a:endParaRPr lang="nl-NL" sz="1000" b="1" i="1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000" u="none" strike="noStrike" dirty="0">
                          <a:effectLst/>
                        </a:rPr>
                        <a:t> </a:t>
                      </a:r>
                      <a:endParaRPr lang="nl-NL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000" u="none" strike="noStrike" dirty="0">
                          <a:effectLst/>
                        </a:rPr>
                        <a:t> </a:t>
                      </a:r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nl-NL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rgbClr val="E7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515">
                <a:tc>
                  <a:txBody>
                    <a:bodyPr/>
                    <a:lstStyle/>
                    <a:p>
                      <a:pPr algn="l" fontAlgn="ctr"/>
                      <a:r>
                        <a:rPr lang="nl-NL" sz="1000" u="none" strike="noStrike" dirty="0">
                          <a:effectLst/>
                        </a:rPr>
                        <a:t>Hardheidsclausule</a:t>
                      </a:r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nl-NL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u="none" strike="noStrike" dirty="0">
                          <a:effectLst/>
                        </a:rPr>
                        <a:t>5</a:t>
                      </a:r>
                      <a:endParaRPr lang="nl-NL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nl-NL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rgbClr val="E7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515">
                <a:tc>
                  <a:txBody>
                    <a:bodyPr/>
                    <a:lstStyle/>
                    <a:p>
                      <a:pPr algn="l" fontAlgn="ctr"/>
                      <a:r>
                        <a:rPr lang="nl-NL" sz="1000" u="none" strike="noStrike" dirty="0">
                          <a:effectLst/>
                        </a:rPr>
                        <a:t>Reguliere </a:t>
                      </a:r>
                      <a:r>
                        <a:rPr lang="nl-NL" sz="1000" u="none" strike="noStrike" dirty="0" err="1">
                          <a:effectLst/>
                        </a:rPr>
                        <a:t>urgenten</a:t>
                      </a:r>
                      <a:r>
                        <a:rPr lang="nl-NL" sz="1000" u="none" strike="noStrike" dirty="0">
                          <a:effectLst/>
                        </a:rPr>
                        <a:t> </a:t>
                      </a:r>
                      <a:r>
                        <a:rPr lang="nl-NL" sz="1000" u="none" strike="noStrike" dirty="0" err="1">
                          <a:effectLst/>
                        </a:rPr>
                        <a:t>incl</a:t>
                      </a:r>
                      <a:r>
                        <a:rPr lang="nl-NL" sz="1000" u="none" strike="noStrike" dirty="0">
                          <a:effectLst/>
                        </a:rPr>
                        <a:t> mantelzorg en blijf van mijn lijf</a:t>
                      </a:r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nl-NL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u="none" strike="noStrike" dirty="0">
                          <a:effectLst/>
                        </a:rPr>
                        <a:t>100</a:t>
                      </a:r>
                      <a:endParaRPr lang="nl-NL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nl-NL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rgbClr val="E7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515">
                <a:tc>
                  <a:txBody>
                    <a:bodyPr/>
                    <a:lstStyle/>
                    <a:p>
                      <a:pPr algn="l" fontAlgn="ctr"/>
                      <a:r>
                        <a:rPr lang="nl-NL" sz="1000" u="none" strike="noStrike" dirty="0">
                          <a:effectLst/>
                        </a:rPr>
                        <a:t>HOV</a:t>
                      </a:r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nl-NL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u="none" strike="noStrike" dirty="0">
                          <a:effectLst/>
                        </a:rPr>
                        <a:t>50</a:t>
                      </a:r>
                      <a:endParaRPr lang="nl-NL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nl-NL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rgbClr val="E7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0515">
                <a:tc>
                  <a:txBody>
                    <a:bodyPr/>
                    <a:lstStyle/>
                    <a:p>
                      <a:pPr algn="l" fontAlgn="ctr"/>
                      <a:r>
                        <a:rPr lang="nl-NL" sz="1000" u="none" strike="noStrike" dirty="0">
                          <a:effectLst/>
                        </a:rPr>
                        <a:t>Uitstroom maatschappelijke opvang, Beschermd Wonen etc.</a:t>
                      </a:r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u="none" strike="noStrike" dirty="0">
                          <a:effectLst/>
                        </a:rPr>
                        <a:t>20</a:t>
                      </a:r>
                      <a:endParaRPr lang="nl-NL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nl-NL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rgbClr val="E7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0515">
                <a:tc>
                  <a:txBody>
                    <a:bodyPr/>
                    <a:lstStyle/>
                    <a:p>
                      <a:pPr algn="l" fontAlgn="ctr"/>
                      <a:r>
                        <a:rPr lang="nl-NL" sz="1000" u="none" strike="noStrike" dirty="0">
                          <a:effectLst/>
                        </a:rPr>
                        <a:t>Statushouders </a:t>
                      </a:r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nl-NL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u="none" strike="noStrike" dirty="0">
                          <a:effectLst/>
                        </a:rPr>
                        <a:t>150</a:t>
                      </a:r>
                      <a:endParaRPr lang="nl-NL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nl-NL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rgbClr val="E7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0411">
                <a:tc>
                  <a:txBody>
                    <a:bodyPr/>
                    <a:lstStyle/>
                    <a:p>
                      <a:pPr algn="l" fontAlgn="ctr"/>
                      <a:r>
                        <a:rPr lang="nl-NL" sz="1000" b="1" u="none" strike="noStrike" dirty="0">
                          <a:effectLst/>
                        </a:rPr>
                        <a:t>Subtotaal</a:t>
                      </a:r>
                      <a:endParaRPr lang="nl-NL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nl-NL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325</a:t>
                      </a:r>
                    </a:p>
                  </a:txBody>
                  <a:tcPr marL="9525" marR="9525" marT="9525" marB="0" anchor="ctr"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r" fontAlgn="b"/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rgbClr val="E7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0515">
                <a:tc>
                  <a:txBody>
                    <a:bodyPr/>
                    <a:lstStyle/>
                    <a:p>
                      <a:pPr algn="l" fontAlgn="ctr"/>
                      <a:r>
                        <a:rPr lang="nl-NL" sz="1000" b="1" u="none" strike="noStrike" dirty="0">
                          <a:effectLst/>
                        </a:rPr>
                        <a:t>Overige starters</a:t>
                      </a:r>
                      <a:endParaRPr lang="nl-NL" sz="1000" b="1" i="1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nl-NL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nl-NL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nl-NL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rgbClr val="E7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0515">
                <a:tc>
                  <a:txBody>
                    <a:bodyPr/>
                    <a:lstStyle/>
                    <a:p>
                      <a:pPr algn="l" fontAlgn="ctr"/>
                      <a:r>
                        <a:rPr lang="nl-NL" sz="1000" u="none" strike="noStrike" dirty="0">
                          <a:effectLst/>
                        </a:rPr>
                        <a:t>Jongeren tot en met 25 (loting)</a:t>
                      </a:r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000" u="none" strike="noStrike" dirty="0">
                          <a:effectLst/>
                        </a:rPr>
                        <a:t>300</a:t>
                      </a:r>
                      <a:endParaRPr lang="nl-NL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nl-NL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rgbClr val="E7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0515">
                <a:tc>
                  <a:txBody>
                    <a:bodyPr/>
                    <a:lstStyle/>
                    <a:p>
                      <a:pPr algn="l" fontAlgn="ctr"/>
                      <a:r>
                        <a:rPr lang="nl-NL" sz="1000" u="none" strike="noStrike" dirty="0" err="1">
                          <a:effectLst/>
                        </a:rPr>
                        <a:t>Spoedzoek</a:t>
                      </a:r>
                      <a:r>
                        <a:rPr lang="nl-NL" sz="1000" u="none" strike="noStrike" dirty="0">
                          <a:effectLst/>
                        </a:rPr>
                        <a:t> regeling</a:t>
                      </a:r>
                    </a:p>
                  </a:txBody>
                  <a:tcPr marL="9525" marR="9525" marT="9525" marB="0" anchor="ctr"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l-NL" sz="1000" u="none" strike="noStrike" dirty="0">
                          <a:effectLst/>
                        </a:rPr>
                        <a:t>35</a:t>
                      </a:r>
                      <a:endParaRPr lang="nl-NL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rgbClr val="E7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5224">
                <a:tc>
                  <a:txBody>
                    <a:bodyPr/>
                    <a:lstStyle/>
                    <a:p>
                      <a:pPr algn="l" fontAlgn="ctr"/>
                      <a:r>
                        <a:rPr lang="nl-N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herstarters</a:t>
                      </a:r>
                    </a:p>
                  </a:txBody>
                  <a:tcPr marL="9525" marR="9525" marT="9525" marB="0" anchor="ctr"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nl-NL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nl-NL" sz="10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140</a:t>
                      </a:r>
                    </a:p>
                  </a:txBody>
                  <a:tcPr marL="9525" marR="9525" marT="9525" marB="0" anchor="b"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r" fontAlgn="b"/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rgbClr val="E7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051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000" b="1" u="none" strike="noStrike" dirty="0">
                          <a:effectLst/>
                        </a:rPr>
                        <a:t>Subtotaal</a:t>
                      </a:r>
                      <a:endParaRPr lang="nl-NL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l" fontAlgn="ctr"/>
                      <a:endParaRPr lang="nl-NL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nl-NL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nl-NL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475</a:t>
                      </a:r>
                    </a:p>
                  </a:txBody>
                  <a:tcPr marL="9525" marR="9525" marT="9525" marB="0" anchor="b"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rgbClr val="E7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251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000" b="1" u="none" strike="noStrike" dirty="0">
                          <a:effectLst/>
                        </a:rPr>
                        <a:t>TOTAAL</a:t>
                      </a:r>
                      <a:endParaRPr lang="nl-NL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l" fontAlgn="b"/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0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800</a:t>
                      </a:r>
                    </a:p>
                  </a:txBody>
                  <a:tcPr marL="9525" marR="9525" marT="9525" marB="0" anchor="b"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nl-NL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rgbClr val="E7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0515"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nl-NL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nl-NL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rgbClr val="E7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0515">
                <a:tc>
                  <a:txBody>
                    <a:bodyPr/>
                    <a:lstStyle/>
                    <a:p>
                      <a:pPr algn="l" fontAlgn="b"/>
                      <a:endParaRPr lang="nl-NL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nl-NL" sz="16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nl-NL" sz="16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rgbClr val="E7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0515"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Niet dus: niet-starters gezinnen, senioren … </a:t>
                      </a:r>
                    </a:p>
                  </a:txBody>
                  <a:tcPr marL="9525" marR="9525" marT="9525" marB="0" anchor="b"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nl-NL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rgbClr val="E7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0515"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nl-NL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rgbClr val="E7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0515"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rgbClr val="E7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0515"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rgbClr val="E7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81558"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nl-NL" sz="16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nl-NL" sz="16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rgbClr val="E7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73051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836712"/>
            <a:ext cx="5112568" cy="5472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95972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3C7386-0771-EB30-1ED0-A3CCA8D47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Hoe verder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FD831D7-4D8C-3DA4-BF78-439CB3904B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662BB1DA-E19E-94B3-4670-6A608BD108DC}"/>
              </a:ext>
            </a:extLst>
          </p:cNvPr>
          <p:cNvSpPr txBox="1"/>
          <p:nvPr/>
        </p:nvSpPr>
        <p:spPr>
          <a:xfrm>
            <a:off x="1259632" y="1844824"/>
            <a:ext cx="7655768" cy="36965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nl-NL" sz="1000" b="1" dirty="0">
                <a:latin typeface="Roboto" panose="02000000000000000000" pitchFamily="2" charset="0"/>
                <a:cs typeface="Times New Roman" panose="02020603050405020304" pitchFamily="18" charset="0"/>
              </a:rPr>
              <a:t>Stap 1: september-november 2022 : informeren en ophalen</a:t>
            </a:r>
          </a:p>
          <a:p>
            <a:pPr marL="342900" lvl="0" indent="-342900">
              <a:buFont typeface="Wingdings" panose="05000000000000000000" pitchFamily="2" charset="2"/>
              <a:buChar char=""/>
            </a:pPr>
            <a:r>
              <a:rPr lang="nl-NL" sz="1000" b="1" u="sng" dirty="0" err="1">
                <a:solidFill>
                  <a:srgbClr val="2581C4"/>
                </a:solidFill>
                <a:latin typeface="Roboto" panose="02000000000000000000" pitchFamily="2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webinar</a:t>
            </a:r>
            <a:r>
              <a:rPr lang="nl-NL" sz="1000" b="1" u="sng" dirty="0">
                <a:solidFill>
                  <a:srgbClr val="2581C4"/>
                </a:solidFill>
                <a:latin typeface="Roboto" panose="02000000000000000000" pitchFamily="2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voor raadsleden op 12 september 2022</a:t>
            </a:r>
            <a:endParaRPr lang="nl-NL" sz="1000" b="1" u="sng" dirty="0">
              <a:solidFill>
                <a:srgbClr val="2581C4"/>
              </a:solidFill>
              <a:latin typeface="Roboto" panose="02000000000000000000" pitchFamily="2" charset="0"/>
              <a:cs typeface="Times New Roman" panose="02020603050405020304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"/>
            </a:pPr>
            <a:r>
              <a:rPr lang="nl-NL" sz="1000" dirty="0">
                <a:solidFill>
                  <a:srgbClr val="262626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ruimte om </a:t>
            </a:r>
            <a:r>
              <a:rPr lang="nl-NL" sz="1000" b="1" u="sng" dirty="0">
                <a:solidFill>
                  <a:srgbClr val="2581C4"/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lokaal met gemeenteraden </a:t>
            </a:r>
            <a:r>
              <a:rPr lang="nl-NL" sz="1000" dirty="0">
                <a:solidFill>
                  <a:srgbClr val="262626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informatie te delen en wensen te verkennen (BVS – </a:t>
            </a:r>
            <a:r>
              <a:rPr lang="nl-NL" sz="1000" dirty="0" err="1">
                <a:solidFill>
                  <a:srgbClr val="262626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Cie</a:t>
            </a:r>
            <a:r>
              <a:rPr lang="nl-NL" sz="1000" dirty="0">
                <a:solidFill>
                  <a:srgbClr val="262626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nl-NL" sz="1000" dirty="0">
              <a:effectLst/>
              <a:latin typeface="Roboto" panose="020000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"/>
            </a:pPr>
            <a:r>
              <a:rPr lang="nl-NL" sz="1000" dirty="0">
                <a:solidFill>
                  <a:srgbClr val="262626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regionale uitvraag naar wensen bij </a:t>
            </a:r>
            <a:r>
              <a:rPr lang="nl-NL" sz="1000" b="1" u="sng" dirty="0">
                <a:solidFill>
                  <a:srgbClr val="2581C4"/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woningcorporaties en huurdersorganisaties</a:t>
            </a:r>
          </a:p>
          <a:p>
            <a:pPr marL="342900" lvl="0" indent="-342900">
              <a:buFont typeface="Wingdings" panose="05000000000000000000" pitchFamily="2" charset="2"/>
              <a:buChar char=""/>
            </a:pPr>
            <a:r>
              <a:rPr lang="nl-NL" sz="1000" dirty="0">
                <a:solidFill>
                  <a:srgbClr val="262626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start </a:t>
            </a:r>
            <a:r>
              <a:rPr lang="nl-NL" sz="1000" b="1" u="sng" dirty="0">
                <a:solidFill>
                  <a:srgbClr val="2581C4"/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enquête op </a:t>
            </a:r>
            <a:r>
              <a:rPr lang="nl-NL" sz="1000" b="1" u="sng" dirty="0" err="1">
                <a:solidFill>
                  <a:srgbClr val="2581C4"/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WoningNet</a:t>
            </a:r>
            <a:r>
              <a:rPr lang="nl-NL" sz="1000" b="1" u="sng" dirty="0">
                <a:solidFill>
                  <a:srgbClr val="2581C4"/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nl-NL" sz="1000" dirty="0">
                <a:solidFill>
                  <a:srgbClr val="262626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onder ingeschreven woningzoekenden </a:t>
            </a:r>
            <a:endParaRPr lang="nl-NL" sz="1000" dirty="0">
              <a:effectLst/>
              <a:latin typeface="Roboto" panose="020000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nl-NL" sz="1000" dirty="0">
                <a:solidFill>
                  <a:srgbClr val="262626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15000"/>
              </a:lnSpc>
            </a:pPr>
            <a:r>
              <a:rPr lang="nl-NL" sz="1000" b="1" dirty="0"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Stap 2: september t/m december 2022</a:t>
            </a:r>
            <a:r>
              <a:rPr lang="nl-NL" sz="1000" dirty="0"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: </a:t>
            </a:r>
            <a:r>
              <a:rPr lang="nl-NL" sz="1000" b="1" dirty="0"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rapporteren en adviseren</a:t>
            </a:r>
            <a:endParaRPr lang="nl-NL" sz="1000" dirty="0">
              <a:effectLst/>
              <a:latin typeface="Roboto" panose="020000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"/>
            </a:pPr>
            <a:r>
              <a:rPr lang="nl-NL" sz="1000" dirty="0">
                <a:solidFill>
                  <a:srgbClr val="262626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Brede Kijk: adviezen over stap 1 genoemde onderwerpen, samengevat in de concept nota Bouwstenen HVV2023 </a:t>
            </a:r>
          </a:p>
          <a:p>
            <a:pPr marL="342900" lvl="0" indent="-342900">
              <a:buFont typeface="Wingdings" panose="05000000000000000000" pitchFamily="2" charset="2"/>
              <a:buChar char=""/>
            </a:pPr>
            <a:r>
              <a:rPr lang="nl-NL" sz="1000" dirty="0">
                <a:solidFill>
                  <a:srgbClr val="262626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concept nota Bouwstenen HVV2023 gaat vanuit PHO ter advisering naar de gemeenten </a:t>
            </a:r>
            <a:endParaRPr lang="nl-NL" sz="1000" dirty="0">
              <a:effectLst/>
              <a:latin typeface="Roboto" panose="020000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nl-NL" sz="1000" b="1" dirty="0">
                <a:solidFill>
                  <a:srgbClr val="262626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1000" dirty="0">
              <a:solidFill>
                <a:srgbClr val="262626"/>
              </a:solidFill>
              <a:effectLst/>
              <a:latin typeface="Roboto" panose="020000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nl-NL" sz="1000" b="1" dirty="0">
                <a:solidFill>
                  <a:srgbClr val="262626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Stap 3: december 2022 – februari 2023</a:t>
            </a:r>
            <a:r>
              <a:rPr lang="nl-NL" sz="1000" dirty="0">
                <a:solidFill>
                  <a:srgbClr val="262626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nl-NL" sz="1000" b="1" dirty="0">
                <a:solidFill>
                  <a:srgbClr val="262626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zienswijzen  </a:t>
            </a:r>
            <a:endParaRPr lang="nl-NL" sz="1000" dirty="0">
              <a:solidFill>
                <a:srgbClr val="262626"/>
              </a:solidFill>
              <a:effectLst/>
              <a:latin typeface="Roboto" panose="020000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"/>
            </a:pPr>
            <a:r>
              <a:rPr lang="nl-NL" sz="1000" dirty="0">
                <a:solidFill>
                  <a:srgbClr val="262626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gemeenten sturen hun zienswijze aan het regionale PFHO Bouwen en Wonen </a:t>
            </a:r>
            <a:endParaRPr lang="nl-NL" sz="1000" dirty="0">
              <a:effectLst/>
              <a:latin typeface="Roboto" panose="020000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"/>
            </a:pPr>
            <a:r>
              <a:rPr lang="nl-NL" sz="1000" dirty="0">
                <a:solidFill>
                  <a:srgbClr val="262626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corporaties en huurdersorganisaties krijgen zelfde mogelijkheid </a:t>
            </a:r>
            <a:endParaRPr lang="nl-NL" sz="1000" dirty="0">
              <a:effectLst/>
              <a:latin typeface="Roboto" panose="020000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"/>
            </a:pPr>
            <a:r>
              <a:rPr lang="nl-NL" sz="1000" dirty="0">
                <a:solidFill>
                  <a:srgbClr val="262626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er wordt een </a:t>
            </a:r>
            <a:r>
              <a:rPr lang="nl-NL" sz="1000" b="1" u="sng" dirty="0">
                <a:solidFill>
                  <a:srgbClr val="2581C4"/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regionale uitwisselingssessie </a:t>
            </a:r>
            <a:r>
              <a:rPr lang="nl-NL" sz="1000" dirty="0">
                <a:solidFill>
                  <a:srgbClr val="262626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gehouden, bijvoorbeeld via een Regiopodium </a:t>
            </a:r>
            <a:endParaRPr lang="nl-NL" sz="1000" dirty="0">
              <a:effectLst/>
              <a:latin typeface="Roboto" panose="020000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nl-NL" sz="1000" b="1" dirty="0">
                <a:solidFill>
                  <a:srgbClr val="262626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1000" dirty="0">
              <a:solidFill>
                <a:srgbClr val="262626"/>
              </a:solidFill>
              <a:effectLst/>
              <a:latin typeface="Roboto" panose="020000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nl-NL" sz="1000" b="1" dirty="0">
                <a:solidFill>
                  <a:srgbClr val="262626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stap 4: maart – april 2023:  concept opstellen</a:t>
            </a:r>
            <a:endParaRPr lang="nl-NL" sz="1000" dirty="0">
              <a:solidFill>
                <a:srgbClr val="262626"/>
              </a:solidFill>
              <a:effectLst/>
              <a:latin typeface="Roboto" panose="020000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"/>
            </a:pPr>
            <a:r>
              <a:rPr lang="nl-NL" sz="1000" dirty="0">
                <a:solidFill>
                  <a:srgbClr val="262626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Brede Kijk stelt </a:t>
            </a:r>
            <a:r>
              <a:rPr lang="nl-NL" sz="1000" b="1" u="sng" dirty="0">
                <a:solidFill>
                  <a:srgbClr val="2581C4"/>
                </a:solidFill>
                <a:latin typeface="Roboto" panose="02000000000000000000" pitchFamily="2" charset="0"/>
                <a:cs typeface="Times New Roman" panose="02020603050405020304" pitchFamily="18" charset="0"/>
              </a:rPr>
              <a:t>concept model HVV2023 </a:t>
            </a:r>
            <a:r>
              <a:rPr lang="nl-NL" sz="1000" dirty="0">
                <a:solidFill>
                  <a:srgbClr val="262626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op </a:t>
            </a:r>
            <a:endParaRPr lang="nl-NL" sz="1000" dirty="0">
              <a:effectLst/>
              <a:latin typeface="Roboto" panose="020000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"/>
            </a:pPr>
            <a:r>
              <a:rPr lang="nl-NL" sz="1000" dirty="0">
                <a:solidFill>
                  <a:srgbClr val="262626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PHO Bouwen en Wonen stemt in met concept HVV en stuurt dit naar gemeenten</a:t>
            </a:r>
            <a:endParaRPr lang="nl-NL" sz="1000" dirty="0">
              <a:effectLst/>
              <a:latin typeface="Roboto" panose="020000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nl-NL" sz="1000" b="1" dirty="0">
                <a:solidFill>
                  <a:srgbClr val="262626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1000" dirty="0">
              <a:solidFill>
                <a:srgbClr val="262626"/>
              </a:solidFill>
              <a:effectLst/>
              <a:latin typeface="Roboto" panose="020000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nl-NL" sz="1000" b="1" dirty="0">
                <a:solidFill>
                  <a:srgbClr val="262626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stap 5: mei – juni 2023: vaststellen HVV2023 </a:t>
            </a:r>
            <a:endParaRPr lang="nl-NL" sz="1000" dirty="0">
              <a:solidFill>
                <a:srgbClr val="262626"/>
              </a:solidFill>
              <a:effectLst/>
              <a:latin typeface="Roboto" panose="020000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"/>
            </a:pPr>
            <a:r>
              <a:rPr lang="nl-NL" sz="1000" dirty="0">
                <a:solidFill>
                  <a:srgbClr val="262626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gemeenten stellen HVV2023 vast </a:t>
            </a:r>
            <a:endParaRPr lang="nl-NL" sz="1000" dirty="0">
              <a:effectLst/>
              <a:latin typeface="Roboto" panose="020000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nl-NL" sz="1000" dirty="0">
                <a:solidFill>
                  <a:srgbClr val="262626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338668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sz="27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woonruimteverdeling</a:t>
            </a:r>
            <a:endParaRPr lang="nl-NL" sz="27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4" name="Afbeelding 1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3718" y="3068960"/>
            <a:ext cx="2808312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Tijdelijke aanduiding voor inhoud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7775" y="2863486"/>
            <a:ext cx="2511029" cy="20776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hthoek 5"/>
          <p:cNvSpPr/>
          <p:nvPr/>
        </p:nvSpPr>
        <p:spPr>
          <a:xfrm flipH="1">
            <a:off x="2465767" y="1970838"/>
            <a:ext cx="183500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1500" b="1" dirty="0">
                <a:solidFill>
                  <a:srgbClr val="000000"/>
                </a:solidFill>
              </a:rPr>
              <a:t>44.000 woningzoekenden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altLang="nl-NL" sz="1500" b="1" dirty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1500" b="1" dirty="0">
                <a:solidFill>
                  <a:srgbClr val="000000"/>
                </a:solidFill>
              </a:rPr>
              <a:t>17.000 actief</a:t>
            </a:r>
            <a:endParaRPr lang="nl-NL" sz="1500" b="1" dirty="0">
              <a:solidFill>
                <a:srgbClr val="000000"/>
              </a:solidFill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5368184" y="2005464"/>
            <a:ext cx="189021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1500" b="1" dirty="0">
                <a:solidFill>
                  <a:srgbClr val="000000"/>
                </a:solidFill>
              </a:rPr>
              <a:t>nu: 1700 per jaar </a:t>
            </a:r>
            <a:endParaRPr lang="nl-NL" sz="15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034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bouwstenen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/>
            <a:r>
              <a:rPr lang="nl-NL" dirty="0"/>
              <a:t>Waarom een HVV</a:t>
            </a:r>
          </a:p>
          <a:p>
            <a:pPr marL="514350" indent="-514350"/>
            <a:r>
              <a:rPr lang="nl-NL" dirty="0"/>
              <a:t>Waarom regionaal</a:t>
            </a:r>
          </a:p>
          <a:p>
            <a:pPr marL="514350" indent="-514350"/>
            <a:r>
              <a:rPr lang="nl-NL" dirty="0"/>
              <a:t>Waarom een actuele HVV</a:t>
            </a:r>
          </a:p>
          <a:p>
            <a:pPr marL="514350" indent="-514350"/>
            <a:r>
              <a:rPr lang="nl-NL" dirty="0"/>
              <a:t>Behoud het goede – </a:t>
            </a:r>
          </a:p>
          <a:p>
            <a:pPr marL="514350" indent="-514350"/>
            <a:r>
              <a:rPr lang="nl-NL" dirty="0"/>
              <a:t>Wat kan beter – 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nl-NL" dirty="0"/>
              <a:t>Welke nieuwe wensen –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>
                <a:solidFill>
                  <a:srgbClr val="0082C2"/>
                </a:solidFill>
              </a:rPr>
              <a:t>7</a:t>
            </a:r>
            <a:r>
              <a:rPr lang="nl-NL" dirty="0"/>
              <a:t>.    Hoe verder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46332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waarom een HVV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endParaRPr lang="nl-NL" sz="1600" dirty="0"/>
          </a:p>
          <a:p>
            <a:pPr>
              <a:buFont typeface="Wingdings" panose="05000000000000000000" pitchFamily="2" charset="2"/>
              <a:buChar char="q"/>
            </a:pPr>
            <a:r>
              <a:rPr lang="nl-NL" sz="1600" b="1" dirty="0"/>
              <a:t>Uitgangspunt </a:t>
            </a:r>
            <a:r>
              <a:rPr lang="nl-NL" sz="1600" dirty="0"/>
              <a:t>= vrije vestiging – </a:t>
            </a:r>
            <a:r>
              <a:rPr lang="nl-NL" sz="1600" i="1" dirty="0"/>
              <a:t>iedereen mag overal wonen</a:t>
            </a:r>
          </a:p>
          <a:p>
            <a:pPr marL="0" indent="0">
              <a:buNone/>
            </a:pPr>
            <a:r>
              <a:rPr lang="nl-NL" sz="1600" dirty="0"/>
              <a:t>	Europa: vrij verkeer van goederen en personen</a:t>
            </a:r>
          </a:p>
          <a:p>
            <a:pPr marL="0" indent="0">
              <a:buNone/>
            </a:pPr>
            <a:endParaRPr lang="nl-NL" sz="1600" dirty="0"/>
          </a:p>
          <a:p>
            <a:pPr>
              <a:buFont typeface="Wingdings" panose="05000000000000000000" pitchFamily="2" charset="2"/>
              <a:buChar char="q"/>
            </a:pPr>
            <a:r>
              <a:rPr lang="nl-NL" sz="1600" b="1" dirty="0"/>
              <a:t>Huisvestingswet</a:t>
            </a:r>
            <a:r>
              <a:rPr lang="nl-NL" sz="1600" dirty="0"/>
              <a:t> : mogelijkheid tot </a:t>
            </a:r>
            <a:r>
              <a:rPr lang="nl-NL" sz="1600" i="1" dirty="0"/>
              <a:t>verdeling bij schaarste </a:t>
            </a:r>
            <a:r>
              <a:rPr lang="nl-NL" sz="1600" dirty="0"/>
              <a:t>(huurwoningen)</a:t>
            </a:r>
          </a:p>
          <a:p>
            <a:pPr marL="0" indent="0">
              <a:buNone/>
            </a:pPr>
            <a:r>
              <a:rPr lang="nl-NL" sz="1600" dirty="0"/>
              <a:t>        ‘die leidt tot </a:t>
            </a:r>
            <a:r>
              <a:rPr lang="nl-NL" sz="1600" i="1" dirty="0"/>
              <a:t>onrechtvaardige én onevenwichtige effecten</a:t>
            </a:r>
            <a:r>
              <a:rPr lang="nl-NL" sz="1600" dirty="0"/>
              <a:t>’</a:t>
            </a:r>
          </a:p>
          <a:p>
            <a:pPr marL="0" indent="0">
              <a:buNone/>
            </a:pPr>
            <a:endParaRPr lang="nl-NL" sz="1600" dirty="0"/>
          </a:p>
          <a:p>
            <a:pPr>
              <a:buFont typeface="Wingdings" panose="05000000000000000000" pitchFamily="2" charset="2"/>
              <a:buChar char="q"/>
            </a:pPr>
            <a:r>
              <a:rPr lang="nl-NL" sz="1600" b="1" dirty="0"/>
              <a:t>Voorwaarden</a:t>
            </a:r>
            <a:r>
              <a:rPr lang="nl-NL" sz="1600" dirty="0"/>
              <a:t>: schaarste aantonen + plan om schaarste aan te pakken</a:t>
            </a:r>
          </a:p>
          <a:p>
            <a:pPr marL="0" indent="0">
              <a:buNone/>
            </a:pPr>
            <a:r>
              <a:rPr lang="nl-NL" sz="1600" dirty="0">
                <a:solidFill>
                  <a:srgbClr val="0070C0"/>
                </a:solidFill>
              </a:rPr>
              <a:t>	</a:t>
            </a:r>
            <a:r>
              <a:rPr lang="nl-NL" sz="1600" i="1" dirty="0">
                <a:solidFill>
                  <a:srgbClr val="0070C0"/>
                </a:solidFill>
              </a:rPr>
              <a:t>Plan = Woonakkoord 2021</a:t>
            </a:r>
          </a:p>
          <a:p>
            <a:pPr marL="0" indent="0">
              <a:buNone/>
            </a:pPr>
            <a:endParaRPr lang="nl-NL" sz="1600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l-NL" sz="1600" dirty="0"/>
              <a:t>   </a:t>
            </a:r>
            <a:r>
              <a:rPr lang="nl-NL" sz="1600" b="1" dirty="0"/>
              <a:t>Vormvereiste</a:t>
            </a:r>
            <a:r>
              <a:rPr lang="nl-NL" sz="1600" dirty="0"/>
              <a:t>: Huisvestings</a:t>
            </a:r>
            <a:r>
              <a:rPr lang="nl-NL" sz="1600" i="1" dirty="0"/>
              <a:t>verordening</a:t>
            </a:r>
            <a:r>
              <a:rPr lang="nl-NL" sz="1600" dirty="0"/>
              <a:t> (HVV)</a:t>
            </a:r>
          </a:p>
          <a:p>
            <a:pPr marL="0" indent="0">
              <a:buNone/>
            </a:pPr>
            <a:r>
              <a:rPr lang="nl-NL" sz="1600" dirty="0"/>
              <a:t>	met </a:t>
            </a:r>
            <a:r>
              <a:rPr lang="nl-NL" sz="1600" b="1" dirty="0"/>
              <a:t>register</a:t>
            </a:r>
            <a:r>
              <a:rPr lang="nl-NL" sz="1600" dirty="0"/>
              <a:t> woningzoekenden + </a:t>
            </a:r>
            <a:r>
              <a:rPr lang="nl-NL" sz="1600" b="1" dirty="0"/>
              <a:t>vergunningstelsel</a:t>
            </a:r>
            <a:r>
              <a:rPr lang="nl-NL" sz="1600" dirty="0"/>
              <a:t> woningtoewijzing</a:t>
            </a:r>
          </a:p>
          <a:p>
            <a:pPr marL="0" indent="0">
              <a:buNone/>
            </a:pPr>
            <a:endParaRPr lang="nl-NL" sz="1600" dirty="0"/>
          </a:p>
          <a:p>
            <a:pPr>
              <a:buFont typeface="Wingdings" panose="05000000000000000000" pitchFamily="2" charset="2"/>
              <a:buChar char="q"/>
            </a:pPr>
            <a:r>
              <a:rPr lang="nl-NL" sz="1600" dirty="0"/>
              <a:t>Niet toegestaan =  afspraken of convenanten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06438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70F8D1-1EE6-C7EF-7F59-8EFA99F09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Huisvestingsverordening  = kapstok</a:t>
            </a:r>
          </a:p>
        </p:txBody>
      </p:sp>
      <p:pic>
        <p:nvPicPr>
          <p:cNvPr id="5" name="Tijdelijke aanduiding voor inhoud 4" descr="Afbeelding met hangertje, windvaan&#10;&#10;Automatisch gegenereerde beschrijving">
            <a:extLst>
              <a:ext uri="{FF2B5EF4-FFF2-40B4-BE49-F238E27FC236}">
                <a16:creationId xmlns:a16="http://schemas.microsoft.com/office/drawing/2014/main" id="{76E3EE67-38BF-4569-D7E9-42A5930E7A2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835697" y="1508820"/>
            <a:ext cx="4608511" cy="4305399"/>
          </a:xfr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4370A9D8-E0DA-3C64-8032-0F3D49CBEAC5}"/>
              </a:ext>
            </a:extLst>
          </p:cNvPr>
          <p:cNvSpPr txBox="1"/>
          <p:nvPr/>
        </p:nvSpPr>
        <p:spPr>
          <a:xfrm>
            <a:off x="5436096" y="2996952"/>
            <a:ext cx="15841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woningtoewijzing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8CB5C124-2510-7F61-0FE6-709C3D390456}"/>
              </a:ext>
            </a:extLst>
          </p:cNvPr>
          <p:cNvSpPr txBox="1"/>
          <p:nvPr/>
        </p:nvSpPr>
        <p:spPr>
          <a:xfrm>
            <a:off x="3707905" y="2132856"/>
            <a:ext cx="8640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HVV</a:t>
            </a:r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DEA1F8FE-34BD-A271-BB69-EF8B538D808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4283968" y="4293096"/>
            <a:ext cx="1224136" cy="792087"/>
          </a:xfrm>
          <a:prstGeom prst="rect">
            <a:avLst/>
          </a:prstGeom>
        </p:spPr>
      </p:pic>
      <p:sp>
        <p:nvSpPr>
          <p:cNvPr id="12" name="Tekstvak 11">
            <a:extLst>
              <a:ext uri="{FF2B5EF4-FFF2-40B4-BE49-F238E27FC236}">
                <a16:creationId xmlns:a16="http://schemas.microsoft.com/office/drawing/2014/main" id="{F7FD9B0E-D30A-6914-F23A-4AD005DC55A5}"/>
              </a:ext>
            </a:extLst>
          </p:cNvPr>
          <p:cNvSpPr txBox="1"/>
          <p:nvPr/>
        </p:nvSpPr>
        <p:spPr>
          <a:xfrm>
            <a:off x="5868143" y="4437112"/>
            <a:ext cx="15841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Woningsplitsing</a:t>
            </a:r>
          </a:p>
          <a:p>
            <a:endParaRPr lang="nl-NL" dirty="0"/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4A37FA12-E7EC-0F9B-D54F-7CB6AC36F588}"/>
              </a:ext>
            </a:extLst>
          </p:cNvPr>
          <p:cNvSpPr txBox="1"/>
          <p:nvPr/>
        </p:nvSpPr>
        <p:spPr>
          <a:xfrm>
            <a:off x="6156175" y="5445224"/>
            <a:ext cx="11521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en andere</a:t>
            </a:r>
          </a:p>
        </p:txBody>
      </p:sp>
    </p:spTree>
    <p:extLst>
      <p:ext uri="{BB962C8B-B14F-4D97-AF65-F5344CB8AC3E}">
        <p14:creationId xmlns:p14="http://schemas.microsoft.com/office/powerpoint/2010/main" val="138544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waarom regionaal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87450" y="1412776"/>
            <a:ext cx="7727950" cy="4895949"/>
          </a:xfrm>
        </p:spPr>
        <p:txBody>
          <a:bodyPr/>
          <a:lstStyle/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1800" b="1" i="1" dirty="0"/>
              <a:t>De Gooi en Vechtstreek is een samenhangende woningmarktregio</a:t>
            </a:r>
          </a:p>
          <a:p>
            <a:pPr marL="0" indent="0">
              <a:buNone/>
            </a:pPr>
            <a:endParaRPr lang="nl-NL" sz="1600" b="1" i="1" dirty="0"/>
          </a:p>
          <a:p>
            <a:pPr marL="0" indent="0">
              <a:buNone/>
            </a:pPr>
            <a:r>
              <a:rPr lang="nl-NL" sz="2000" dirty="0"/>
              <a:t>één systeem voor woningtoewijzing heeft als voordeel: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2000" dirty="0"/>
              <a:t>voor </a:t>
            </a:r>
            <a:r>
              <a:rPr lang="nl-NL" sz="2000" b="1" dirty="0">
                <a:solidFill>
                  <a:srgbClr val="0070C0"/>
                </a:solidFill>
              </a:rPr>
              <a:t>woningzoekenden</a:t>
            </a:r>
            <a:r>
              <a:rPr lang="nl-NL" sz="2000" dirty="0"/>
              <a:t>:</a:t>
            </a:r>
          </a:p>
          <a:p>
            <a:pPr marL="0" indent="0">
              <a:buNone/>
            </a:pPr>
            <a:r>
              <a:rPr lang="nl-NL" sz="2000" dirty="0"/>
              <a:t>	meer kansen, meer gemak (1 x inschrijven), goedkoper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nl-NL" sz="2000" dirty="0"/>
              <a:t>voor </a:t>
            </a:r>
            <a:r>
              <a:rPr lang="nl-NL" sz="2000" b="1" dirty="0">
                <a:solidFill>
                  <a:srgbClr val="0070C0"/>
                </a:solidFill>
              </a:rPr>
              <a:t>woningcorporaties</a:t>
            </a:r>
            <a:r>
              <a:rPr lang="nl-NL" sz="2000" dirty="0"/>
              <a:t>:</a:t>
            </a:r>
          </a:p>
          <a:p>
            <a:pPr marL="0" indent="0">
              <a:buNone/>
            </a:pPr>
            <a:r>
              <a:rPr lang="nl-NL" sz="2000" dirty="0"/>
              <a:t>	overal dezelfde regels</a:t>
            </a:r>
          </a:p>
          <a:p>
            <a:pPr marL="0" indent="0">
              <a:buNone/>
            </a:pPr>
            <a:r>
              <a:rPr lang="nl-NL" sz="2000" dirty="0"/>
              <a:t>	(kostenbesparing op automatisering en personeel). </a:t>
            </a:r>
          </a:p>
          <a:p>
            <a:pPr marL="0" indent="0">
              <a:buNone/>
            </a:pPr>
            <a:endParaRPr lang="nl-NL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/>
              <a:t> voor </a:t>
            </a:r>
            <a:r>
              <a:rPr lang="nl-NL" sz="2000" b="1" dirty="0">
                <a:solidFill>
                  <a:srgbClr val="0070C0"/>
                </a:solidFill>
              </a:rPr>
              <a:t>gemeenten:</a:t>
            </a:r>
          </a:p>
          <a:p>
            <a:pPr marL="0" indent="0">
              <a:buNone/>
            </a:pPr>
            <a:r>
              <a:rPr lang="nl-NL" sz="2000" dirty="0"/>
              <a:t>	geen register, geen vergunningen    ….</a:t>
            </a:r>
          </a:p>
        </p:txBody>
      </p:sp>
    </p:spTree>
    <p:extLst>
      <p:ext uri="{BB962C8B-B14F-4D97-AF65-F5344CB8AC3E}">
        <p14:creationId xmlns:p14="http://schemas.microsoft.com/office/powerpoint/2010/main" val="602251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waarom een nieuwe HVV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endParaRPr lang="nl-NL" sz="2000" dirty="0"/>
          </a:p>
          <a:p>
            <a:pPr>
              <a:buFont typeface="Wingdings" panose="05000000000000000000" pitchFamily="2" charset="2"/>
              <a:buChar char="q"/>
            </a:pPr>
            <a:r>
              <a:rPr lang="nl-NL" sz="2000" dirty="0"/>
              <a:t>Een HVV is max 4 jaar geldig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2000" dirty="0"/>
              <a:t>HVV regio G&amp;V is geldig tot 1.7.2023</a:t>
            </a:r>
          </a:p>
          <a:p>
            <a:pPr>
              <a:buFont typeface="Wingdings" panose="05000000000000000000" pitchFamily="2" charset="2"/>
              <a:buChar char="q"/>
            </a:pPr>
            <a:endParaRPr lang="nl-NL" sz="2000" dirty="0"/>
          </a:p>
          <a:p>
            <a:pPr marL="0" indent="0">
              <a:buNone/>
            </a:pPr>
            <a:r>
              <a:rPr lang="nl-NL" sz="2000" dirty="0"/>
              <a:t>daarnaast: kans tot optimalisatie</a:t>
            </a:r>
          </a:p>
          <a:p>
            <a:pPr marL="0" indent="0">
              <a:buNone/>
            </a:pPr>
            <a:endParaRPr lang="nl-NL" sz="2000" dirty="0"/>
          </a:p>
          <a:p>
            <a:pPr>
              <a:buFont typeface="Wingdings" panose="05000000000000000000" pitchFamily="2" charset="2"/>
              <a:buChar char="q"/>
            </a:pPr>
            <a:r>
              <a:rPr lang="nl-NL" sz="2000" dirty="0"/>
              <a:t>wensen gemeenten en andere partijen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2000" dirty="0"/>
              <a:t>aanpassen aan ontwikkelingen, bijv. in Sociaal Domein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589893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nl-NL" dirty="0"/>
            </a:br>
            <a:r>
              <a:rPr lang="nl-NL" dirty="0"/>
              <a:t>behoud het goede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87450" y="1484313"/>
            <a:ext cx="7727950" cy="4824412"/>
          </a:xfrm>
        </p:spPr>
        <p:txBody>
          <a:bodyPr/>
          <a:lstStyle/>
          <a:p>
            <a:pPr marL="400050" lvl="1" indent="0">
              <a:buNone/>
            </a:pPr>
            <a:r>
              <a:rPr lang="nl-NL" sz="1400" b="1" dirty="0"/>
              <a:t>Huidige systeem zorgt voor (ervaren) ‘</a:t>
            </a:r>
            <a:r>
              <a:rPr lang="nl-NL" sz="1400" b="1" i="1" dirty="0"/>
              <a:t>eerlijke’ verdeling </a:t>
            </a:r>
          </a:p>
          <a:p>
            <a:pPr marL="400050" lvl="1" indent="0">
              <a:buNone/>
            </a:pPr>
            <a:r>
              <a:rPr lang="nl-NL" sz="1400" b="1" dirty="0"/>
              <a:t>Huidige systeem helpt de </a:t>
            </a:r>
            <a:r>
              <a:rPr lang="nl-NL" sz="1400" b="1" i="1" dirty="0"/>
              <a:t>doorstroming</a:t>
            </a:r>
            <a:r>
              <a:rPr lang="nl-NL" sz="1400" b="1" dirty="0"/>
              <a:t> </a:t>
            </a:r>
          </a:p>
          <a:p>
            <a:pPr marL="400050" lvl="1" indent="0">
              <a:buNone/>
            </a:pPr>
            <a:r>
              <a:rPr lang="nl-NL" sz="1400" b="1" dirty="0"/>
              <a:t>Huidige systeem is “hybride”; beantwoordt verschillende doelgroepen</a:t>
            </a:r>
          </a:p>
          <a:p>
            <a:pPr marL="400050" lvl="1" indent="0">
              <a:buNone/>
            </a:pPr>
            <a:endParaRPr lang="nl-NL" sz="1400" dirty="0"/>
          </a:p>
          <a:p>
            <a:pPr marL="971550" lvl="1" indent="-571500">
              <a:buFont typeface="+mj-lt"/>
              <a:buAutoNum type="romanUcPeriod"/>
            </a:pPr>
            <a:r>
              <a:rPr lang="nl-NL" sz="1400" b="1" dirty="0"/>
              <a:t>zoekwaarde</a:t>
            </a:r>
            <a:r>
              <a:rPr lang="nl-NL" sz="1400" dirty="0"/>
              <a:t> = basis </a:t>
            </a:r>
          </a:p>
          <a:p>
            <a:pPr marL="0" indent="0">
              <a:buNone/>
            </a:pPr>
            <a:r>
              <a:rPr lang="nl-NL" sz="1400" dirty="0"/>
              <a:t> 	 o.b.v. inschrijfduur: </a:t>
            </a:r>
            <a:r>
              <a:rPr lang="nl-NL" sz="1400" i="1" dirty="0"/>
              <a:t>wie het langst wacht is eerst aan de beurt </a:t>
            </a:r>
          </a:p>
          <a:p>
            <a:pPr marL="0" indent="0">
              <a:buNone/>
            </a:pPr>
            <a:r>
              <a:rPr lang="nl-NL" sz="1400" i="1" dirty="0"/>
              <a:t>	 </a:t>
            </a:r>
            <a:r>
              <a:rPr lang="nl-NL" sz="1400" dirty="0"/>
              <a:t>en met behoud van 75% bij verhuizing: </a:t>
            </a:r>
          </a:p>
          <a:p>
            <a:pPr marL="0" indent="0">
              <a:buNone/>
            </a:pPr>
            <a:r>
              <a:rPr lang="nl-NL" sz="1400" i="1" dirty="0"/>
              <a:t>	 - geen belemmeringen bij verhuiswensen; niet wachten op snoepje van de week</a:t>
            </a:r>
          </a:p>
          <a:p>
            <a:pPr marL="0" indent="0">
              <a:buNone/>
            </a:pPr>
            <a:endParaRPr lang="nl-NL" sz="1400" i="1" dirty="0"/>
          </a:p>
          <a:p>
            <a:pPr lvl="1" indent="-514350">
              <a:buAutoNum type="romanUcPeriod" startAt="2"/>
            </a:pPr>
            <a:r>
              <a:rPr lang="nl-NL" sz="1400" b="1" dirty="0"/>
              <a:t>loting</a:t>
            </a:r>
            <a:r>
              <a:rPr lang="nl-NL" sz="1400" dirty="0"/>
              <a:t> </a:t>
            </a:r>
          </a:p>
          <a:p>
            <a:pPr marL="0" lvl="1" indent="0">
              <a:buNone/>
            </a:pPr>
            <a:r>
              <a:rPr lang="nl-NL" sz="1400" dirty="0"/>
              <a:t>	voor jongeren: extra toewijzingen voor voldoende slaagkans</a:t>
            </a:r>
          </a:p>
          <a:p>
            <a:pPr marL="0" lvl="1" indent="0">
              <a:buNone/>
            </a:pPr>
            <a:r>
              <a:rPr lang="nl-NL" sz="1400" dirty="0"/>
              <a:t> 	voor spoedzoekers: omdat niet alles in regels is te vatten..</a:t>
            </a:r>
          </a:p>
          <a:p>
            <a:pPr marL="0" lvl="1" indent="0">
              <a:buNone/>
            </a:pPr>
            <a:endParaRPr lang="nl-NL" sz="1400" dirty="0"/>
          </a:p>
          <a:p>
            <a:pPr marL="400050" lvl="1" indent="0">
              <a:buNone/>
            </a:pPr>
            <a:r>
              <a:rPr lang="nl-NL" sz="1400" b="1" dirty="0">
                <a:solidFill>
                  <a:srgbClr val="0082C2"/>
                </a:solidFill>
              </a:rPr>
              <a:t>III</a:t>
            </a:r>
            <a:r>
              <a:rPr lang="nl-NL" sz="1400" dirty="0">
                <a:solidFill>
                  <a:srgbClr val="0082C2"/>
                </a:solidFill>
              </a:rPr>
              <a:t>. </a:t>
            </a:r>
            <a:r>
              <a:rPr lang="nl-NL" sz="1400" dirty="0"/>
              <a:t>	</a:t>
            </a:r>
            <a:r>
              <a:rPr lang="nl-NL" sz="1400" b="1" dirty="0"/>
              <a:t>directe bemiddeling </a:t>
            </a:r>
          </a:p>
          <a:p>
            <a:pPr marL="0" lvl="1" indent="0">
              <a:buNone/>
            </a:pPr>
            <a:r>
              <a:rPr lang="nl-NL" sz="1400" dirty="0"/>
              <a:t>	voor hen die naast een woning ook zorg of begeleiding nodig hebben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034916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AE853E-7C72-AB50-2D46-FE79E8CD2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nl-NL" dirty="0"/>
            </a:br>
            <a:r>
              <a:rPr lang="nl-NL" dirty="0"/>
              <a:t>huidige resultaten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22AEFF9-3900-1324-1FAC-D5252E50BD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nl-NL" b="1" dirty="0"/>
              <a:t>In 2021 is de gemiddelde zoektijd 3,5 jaar</a:t>
            </a:r>
          </a:p>
          <a:p>
            <a:pPr marL="0" indent="0">
              <a:buNone/>
            </a:pPr>
            <a:endParaRPr lang="nl-NL" b="1" dirty="0"/>
          </a:p>
          <a:p>
            <a:pPr marL="400050" lvl="1" indent="0">
              <a:buNone/>
            </a:pPr>
            <a:r>
              <a:rPr lang="nl-NL" sz="1400" dirty="0"/>
              <a:t>		</a:t>
            </a:r>
            <a:r>
              <a:rPr lang="nl-NL" sz="1600" dirty="0"/>
              <a:t>iets korter voor jongeren en senioren /</a:t>
            </a:r>
          </a:p>
          <a:p>
            <a:pPr marL="400050" lvl="1" indent="0">
              <a:buNone/>
            </a:pPr>
            <a:r>
              <a:rPr lang="nl-NL" sz="1600" dirty="0"/>
              <a:t>		iets langer voor middengroepen</a:t>
            </a:r>
          </a:p>
          <a:p>
            <a:pPr marL="400050" lvl="1" indent="0">
              <a:buNone/>
            </a:pPr>
            <a:endParaRPr lang="nl-NL" sz="1600" dirty="0"/>
          </a:p>
          <a:p>
            <a:pPr marL="400050" lvl="1" indent="0">
              <a:buNone/>
            </a:pPr>
            <a:endParaRPr lang="nl-NL" sz="1600" dirty="0"/>
          </a:p>
          <a:p>
            <a:pPr marL="400050" lvl="1" indent="0">
              <a:buNone/>
            </a:pPr>
            <a:r>
              <a:rPr lang="nl-NL" sz="1600" dirty="0"/>
              <a:t>	</a:t>
            </a:r>
            <a:r>
              <a:rPr lang="nl-NL" sz="1600" b="1" dirty="0"/>
              <a:t>Urgentieaanvragen</a:t>
            </a:r>
            <a:r>
              <a:rPr lang="nl-NL" sz="1600" dirty="0"/>
              <a:t> 	(200-) 400 /jaar</a:t>
            </a:r>
          </a:p>
          <a:p>
            <a:pPr marL="400050" lvl="1" indent="0">
              <a:buNone/>
            </a:pPr>
            <a:r>
              <a:rPr lang="nl-NL" sz="1600" dirty="0"/>
              <a:t>	toekenningen	       	      +/- 80</a:t>
            </a:r>
          </a:p>
          <a:p>
            <a:pPr marL="400050" lvl="1" indent="0">
              <a:buNone/>
            </a:pPr>
            <a:r>
              <a:rPr lang="nl-NL" sz="1600" dirty="0"/>
              <a:t>	</a:t>
            </a:r>
          </a:p>
          <a:p>
            <a:pPr marL="400050" lvl="1" indent="0">
              <a:buNone/>
            </a:pPr>
            <a:r>
              <a:rPr lang="nl-NL" sz="1600" dirty="0"/>
              <a:t>	excl. statushouders	 </a:t>
            </a:r>
          </a:p>
          <a:p>
            <a:pPr marL="400050" lvl="1" indent="0">
              <a:buNone/>
            </a:pPr>
            <a:r>
              <a:rPr lang="nl-NL" sz="1600" dirty="0"/>
              <a:t>	2021 = 335 sh / 117 woningen	</a:t>
            </a:r>
          </a:p>
        </p:txBody>
      </p:sp>
    </p:spTree>
    <p:extLst>
      <p:ext uri="{BB962C8B-B14F-4D97-AF65-F5344CB8AC3E}">
        <p14:creationId xmlns:p14="http://schemas.microsoft.com/office/powerpoint/2010/main" val="909108839"/>
      </p:ext>
    </p:extLst>
  </p:cSld>
  <p:clrMapOvr>
    <a:masterClrMapping/>
  </p:clrMapOvr>
</p:sld>
</file>

<file path=ppt/theme/theme1.xml><?xml version="1.0" encoding="utf-8"?>
<a:theme xmlns:a="http://schemas.openxmlformats.org/drawingml/2006/main" name="&lt;regio&gt;">
  <a:themeElements>
    <a:clrScheme name="ggd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GGD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gg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gd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gd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gd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gd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gd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gd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gd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gd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gd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gd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gd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regio</Template>
  <TotalTime>1079</TotalTime>
  <Words>785</Words>
  <Application>Microsoft Office PowerPoint</Application>
  <PresentationFormat>Diavoorstelling (4:3)</PresentationFormat>
  <Paragraphs>180</Paragraphs>
  <Slides>13</Slides>
  <Notes>10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20" baseType="lpstr">
      <vt:lpstr>Arial</vt:lpstr>
      <vt:lpstr>Calibri</vt:lpstr>
      <vt:lpstr>Roboto</vt:lpstr>
      <vt:lpstr>Segoe UI</vt:lpstr>
      <vt:lpstr>Trebuchet MS</vt:lpstr>
      <vt:lpstr>Wingdings</vt:lpstr>
      <vt:lpstr>&lt;regio&gt;</vt:lpstr>
      <vt:lpstr>bouwstenen voor een actuele Huisvestingsverordening </vt:lpstr>
      <vt:lpstr>woonruimteverdeling</vt:lpstr>
      <vt:lpstr>bouwstenen</vt:lpstr>
      <vt:lpstr>waarom een HVV</vt:lpstr>
      <vt:lpstr>Huisvestingsverordening  = kapstok</vt:lpstr>
      <vt:lpstr>waarom regionaal</vt:lpstr>
      <vt:lpstr>waarom een nieuwe HVV</vt:lpstr>
      <vt:lpstr> behoud het goede </vt:lpstr>
      <vt:lpstr> huidige resultaten </vt:lpstr>
      <vt:lpstr>kan het beter?</vt:lpstr>
      <vt:lpstr>     cruciale vraag: wie meer .. en wie niet / minder</vt:lpstr>
      <vt:lpstr>PowerPoint-presentatie</vt:lpstr>
      <vt:lpstr>Hoe verder</vt:lpstr>
    </vt:vector>
  </TitlesOfParts>
  <Company>Regio Gooi en Vechtstreek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Huisvestingswet 2014  Woningwet</dc:title>
  <dc:creator>Betty Boerman</dc:creator>
  <cp:lastModifiedBy>Inge Huiskers</cp:lastModifiedBy>
  <cp:revision>89</cp:revision>
  <cp:lastPrinted>2018-09-27T08:42:02Z</cp:lastPrinted>
  <dcterms:created xsi:type="dcterms:W3CDTF">2016-04-05T13:31:42Z</dcterms:created>
  <dcterms:modified xsi:type="dcterms:W3CDTF">2022-08-29T12:38:09Z</dcterms:modified>
</cp:coreProperties>
</file>