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394" r:id="rId3"/>
    <p:sldId id="549" r:id="rId4"/>
    <p:sldId id="361" r:id="rId5"/>
    <p:sldId id="407" r:id="rId6"/>
    <p:sldId id="385" r:id="rId7"/>
    <p:sldId id="302" r:id="rId8"/>
    <p:sldId id="277" r:id="rId9"/>
    <p:sldId id="287" r:id="rId10"/>
    <p:sldId id="545" r:id="rId11"/>
    <p:sldId id="279" r:id="rId12"/>
    <p:sldId id="536" r:id="rId13"/>
    <p:sldId id="256" r:id="rId14"/>
    <p:sldId id="538" r:id="rId15"/>
    <p:sldId id="539" r:id="rId16"/>
    <p:sldId id="542" r:id="rId17"/>
    <p:sldId id="540" r:id="rId18"/>
    <p:sldId id="278" r:id="rId19"/>
    <p:sldId id="284" r:id="rId20"/>
    <p:sldId id="281" r:id="rId21"/>
    <p:sldId id="286" r:id="rId22"/>
    <p:sldId id="285" r:id="rId23"/>
    <p:sldId id="257" r:id="rId24"/>
    <p:sldId id="544" r:id="rId25"/>
    <p:sldId id="289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71" autoAdjust="0"/>
  </p:normalViewPr>
  <p:slideViewPr>
    <p:cSldViewPr>
      <p:cViewPr varScale="1">
        <p:scale>
          <a:sx n="72" d="100"/>
          <a:sy n="72" d="100"/>
        </p:scale>
        <p:origin x="3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bruiker\Downloads\Kwartaal%20rapportage%20document%20%2012-12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percentage benutting budget 2022 per 01-11-2022</a:t>
            </a:r>
          </a:p>
        </c:rich>
      </c:tx>
      <c:layout>
        <c:manualLayout>
          <c:xMode val="edge"/>
          <c:yMode val="edge"/>
          <c:x val="0.36057107440577646"/>
          <c:y val="2.54151559046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5.4648864952758253E-2"/>
          <c:y val="2.0899998801519673E-2"/>
          <c:w val="0.92237350702693055"/>
          <c:h val="0.39430212490561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'uitnutting budget'!$B$1</c:f>
              <c:strCache>
                <c:ptCount val="1"/>
                <c:pt idx="0">
                  <c:v>percentage budget uitgegeven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'uitnutting budget'!$A$2:$A$36</c:f>
              <c:strCache>
                <c:ptCount val="35"/>
                <c:pt idx="0">
                  <c:v>Noord-Limburg</c:v>
                </c:pt>
                <c:pt idx="1">
                  <c:v>Zuidoost-Brabant</c:v>
                </c:pt>
                <c:pt idx="2">
                  <c:v>Gooi en Vechtstreek</c:v>
                </c:pt>
                <c:pt idx="3">
                  <c:v>Zeeland</c:v>
                </c:pt>
                <c:pt idx="4">
                  <c:v>Drenthe</c:v>
                </c:pt>
                <c:pt idx="5">
                  <c:v>Noord-Holland Noord</c:v>
                </c:pt>
                <c:pt idx="6">
                  <c:v>Zaanstreek/Waterland</c:v>
                </c:pt>
                <c:pt idx="7">
                  <c:v>Twente</c:v>
                </c:pt>
                <c:pt idx="8">
                  <c:v>Midden-Holland</c:v>
                </c:pt>
                <c:pt idx="9">
                  <c:v>Midden-Limburg</c:v>
                </c:pt>
                <c:pt idx="10">
                  <c:v>Friesland</c:v>
                </c:pt>
                <c:pt idx="11">
                  <c:v>Flevoland</c:v>
                </c:pt>
                <c:pt idx="12">
                  <c:v>Regio Zwolle</c:v>
                </c:pt>
                <c:pt idx="13">
                  <c:v>Midden-Utrecht</c:v>
                </c:pt>
                <c:pt idx="14">
                  <c:v>Rijk van Nijmegen</c:v>
                </c:pt>
                <c:pt idx="15">
                  <c:v>Groot-Amsterdam</c:v>
                </c:pt>
                <c:pt idx="16">
                  <c:v>Midden-Gelderland</c:v>
                </c:pt>
                <c:pt idx="17">
                  <c:v>Gorinchem</c:v>
                </c:pt>
                <c:pt idx="18">
                  <c:v>Zuid-Holland Centraal</c:v>
                </c:pt>
                <c:pt idx="19">
                  <c:v>Zuid-Kennemerland en IJmond</c:v>
                </c:pt>
                <c:pt idx="20">
                  <c:v>West-Brabant</c:v>
                </c:pt>
                <c:pt idx="21">
                  <c:v>Midden-Brabant</c:v>
                </c:pt>
                <c:pt idx="22">
                  <c:v>Zuid-Limburg</c:v>
                </c:pt>
                <c:pt idx="23">
                  <c:v>Amersfoort</c:v>
                </c:pt>
                <c:pt idx="24">
                  <c:v>Helmond-De Peel</c:v>
                </c:pt>
                <c:pt idx="25">
                  <c:v>Drechtsteden</c:v>
                </c:pt>
                <c:pt idx="26">
                  <c:v>Holland-Rijnland</c:v>
                </c:pt>
                <c:pt idx="27">
                  <c:v>Haaglanden</c:v>
                </c:pt>
                <c:pt idx="28">
                  <c:v>Noordoost-Brabant</c:v>
                </c:pt>
                <c:pt idx="29">
                  <c:v>Foodvalley</c:v>
                </c:pt>
                <c:pt idx="30">
                  <c:v>Stedendriehoek en Noordwest Veluwe</c:v>
                </c:pt>
                <c:pt idx="31">
                  <c:v>Groningen en Noord-Drenthe</c:v>
                </c:pt>
                <c:pt idx="32">
                  <c:v>Rivierenland</c:v>
                </c:pt>
                <c:pt idx="33">
                  <c:v>Achterhoek</c:v>
                </c:pt>
                <c:pt idx="34">
                  <c:v>Rijnmond</c:v>
                </c:pt>
              </c:strCache>
            </c:strRef>
          </c:cat>
          <c:val>
            <c:numRef>
              <c:f>'uitnutting budget'!$B$2:$B$36</c:f>
              <c:numCache>
                <c:formatCode>0</c:formatCode>
                <c:ptCount val="35"/>
                <c:pt idx="0">
                  <c:v>55.581378822480566</c:v>
                </c:pt>
                <c:pt idx="1">
                  <c:v>55.283062384311968</c:v>
                </c:pt>
                <c:pt idx="2">
                  <c:v>49.462815863883101</c:v>
                </c:pt>
                <c:pt idx="3">
                  <c:v>42.975429946308566</c:v>
                </c:pt>
                <c:pt idx="4">
                  <c:v>40.530215300538778</c:v>
                </c:pt>
                <c:pt idx="5">
                  <c:v>35.912802327486162</c:v>
                </c:pt>
                <c:pt idx="6">
                  <c:v>35.525366133732177</c:v>
                </c:pt>
                <c:pt idx="7">
                  <c:v>32.855166168112113</c:v>
                </c:pt>
                <c:pt idx="8">
                  <c:v>30.844370507816667</c:v>
                </c:pt>
                <c:pt idx="9">
                  <c:v>29.948540112350159</c:v>
                </c:pt>
                <c:pt idx="10">
                  <c:v>28.900616962759234</c:v>
                </c:pt>
                <c:pt idx="11">
                  <c:v>28.726040888773447</c:v>
                </c:pt>
                <c:pt idx="12">
                  <c:v>28.428971561627719</c:v>
                </c:pt>
                <c:pt idx="13">
                  <c:v>26.021748245017285</c:v>
                </c:pt>
                <c:pt idx="14">
                  <c:v>25.769055287854041</c:v>
                </c:pt>
                <c:pt idx="15">
                  <c:v>25.276567489202385</c:v>
                </c:pt>
                <c:pt idx="16">
                  <c:v>23.817879793173972</c:v>
                </c:pt>
                <c:pt idx="17">
                  <c:v>20.894341969507966</c:v>
                </c:pt>
                <c:pt idx="18">
                  <c:v>18.863743082709078</c:v>
                </c:pt>
                <c:pt idx="19">
                  <c:v>18.033233388231668</c:v>
                </c:pt>
                <c:pt idx="20">
                  <c:v>17.816404906568842</c:v>
                </c:pt>
                <c:pt idx="21">
                  <c:v>15.668535092275407</c:v>
                </c:pt>
                <c:pt idx="22">
                  <c:v>13.997409078518109</c:v>
                </c:pt>
                <c:pt idx="23">
                  <c:v>13.625688416326673</c:v>
                </c:pt>
                <c:pt idx="24">
                  <c:v>12.919416104604448</c:v>
                </c:pt>
                <c:pt idx="25">
                  <c:v>12.871383950725399</c:v>
                </c:pt>
                <c:pt idx="26">
                  <c:v>12.560326621261813</c:v>
                </c:pt>
                <c:pt idx="27">
                  <c:v>10.748572776850544</c:v>
                </c:pt>
                <c:pt idx="28">
                  <c:v>9.8639168452753978</c:v>
                </c:pt>
                <c:pt idx="29">
                  <c:v>8.5361055569828732</c:v>
                </c:pt>
                <c:pt idx="30">
                  <c:v>8.0603281274703811</c:v>
                </c:pt>
                <c:pt idx="31">
                  <c:v>7.1788224406118788</c:v>
                </c:pt>
                <c:pt idx="32">
                  <c:v>5.8624820900881645</c:v>
                </c:pt>
                <c:pt idx="33">
                  <c:v>4.7327335338448604</c:v>
                </c:pt>
                <c:pt idx="34">
                  <c:v>4.5481079207520292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E5-4E80-8F58-52426C86CC79}"/>
            </c:ext>
          </c:extLst>
        </c:ser>
        <c:ser>
          <c:idx val="1"/>
          <c:order val="1"/>
          <c:tx>
            <c:strRef>
              <c:f>'uitnutting budget'!$C$1</c:f>
              <c:strCache>
                <c:ptCount val="1"/>
                <c:pt idx="0">
                  <c:v>ranking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'uitnutting budget'!$A$2:$A$36</c:f>
              <c:strCache>
                <c:ptCount val="35"/>
                <c:pt idx="0">
                  <c:v>Noord-Limburg</c:v>
                </c:pt>
                <c:pt idx="1">
                  <c:v>Zuidoost-Brabant</c:v>
                </c:pt>
                <c:pt idx="2">
                  <c:v>Gooi en Vechtstreek</c:v>
                </c:pt>
                <c:pt idx="3">
                  <c:v>Zeeland</c:v>
                </c:pt>
                <c:pt idx="4">
                  <c:v>Drenthe</c:v>
                </c:pt>
                <c:pt idx="5">
                  <c:v>Noord-Holland Noord</c:v>
                </c:pt>
                <c:pt idx="6">
                  <c:v>Zaanstreek/Waterland</c:v>
                </c:pt>
                <c:pt idx="7">
                  <c:v>Twente</c:v>
                </c:pt>
                <c:pt idx="8">
                  <c:v>Midden-Holland</c:v>
                </c:pt>
                <c:pt idx="9">
                  <c:v>Midden-Limburg</c:v>
                </c:pt>
                <c:pt idx="10">
                  <c:v>Friesland</c:v>
                </c:pt>
                <c:pt idx="11">
                  <c:v>Flevoland</c:v>
                </c:pt>
                <c:pt idx="12">
                  <c:v>Regio Zwolle</c:v>
                </c:pt>
                <c:pt idx="13">
                  <c:v>Midden-Utrecht</c:v>
                </c:pt>
                <c:pt idx="14">
                  <c:v>Rijk van Nijmegen</c:v>
                </c:pt>
                <c:pt idx="15">
                  <c:v>Groot-Amsterdam</c:v>
                </c:pt>
                <c:pt idx="16">
                  <c:v>Midden-Gelderland</c:v>
                </c:pt>
                <c:pt idx="17">
                  <c:v>Gorinchem</c:v>
                </c:pt>
                <c:pt idx="18">
                  <c:v>Zuid-Holland Centraal</c:v>
                </c:pt>
                <c:pt idx="19">
                  <c:v>Zuid-Kennemerland en IJmond</c:v>
                </c:pt>
                <c:pt idx="20">
                  <c:v>West-Brabant</c:v>
                </c:pt>
                <c:pt idx="21">
                  <c:v>Midden-Brabant</c:v>
                </c:pt>
                <c:pt idx="22">
                  <c:v>Zuid-Limburg</c:v>
                </c:pt>
                <c:pt idx="23">
                  <c:v>Amersfoort</c:v>
                </c:pt>
                <c:pt idx="24">
                  <c:v>Helmond-De Peel</c:v>
                </c:pt>
                <c:pt idx="25">
                  <c:v>Drechtsteden</c:v>
                </c:pt>
                <c:pt idx="26">
                  <c:v>Holland-Rijnland</c:v>
                </c:pt>
                <c:pt idx="27">
                  <c:v>Haaglanden</c:v>
                </c:pt>
                <c:pt idx="28">
                  <c:v>Noordoost-Brabant</c:v>
                </c:pt>
                <c:pt idx="29">
                  <c:v>Foodvalley</c:v>
                </c:pt>
                <c:pt idx="30">
                  <c:v>Stedendriehoek en Noordwest Veluwe</c:v>
                </c:pt>
                <c:pt idx="31">
                  <c:v>Groningen en Noord-Drenthe</c:v>
                </c:pt>
                <c:pt idx="32">
                  <c:v>Rivierenland</c:v>
                </c:pt>
                <c:pt idx="33">
                  <c:v>Achterhoek</c:v>
                </c:pt>
                <c:pt idx="34">
                  <c:v>Rijnmond</c:v>
                </c:pt>
              </c:strCache>
            </c:strRef>
          </c:cat>
          <c:val>
            <c:numRef>
              <c:f>'uitnutting budget'!$C$2:$C$36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E5-4E80-8F58-52426C86C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4656607"/>
        <c:axId val="424659103"/>
      </c:barChart>
      <c:catAx>
        <c:axId val="42465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24659103"/>
        <c:crosses val="autoZero"/>
        <c:auto val="1"/>
        <c:lblAlgn val="ctr"/>
        <c:lblOffset val="100"/>
        <c:noMultiLvlLbl val="0"/>
      </c:catAx>
      <c:valAx>
        <c:axId val="424659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24656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ranking arbeidsmarktregio's</a:t>
            </a:r>
            <a:r>
              <a:rPr lang="en-US" baseline="0"/>
              <a:t> -percentage geholpen inwoners tov de beroepsbevolking van de arbeidsmarktregio</a:t>
            </a:r>
            <a:endParaRPr lang="en-US"/>
          </a:p>
        </c:rich>
      </c:tx>
      <c:layout>
        <c:manualLayout>
          <c:xMode val="edge"/>
          <c:yMode val="edge"/>
          <c:x val="0.20773679783704885"/>
          <c:y val="6.7925342022665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'aantal geholpen inwoners'!$B$1</c:f>
              <c:strCache>
                <c:ptCount val="1"/>
                <c:pt idx="0">
                  <c:v>ranking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'aantal geholpen inwoners'!$A$2:$A$36</c:f>
              <c:strCache>
                <c:ptCount val="35"/>
                <c:pt idx="0">
                  <c:v>Drechtsteden </c:v>
                </c:pt>
                <c:pt idx="1">
                  <c:v>Noord-Limburg </c:v>
                </c:pt>
                <c:pt idx="2">
                  <c:v>Gooi en Vechtstreek </c:v>
                </c:pt>
                <c:pt idx="3">
                  <c:v>Friesland </c:v>
                </c:pt>
                <c:pt idx="4">
                  <c:v>Drenthe </c:v>
                </c:pt>
                <c:pt idx="5">
                  <c:v>Groot Amsterdam </c:v>
                </c:pt>
                <c:pt idx="6">
                  <c:v>Midden-Gelderland </c:v>
                </c:pt>
                <c:pt idx="7">
                  <c:v>Zuidoost-Brabant </c:v>
                </c:pt>
                <c:pt idx="8">
                  <c:v>Flevoland </c:v>
                </c:pt>
                <c:pt idx="9">
                  <c:v>Zuid-Holland Centraal </c:v>
                </c:pt>
                <c:pt idx="10">
                  <c:v>Gorinchem </c:v>
                </c:pt>
                <c:pt idx="11">
                  <c:v>Regio Zwolle </c:v>
                </c:pt>
                <c:pt idx="12">
                  <c:v>Midden-Limburg </c:v>
                </c:pt>
                <c:pt idx="13">
                  <c:v>Zaanstreek/Waterland </c:v>
                </c:pt>
                <c:pt idx="14">
                  <c:v>Midden-Holland </c:v>
                </c:pt>
                <c:pt idx="15">
                  <c:v>Groningen </c:v>
                </c:pt>
                <c:pt idx="16">
                  <c:v>Twente </c:v>
                </c:pt>
                <c:pt idx="17">
                  <c:v>Midden-Utrecht </c:v>
                </c:pt>
                <c:pt idx="18">
                  <c:v>Zuid-Kennemerland en IJmond </c:v>
                </c:pt>
                <c:pt idx="19">
                  <c:v>West-Brabant </c:v>
                </c:pt>
                <c:pt idx="20">
                  <c:v>FoodValley </c:v>
                </c:pt>
                <c:pt idx="21">
                  <c:v>Zuid-Limburg </c:v>
                </c:pt>
                <c:pt idx="22">
                  <c:v>Rijnmond </c:v>
                </c:pt>
                <c:pt idx="23">
                  <c:v>Amersfoort </c:v>
                </c:pt>
                <c:pt idx="24">
                  <c:v>Midden-Brabant </c:v>
                </c:pt>
                <c:pt idx="25">
                  <c:v>Zeeland </c:v>
                </c:pt>
                <c:pt idx="26">
                  <c:v>Rijk van Nijmegen </c:v>
                </c:pt>
                <c:pt idx="27">
                  <c:v>Holland Rijnland </c:v>
                </c:pt>
                <c:pt idx="28">
                  <c:v>Stedendriehoek en Noordwest Veluwe </c:v>
                </c:pt>
                <c:pt idx="29">
                  <c:v>Achterhoek </c:v>
                </c:pt>
                <c:pt idx="30">
                  <c:v>Noord-Holland Noord </c:v>
                </c:pt>
                <c:pt idx="31">
                  <c:v>Haaglanden </c:v>
                </c:pt>
                <c:pt idx="32">
                  <c:v>Noordoost-Brabant </c:v>
                </c:pt>
                <c:pt idx="33">
                  <c:v>Helmond-De Peel </c:v>
                </c:pt>
                <c:pt idx="34">
                  <c:v>Rivierenland </c:v>
                </c:pt>
              </c:strCache>
            </c:strRef>
          </c:cat>
          <c:val>
            <c:numRef>
              <c:f>'aantal geholpen inwoners'!$B$2:$B$36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7-4FCE-A841-44EE45B4E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511615"/>
        <c:axId val="602517855"/>
      </c:barChart>
      <c:catAx>
        <c:axId val="602511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02517855"/>
        <c:crosses val="autoZero"/>
        <c:auto val="1"/>
        <c:lblAlgn val="ctr"/>
        <c:lblOffset val="100"/>
        <c:noMultiLvlLbl val="0"/>
      </c:catAx>
      <c:valAx>
        <c:axId val="602517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02511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0AAF5-01ED-428A-8B0E-A1260BBA1706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2F0DA-6538-4E09-BC57-75CB249A46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78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2F0DA-6538-4E09-BC57-75CB249A46B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32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F1A6-29DF-4C16-9318-B51541DB0E3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4F5C-8F59-4CB6-85E8-FDBF2535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82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F1A6-29DF-4C16-9318-B51541DB0E3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4F5C-8F59-4CB6-85E8-FDBF2535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53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F1A6-29DF-4C16-9318-B51541DB0E3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4F5C-8F59-4CB6-85E8-FDBF2535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45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1026703"/>
            <a:ext cx="8368364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43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3" y="450250"/>
            <a:ext cx="8368364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5145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1026703"/>
            <a:ext cx="8349115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43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2" y="450250"/>
            <a:ext cx="8349115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99456" y="1803413"/>
            <a:ext cx="8345103" cy="2569809"/>
          </a:xfrm>
          <a:custGeom>
            <a:avLst/>
            <a:gdLst>
              <a:gd name="connsiteX0" fmla="*/ 0 w 8345102"/>
              <a:gd name="connsiteY0" fmla="*/ 0 h 2041657"/>
              <a:gd name="connsiteX1" fmla="*/ 8345102 w 8345102"/>
              <a:gd name="connsiteY1" fmla="*/ 0 h 2041657"/>
              <a:gd name="connsiteX2" fmla="*/ 8345102 w 8345102"/>
              <a:gd name="connsiteY2" fmla="*/ 1773254 h 2041657"/>
              <a:gd name="connsiteX3" fmla="*/ 4360744 w 8345102"/>
              <a:gd name="connsiteY3" fmla="*/ 1773254 h 2041657"/>
              <a:gd name="connsiteX4" fmla="*/ 4172551 w 8345102"/>
              <a:gd name="connsiteY4" fmla="*/ 2041657 h 2041657"/>
              <a:gd name="connsiteX5" fmla="*/ 3984359 w 8345102"/>
              <a:gd name="connsiteY5" fmla="*/ 1773254 h 2041657"/>
              <a:gd name="connsiteX6" fmla="*/ 0 w 8345102"/>
              <a:gd name="connsiteY6" fmla="*/ 1773254 h 2041657"/>
              <a:gd name="connsiteX0" fmla="*/ 0 w 8345102"/>
              <a:gd name="connsiteY0" fmla="*/ 0 h 1927357"/>
              <a:gd name="connsiteX1" fmla="*/ 8345102 w 8345102"/>
              <a:gd name="connsiteY1" fmla="*/ 0 h 1927357"/>
              <a:gd name="connsiteX2" fmla="*/ 8345102 w 8345102"/>
              <a:gd name="connsiteY2" fmla="*/ 1773254 h 1927357"/>
              <a:gd name="connsiteX3" fmla="*/ 4360744 w 8345102"/>
              <a:gd name="connsiteY3" fmla="*/ 1773254 h 1927357"/>
              <a:gd name="connsiteX4" fmla="*/ 4178902 w 8345102"/>
              <a:gd name="connsiteY4" fmla="*/ 1927357 h 1927357"/>
              <a:gd name="connsiteX5" fmla="*/ 3984359 w 8345102"/>
              <a:gd name="connsiteY5" fmla="*/ 1773254 h 1927357"/>
              <a:gd name="connsiteX6" fmla="*/ 0 w 8345102"/>
              <a:gd name="connsiteY6" fmla="*/ 1773254 h 1927357"/>
              <a:gd name="connsiteX7" fmla="*/ 0 w 8345102"/>
              <a:gd name="connsiteY7" fmla="*/ 0 h 192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5102" h="1927357">
                <a:moveTo>
                  <a:pt x="0" y="0"/>
                </a:moveTo>
                <a:lnTo>
                  <a:pt x="8345102" y="0"/>
                </a:lnTo>
                <a:lnTo>
                  <a:pt x="8345102" y="1773254"/>
                </a:lnTo>
                <a:lnTo>
                  <a:pt x="4360744" y="1773254"/>
                </a:lnTo>
                <a:lnTo>
                  <a:pt x="4178902" y="1927357"/>
                </a:lnTo>
                <a:lnTo>
                  <a:pt x="3984359" y="1773254"/>
                </a:lnTo>
                <a:lnTo>
                  <a:pt x="0" y="177325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347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F1A6-29DF-4C16-9318-B51541DB0E3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4F5C-8F59-4CB6-85E8-FDBF2535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61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F1A6-29DF-4C16-9318-B51541DB0E3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4F5C-8F59-4CB6-85E8-FDBF2535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08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F1A6-29DF-4C16-9318-B51541DB0E3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4F5C-8F59-4CB6-85E8-FDBF2535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7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F1A6-29DF-4C16-9318-B51541DB0E3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4F5C-8F59-4CB6-85E8-FDBF2535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57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F1A6-29DF-4C16-9318-B51541DB0E3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4F5C-8F59-4CB6-85E8-FDBF2535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13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F1A6-29DF-4C16-9318-B51541DB0E3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4F5C-8F59-4CB6-85E8-FDBF2535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30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F1A6-29DF-4C16-9318-B51541DB0E3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4F5C-8F59-4CB6-85E8-FDBF2535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24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F1A6-29DF-4C16-9318-B51541DB0E3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4F5C-8F59-4CB6-85E8-FDBF2535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16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CF1A6-29DF-4C16-9318-B51541DB0E3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A4F5C-8F59-4CB6-85E8-FDBF2535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94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3tiXRbdHD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Voortgang </a:t>
            </a:r>
            <a:br>
              <a:rPr lang="nl-NL" b="1" dirty="0"/>
            </a:br>
            <a:r>
              <a:rPr lang="nl-NL" b="1" dirty="0"/>
              <a:t>agenda Werk &amp; Participatie</a:t>
            </a:r>
            <a:br>
              <a:rPr lang="nl-NL" b="1" dirty="0"/>
            </a:br>
            <a:r>
              <a:rPr lang="nl-NL" b="1" dirty="0"/>
              <a:t>2022- 2023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/>
          <a:lstStyle/>
          <a:p>
            <a:r>
              <a:rPr lang="nl-NL" dirty="0"/>
              <a:t>16 december2022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73884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35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162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9E3C7BF-0BF6-31F6-DC22-883B656BD844}"/>
              </a:ext>
            </a:extLst>
          </p:cNvPr>
          <p:cNvSpPr txBox="1"/>
          <p:nvPr/>
        </p:nvSpPr>
        <p:spPr>
          <a:xfrm>
            <a:off x="712710" y="2132856"/>
            <a:ext cx="771858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/>
              <a:t>In- en doorstroom regionale voorzieningen (1)</a:t>
            </a:r>
          </a:p>
          <a:p>
            <a:pPr>
              <a:spcAft>
                <a:spcPts val="600"/>
              </a:spcAft>
            </a:pPr>
            <a:r>
              <a:rPr lang="nl-NL" sz="2000" dirty="0"/>
              <a:t>Kernvraag: welke vraag ligt er vanuit de werkzoekende/re-integrerende inwoner en de werkgever naar voorzieningen op het gebied van participatie en werk?</a:t>
            </a:r>
          </a:p>
          <a:p>
            <a:endParaRPr lang="nl-NL" sz="2000" dirty="0"/>
          </a:p>
          <a:p>
            <a:r>
              <a:rPr lang="nl-NL" sz="2000" dirty="0"/>
              <a:t>Aanpak: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Onderzoek bestanden door </a:t>
            </a:r>
            <a:r>
              <a:rPr lang="nl-NL" sz="2000" dirty="0" err="1"/>
              <a:t>Divosa</a:t>
            </a:r>
            <a:endParaRPr lang="nl-NL" sz="2000" dirty="0"/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Organisatie van event </a:t>
            </a:r>
            <a:r>
              <a:rPr lang="nl-NL" sz="2000" dirty="0" err="1"/>
              <a:t>BaanTalent</a:t>
            </a:r>
            <a:endParaRPr lang="nl-NL" sz="2000" dirty="0"/>
          </a:p>
          <a:p>
            <a:pPr marL="914400" lvl="1" indent="-4572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36C10E6-70A2-100F-2999-F67452950FD9}"/>
              </a:ext>
            </a:extLst>
          </p:cNvPr>
          <p:cNvSpPr txBox="1"/>
          <p:nvPr/>
        </p:nvSpPr>
        <p:spPr>
          <a:xfrm>
            <a:off x="712710" y="1556792"/>
            <a:ext cx="580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Thema’s uitgelicht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288919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162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9E3C7BF-0BF6-31F6-DC22-883B656BD844}"/>
              </a:ext>
            </a:extLst>
          </p:cNvPr>
          <p:cNvSpPr txBox="1"/>
          <p:nvPr/>
        </p:nvSpPr>
        <p:spPr>
          <a:xfrm>
            <a:off x="985324" y="1211477"/>
            <a:ext cx="748883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l-NL" sz="2400" b="1" dirty="0"/>
              <a:t>In- en doorstroom regionale voorzieningen (2)</a:t>
            </a:r>
          </a:p>
          <a:p>
            <a:r>
              <a:rPr lang="nl-NL" sz="2000" dirty="0"/>
              <a:t>Evenement </a:t>
            </a:r>
            <a:r>
              <a:rPr lang="nl-NL" sz="2000" dirty="0" err="1"/>
              <a:t>BaanTalent</a:t>
            </a: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Doel: meer inzicht krijgen in de vraag van de werkzoekende inwoner en werkgever en mate waarin het aanbod aan re-integratievoorzieningen voldoet.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Doelstelling: 250 werkzoekenden en 100 werkgevers en een kwalitatief goed onderzoek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Event groot succes in aantallen bezoekers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1BBAE0C7-9F53-C368-A057-47C9423EFD25}"/>
              </a:ext>
            </a:extLst>
          </p:cNvPr>
          <p:cNvSpPr/>
          <p:nvPr/>
        </p:nvSpPr>
        <p:spPr>
          <a:xfrm>
            <a:off x="3300050" y="4221807"/>
            <a:ext cx="1980220" cy="10783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480 bezoekers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3405AEA-B54A-7C50-20FB-308B20367AF2}"/>
              </a:ext>
            </a:extLst>
          </p:cNvPr>
          <p:cNvSpPr/>
          <p:nvPr/>
        </p:nvSpPr>
        <p:spPr>
          <a:xfrm>
            <a:off x="1733014" y="4768361"/>
            <a:ext cx="1787686" cy="1291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350 werk zoekenden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688A5E58-D119-1611-C68F-2D7EA8E1721D}"/>
              </a:ext>
            </a:extLst>
          </p:cNvPr>
          <p:cNvSpPr/>
          <p:nvPr/>
        </p:nvSpPr>
        <p:spPr>
          <a:xfrm>
            <a:off x="4867086" y="4974791"/>
            <a:ext cx="1980219" cy="107831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45 werkgevers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07FD7730-5B56-8023-366D-21F3FA8B358E}"/>
              </a:ext>
            </a:extLst>
          </p:cNvPr>
          <p:cNvSpPr/>
          <p:nvPr/>
        </p:nvSpPr>
        <p:spPr>
          <a:xfrm>
            <a:off x="3099115" y="5709645"/>
            <a:ext cx="2181155" cy="10783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23 voorzieningen</a:t>
            </a:r>
          </a:p>
        </p:txBody>
      </p:sp>
    </p:spTree>
    <p:extLst>
      <p:ext uri="{BB962C8B-B14F-4D97-AF65-F5344CB8AC3E}">
        <p14:creationId xmlns:p14="http://schemas.microsoft.com/office/powerpoint/2010/main" val="238256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162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9E3C7BF-0BF6-31F6-DC22-883B656BD844}"/>
              </a:ext>
            </a:extLst>
          </p:cNvPr>
          <p:cNvSpPr txBox="1"/>
          <p:nvPr/>
        </p:nvSpPr>
        <p:spPr>
          <a:xfrm>
            <a:off x="611560" y="1566952"/>
            <a:ext cx="82363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/>
              <a:t> Maatschappelijk Verantwoord Ondernemen </a:t>
            </a:r>
            <a:r>
              <a:rPr lang="en-US" sz="2400" b="1" dirty="0"/>
              <a:t>en SROI</a:t>
            </a:r>
            <a:endParaRPr lang="nl-NL" sz="2400" b="1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000" dirty="0" err="1"/>
              <a:t>Social</a:t>
            </a:r>
            <a:r>
              <a:rPr lang="nl-NL" sz="2000" dirty="0"/>
              <a:t> Return on Investment: het opnemen van een voorwaarde in de aanbesteding met als doel het creëren van extra werk(</a:t>
            </a:r>
            <a:r>
              <a:rPr lang="nl-NL" sz="2000" dirty="0" err="1"/>
              <a:t>ervarings</a:t>
            </a:r>
            <a:r>
              <a:rPr lang="nl-NL" sz="2000" dirty="0"/>
              <a:t>)plaatsen voor mensen met een grotere afstand tot de arbeidsmarkt.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000" dirty="0"/>
              <a:t>SROI functie maakt 2018 onderdeel uit van zowel het regionale als lokale inkoopbeleid.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000" dirty="0"/>
              <a:t>Het sociaal ondernemerschap wordt daarmee gestimuleerd, in lijn met de landelijke tendens.</a:t>
            </a:r>
          </a:p>
        </p:txBody>
      </p:sp>
    </p:spTree>
    <p:extLst>
      <p:ext uri="{BB962C8B-B14F-4D97-AF65-F5344CB8AC3E}">
        <p14:creationId xmlns:p14="http://schemas.microsoft.com/office/powerpoint/2010/main" val="20173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473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5D8A8D0-2057-DC0F-A466-32EE746E007C}"/>
              </a:ext>
            </a:extLst>
          </p:cNvPr>
          <p:cNvSpPr txBox="1"/>
          <p:nvPr/>
        </p:nvSpPr>
        <p:spPr>
          <a:xfrm>
            <a:off x="971600" y="2576240"/>
            <a:ext cx="75041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Iedere arbeidsmarktregio verplicht om bij te dragen aan doelstelling Banenafspraak op basis van regionale indicatie.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 Gooi en Vechtstreek  blijft realisatie banen structureel achter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T/m Q2 2022 zijn 622 extra banen gerealiseerd, 51% van de indicatie. Landelijk: 84%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Aantal inwoners uit de doelgroep dat werkt loopt nagenoeg gelijk met landelijk cijfer: 51% is werkzaam, landelijk: 53%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Vraagtekens bij de norm van de landelijke Werkkamer: aantal inwoners in het doelgroepenregister in de G&amp;V een stuk lager vergeleken bij andere regio’s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Afgesproken in UO dat gemeenten en UWV zelf een doelstelling formuleren hoe zij kunnen bijdragen aan de Banenafspraak.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Voorstel in ontwikkeling om aanpak structureel te verbeteren</a:t>
            </a:r>
            <a:br>
              <a:rPr lang="nl-NL" dirty="0"/>
            </a:b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171144B-6C77-493C-4E31-55B419CF31B0}"/>
              </a:ext>
            </a:extLst>
          </p:cNvPr>
          <p:cNvSpPr txBox="1"/>
          <p:nvPr/>
        </p:nvSpPr>
        <p:spPr>
          <a:xfrm>
            <a:off x="5004048" y="1557938"/>
            <a:ext cx="232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/>
              <a:t>Banenafspraak</a:t>
            </a:r>
            <a:endParaRPr lang="nl-NL" sz="24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2E6CCF7-F4C9-32A3-547A-B1DF629A2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037733"/>
            <a:ext cx="3024336" cy="117663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208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162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8AED9F5-B83E-A376-F7E1-EB577B68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3" y="1224298"/>
            <a:ext cx="8787825" cy="46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2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162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9E3C7BF-0BF6-31F6-DC22-883B656BD844}"/>
              </a:ext>
            </a:extLst>
          </p:cNvPr>
          <p:cNvSpPr txBox="1"/>
          <p:nvPr/>
        </p:nvSpPr>
        <p:spPr>
          <a:xfrm>
            <a:off x="870450" y="1566952"/>
            <a:ext cx="7718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AFB9C2-1DB9-159D-DB2E-4FC6D8A20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70" y="1191250"/>
            <a:ext cx="8247619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14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162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9E3C7BF-0BF6-31F6-DC22-883B656BD844}"/>
              </a:ext>
            </a:extLst>
          </p:cNvPr>
          <p:cNvSpPr txBox="1"/>
          <p:nvPr/>
        </p:nvSpPr>
        <p:spPr>
          <a:xfrm>
            <a:off x="323528" y="1197538"/>
            <a:ext cx="823636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2400" b="1" dirty="0"/>
              <a:t>Leerwerkarrangementen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Investeren op duurzame uitstroom: sturen op directe resultaten, maar ook op succesvolle trajecten op de langere termijn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Leerwerkloket heeft een overzicht gemaakt van 50 leerwerktrajecten inwoners van Gooi en Vechtstreek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Vooral binnen de sectoren Bouw &amp; Techniek en Zorg vanwege hoge werkgelegenheid </a:t>
            </a:r>
          </a:p>
          <a:p>
            <a:pPr lvl="1"/>
            <a:r>
              <a:rPr lang="nl-NL" sz="2000" dirty="0"/>
              <a:t>	</a:t>
            </a:r>
            <a:r>
              <a:rPr lang="nl-NL" dirty="0"/>
              <a:t>Horeca				2</a:t>
            </a:r>
          </a:p>
          <a:p>
            <a:pPr lvl="1"/>
            <a:r>
              <a:rPr lang="nl-NL" dirty="0"/>
              <a:t>	Beveiliging			2</a:t>
            </a:r>
          </a:p>
          <a:p>
            <a:pPr lvl="1"/>
            <a:r>
              <a:rPr lang="nl-NL" dirty="0"/>
              <a:t>	Bouw &amp; Techniek			17</a:t>
            </a:r>
          </a:p>
          <a:p>
            <a:pPr lvl="1"/>
            <a:r>
              <a:rPr lang="nl-NL" dirty="0"/>
              <a:t>	Detailhandel			1</a:t>
            </a:r>
          </a:p>
          <a:p>
            <a:pPr lvl="1"/>
            <a:r>
              <a:rPr lang="nl-NL" dirty="0"/>
              <a:t>	Transport &amp; Logistiek		6</a:t>
            </a:r>
          </a:p>
          <a:p>
            <a:pPr lvl="1"/>
            <a:r>
              <a:rPr lang="nl-NL" dirty="0"/>
              <a:t>	Overheid				1</a:t>
            </a:r>
          </a:p>
          <a:p>
            <a:pPr lvl="1"/>
            <a:r>
              <a:rPr lang="nl-NL" dirty="0"/>
              <a:t>	Onderwijs			1</a:t>
            </a:r>
          </a:p>
          <a:p>
            <a:pPr lvl="1"/>
            <a:r>
              <a:rPr lang="nl-NL" dirty="0"/>
              <a:t>	ICT/IT				5</a:t>
            </a:r>
          </a:p>
          <a:p>
            <a:pPr lvl="1"/>
            <a:r>
              <a:rPr lang="nl-NL" dirty="0"/>
              <a:t>	Zorg &amp; Welzijn			12</a:t>
            </a:r>
          </a:p>
          <a:p>
            <a:pPr lvl="1"/>
            <a:r>
              <a:rPr lang="nl-NL" dirty="0"/>
              <a:t>	Zakelijke dienstverlening		3</a:t>
            </a:r>
          </a:p>
          <a:p>
            <a:pPr lvl="1"/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9946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162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9E3C7BF-0BF6-31F6-DC22-883B656BD844}"/>
              </a:ext>
            </a:extLst>
          </p:cNvPr>
          <p:cNvSpPr txBox="1"/>
          <p:nvPr/>
        </p:nvSpPr>
        <p:spPr>
          <a:xfrm>
            <a:off x="870450" y="1484784"/>
            <a:ext cx="771858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800" b="1" dirty="0"/>
              <a:t>Praktijkleren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Praktijkleren in de derde leerweg is een alternatieve leerroute binnen het MBO: werken en leren worden gecombineerd en kan worden afgerond met een mbo-diploma of (deel)certificaat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Uitvoeringsorganisaties en SBB gestart met een werkgroep Praktijkleren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Niet één specifieke opdrachtgever, maar elke uitvoeringsdienst verantwoordelijk voor een aandeel in het geheel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Vergoeding via budget vanuit RMT of de subsidieregeling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Voorstel voor implementatie ontwikkeld, besproken in UO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30 leerwerkplekken zijn geïnventariseerd die onder Praktijkleren kunnen vallen en medegefinancierd zijn/worden vanuit de RMT-gelden voor Praktijkleren waaronder leerwerktraject voor </a:t>
            </a:r>
            <a:r>
              <a:rPr lang="nl-NL" sz="2000" dirty="0" err="1"/>
              <a:t>Basiskok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272717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162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9E3C7BF-0BF6-31F6-DC22-883B656BD844}"/>
              </a:ext>
            </a:extLst>
          </p:cNvPr>
          <p:cNvSpPr txBox="1"/>
          <p:nvPr/>
        </p:nvSpPr>
        <p:spPr>
          <a:xfrm>
            <a:off x="827584" y="1393601"/>
            <a:ext cx="784887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l-NL" sz="2400" b="1" dirty="0"/>
              <a:t>Aanpak Jeugdwerkloosheid: 3 deelplannen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b="1" dirty="0"/>
              <a:t>WW Jongeren</a:t>
            </a:r>
            <a:r>
              <a:rPr lang="nl-NL" sz="2000" dirty="0"/>
              <a:t>: iedere jongere (met WW uitkering) krijgt gesprek en een aanbod gericht op werk/scholing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b="1" dirty="0"/>
              <a:t>Pro/VSO</a:t>
            </a:r>
            <a:r>
              <a:rPr lang="nl-NL" sz="2000" dirty="0"/>
              <a:t>: elke jongere die het PRO/VSO verlaat krijgt een nazorgtraject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b="1" dirty="0"/>
              <a:t>Jobhunter</a:t>
            </a:r>
            <a:r>
              <a:rPr lang="nl-NL" sz="2000" dirty="0"/>
              <a:t>: jongeren ongeacht wel/niet uitkering en/of startkwalificatie ondersteunen bij het vinden van een leer/werkplek</a:t>
            </a:r>
          </a:p>
          <a:p>
            <a:pPr>
              <a:lnSpc>
                <a:spcPct val="150000"/>
              </a:lnSpc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479E3B44-F406-E822-B151-D36963E35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5864"/>
              </p:ext>
            </p:extLst>
          </p:nvPr>
        </p:nvGraphicFramePr>
        <p:xfrm>
          <a:off x="1043608" y="3948599"/>
          <a:ext cx="7632848" cy="251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247">
                  <a:extLst>
                    <a:ext uri="{9D8B030D-6E8A-4147-A177-3AD203B41FA5}">
                      <a16:colId xmlns:a16="http://schemas.microsoft.com/office/drawing/2014/main" val="672887414"/>
                    </a:ext>
                  </a:extLst>
                </a:gridCol>
                <a:gridCol w="2157109">
                  <a:extLst>
                    <a:ext uri="{9D8B030D-6E8A-4147-A177-3AD203B41FA5}">
                      <a16:colId xmlns:a16="http://schemas.microsoft.com/office/drawing/2014/main" val="2387121400"/>
                    </a:ext>
                  </a:extLst>
                </a:gridCol>
                <a:gridCol w="1742280">
                  <a:extLst>
                    <a:ext uri="{9D8B030D-6E8A-4147-A177-3AD203B41FA5}">
                      <a16:colId xmlns:a16="http://schemas.microsoft.com/office/drawing/2014/main" val="2470288139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882935139"/>
                    </a:ext>
                  </a:extLst>
                </a:gridCol>
              </a:tblGrid>
              <a:tr h="634073">
                <a:tc>
                  <a:txBody>
                    <a:bodyPr/>
                    <a:lstStyle/>
                    <a:p>
                      <a:r>
                        <a:rPr lang="nl-NL" noProof="0"/>
                        <a:t>Deelplan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/>
                        <a:t>1. WW Jongeren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/>
                        <a:t>2. Pro/VSO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/>
                        <a:t>3. Jobhunter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765703"/>
                  </a:ext>
                </a:extLst>
              </a:tr>
              <a:tr h="625389">
                <a:tc>
                  <a:txBody>
                    <a:bodyPr/>
                    <a:lstStyle/>
                    <a:p>
                      <a:r>
                        <a:rPr lang="nl-NL" noProof="0"/>
                        <a:t>Instroom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94567"/>
                  </a:ext>
                </a:extLst>
              </a:tr>
              <a:tr h="625389">
                <a:tc>
                  <a:txBody>
                    <a:bodyPr/>
                    <a:lstStyle/>
                    <a:p>
                      <a:r>
                        <a:rPr lang="nl-NL" noProof="0"/>
                        <a:t>Uitstroom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759517"/>
                  </a:ext>
                </a:extLst>
              </a:tr>
              <a:tr h="625389">
                <a:tc>
                  <a:txBody>
                    <a:bodyPr/>
                    <a:lstStyle/>
                    <a:p>
                      <a:r>
                        <a:rPr lang="nl-NL" noProof="0"/>
                        <a:t>Leer/werk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416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468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162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9E3C7BF-0BF6-31F6-DC22-883B656BD844}"/>
              </a:ext>
            </a:extLst>
          </p:cNvPr>
          <p:cNvSpPr txBox="1"/>
          <p:nvPr/>
        </p:nvSpPr>
        <p:spPr>
          <a:xfrm>
            <a:off x="641061" y="1205043"/>
            <a:ext cx="823636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/>
              <a:t>Doorontwikkeling werkgeversdienstverlening</a:t>
            </a:r>
          </a:p>
          <a:p>
            <a:r>
              <a:rPr lang="nl-NL" sz="2000" dirty="0"/>
              <a:t>Doel korte termijn:</a:t>
            </a:r>
          </a:p>
          <a:p>
            <a:r>
              <a:rPr lang="nl-NL" sz="2000" dirty="0"/>
              <a:t>Geïntegreerde samenwerking uitvoeringsorganisaties WSP- LWL- RMT- RBL</a:t>
            </a:r>
          </a:p>
          <a:p>
            <a:endParaRPr lang="nl-NL" sz="2000" dirty="0"/>
          </a:p>
          <a:p>
            <a:pPr>
              <a:lnSpc>
                <a:spcPct val="150000"/>
              </a:lnSpc>
            </a:pPr>
            <a:endParaRPr lang="nl-NL" sz="2000" dirty="0"/>
          </a:p>
          <a:p>
            <a:pPr>
              <a:lnSpc>
                <a:spcPct val="150000"/>
              </a:lnSpc>
            </a:pPr>
            <a:endParaRPr lang="nl-NL" sz="2000" dirty="0"/>
          </a:p>
          <a:p>
            <a:pPr>
              <a:lnSpc>
                <a:spcPct val="150000"/>
              </a:lnSpc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A2519B-4ED0-0C8B-6B9B-E8922B510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1" y="3068960"/>
            <a:ext cx="8177358" cy="304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3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b="1" dirty="0">
                <a:solidFill>
                  <a:schemeClr val="tx1"/>
                </a:solidFill>
              </a:rPr>
              <a:t>Uitdagingen arbeidsmarkt (landelijk)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78015" y="2152822"/>
            <a:ext cx="3370160" cy="704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7" name="Text Placeholder 3"/>
          <p:cNvSpPr txBox="1">
            <a:spLocks/>
          </p:cNvSpPr>
          <p:nvPr/>
        </p:nvSpPr>
        <p:spPr>
          <a:xfrm>
            <a:off x="1411181" y="2147046"/>
            <a:ext cx="2932221" cy="71622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286">
              <a:spcBef>
                <a:spcPct val="20000"/>
              </a:spcBef>
              <a:defRPr/>
            </a:pPr>
            <a:r>
              <a:rPr lang="nl-NL" sz="12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  <a:t>Krapte arbeidsmarkt</a:t>
            </a:r>
            <a:br>
              <a:rPr lang="nl-NL" sz="18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</a:br>
            <a:r>
              <a:rPr lang="nl-NL" sz="1067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Krapte arbeidsmarkt: hoogste aantal vacatures per werkloze ooit (3e kwartaal 2021: 1,26)</a:t>
            </a:r>
          </a:p>
          <a:p>
            <a:pPr algn="l" defTabSz="914286">
              <a:spcBef>
                <a:spcPct val="20000"/>
              </a:spcBef>
              <a:defRPr/>
            </a:pPr>
            <a:endParaRPr lang="nl-NL" sz="1100" b="1" dirty="0">
              <a:solidFill>
                <a:schemeClr val="tx2">
                  <a:lumMod val="75000"/>
                  <a:lumOff val="25000"/>
                </a:schemeClr>
              </a:solidFill>
              <a:cs typeface="+mj-cs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356647" y="1970891"/>
            <a:ext cx="898919" cy="886612"/>
            <a:chOff x="356639" y="1113638"/>
            <a:chExt cx="898918" cy="886612"/>
          </a:xfrm>
        </p:grpSpPr>
        <p:sp>
          <p:nvSpPr>
            <p:cNvPr id="202" name="Rectangle 5"/>
            <p:cNvSpPr>
              <a:spLocks noChangeArrowheads="1"/>
            </p:cNvSpPr>
            <p:nvPr/>
          </p:nvSpPr>
          <p:spPr bwMode="auto">
            <a:xfrm>
              <a:off x="356639" y="1295563"/>
              <a:ext cx="720255" cy="70468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tx1">
                    <a:lumMod val="25000"/>
                    <a:lumOff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381000" y="1113638"/>
              <a:ext cx="874557" cy="886612"/>
              <a:chOff x="381000" y="1113638"/>
              <a:chExt cx="874557" cy="886612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381000" y="1113638"/>
                <a:ext cx="697015" cy="886612"/>
              </a:xfrm>
              <a:custGeom>
                <a:avLst/>
                <a:gdLst>
                  <a:gd name="T0" fmla="*/ 636 w 636"/>
                  <a:gd name="T1" fmla="*/ 809 h 809"/>
                  <a:gd name="T2" fmla="*/ 0 w 636"/>
                  <a:gd name="T3" fmla="*/ 638 h 809"/>
                  <a:gd name="T4" fmla="*/ 0 w 636"/>
                  <a:gd name="T5" fmla="*/ 0 h 809"/>
                  <a:gd name="T6" fmla="*/ 636 w 636"/>
                  <a:gd name="T7" fmla="*/ 166 h 809"/>
                  <a:gd name="T8" fmla="*/ 636 w 636"/>
                  <a:gd name="T9" fmla="*/ 809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6" h="809">
                    <a:moveTo>
                      <a:pt x="636" y="809"/>
                    </a:moveTo>
                    <a:lnTo>
                      <a:pt x="0" y="638"/>
                    </a:lnTo>
                    <a:lnTo>
                      <a:pt x="0" y="0"/>
                    </a:lnTo>
                    <a:lnTo>
                      <a:pt x="636" y="166"/>
                    </a:lnTo>
                    <a:lnTo>
                      <a:pt x="636" y="8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078015" y="1295563"/>
                <a:ext cx="177542" cy="704687"/>
              </a:xfrm>
              <a:custGeom>
                <a:avLst/>
                <a:gdLst>
                  <a:gd name="T0" fmla="*/ 0 w 162"/>
                  <a:gd name="T1" fmla="*/ 0 h 643"/>
                  <a:gd name="T2" fmla="*/ 162 w 162"/>
                  <a:gd name="T3" fmla="*/ 324 h 643"/>
                  <a:gd name="T4" fmla="*/ 0 w 162"/>
                  <a:gd name="T5" fmla="*/ 643 h 643"/>
                  <a:gd name="T6" fmla="*/ 0 w 162"/>
                  <a:gd name="T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643">
                    <a:moveTo>
                      <a:pt x="0" y="0"/>
                    </a:moveTo>
                    <a:lnTo>
                      <a:pt x="162" y="324"/>
                    </a:lnTo>
                    <a:lnTo>
                      <a:pt x="0" y="6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57" name="Freeform 30"/>
              <p:cNvSpPr>
                <a:spLocks/>
              </p:cNvSpPr>
              <p:nvPr/>
            </p:nvSpPr>
            <p:spPr bwMode="auto">
              <a:xfrm>
                <a:off x="794168" y="1409541"/>
                <a:ext cx="128225" cy="357275"/>
              </a:xfrm>
              <a:custGeom>
                <a:avLst/>
                <a:gdLst>
                  <a:gd name="T0" fmla="*/ 117 w 117"/>
                  <a:gd name="T1" fmla="*/ 0 h 326"/>
                  <a:gd name="T2" fmla="*/ 3 w 117"/>
                  <a:gd name="T3" fmla="*/ 3 h 326"/>
                  <a:gd name="T4" fmla="*/ 0 w 117"/>
                  <a:gd name="T5" fmla="*/ 57 h 326"/>
                  <a:gd name="T6" fmla="*/ 54 w 117"/>
                  <a:gd name="T7" fmla="*/ 66 h 326"/>
                  <a:gd name="T8" fmla="*/ 39 w 117"/>
                  <a:gd name="T9" fmla="*/ 316 h 326"/>
                  <a:gd name="T10" fmla="*/ 97 w 117"/>
                  <a:gd name="T11" fmla="*/ 326 h 326"/>
                  <a:gd name="T12" fmla="*/ 117 w 117"/>
                  <a:gd name="T13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326">
                    <a:moveTo>
                      <a:pt x="117" y="0"/>
                    </a:moveTo>
                    <a:lnTo>
                      <a:pt x="3" y="3"/>
                    </a:lnTo>
                    <a:lnTo>
                      <a:pt x="0" y="57"/>
                    </a:lnTo>
                    <a:lnTo>
                      <a:pt x="54" y="66"/>
                    </a:lnTo>
                    <a:lnTo>
                      <a:pt x="39" y="316"/>
                    </a:lnTo>
                    <a:lnTo>
                      <a:pt x="97" y="326"/>
                    </a:lnTo>
                    <a:lnTo>
                      <a:pt x="1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545510" y="1368667"/>
                <a:ext cx="359860" cy="400840"/>
                <a:chOff x="8182158" y="3167892"/>
                <a:chExt cx="359860" cy="400840"/>
              </a:xfrm>
              <a:solidFill>
                <a:schemeClr val="bg1"/>
              </a:solidFill>
            </p:grpSpPr>
            <p:sp>
              <p:nvSpPr>
                <p:cNvPr id="78" name="Freeform 17"/>
                <p:cNvSpPr>
                  <a:spLocks noEditPoints="1"/>
                </p:cNvSpPr>
                <p:nvPr/>
              </p:nvSpPr>
              <p:spPr bwMode="auto">
                <a:xfrm>
                  <a:off x="8182158" y="3167892"/>
                  <a:ext cx="194657" cy="366262"/>
                </a:xfrm>
                <a:custGeom>
                  <a:avLst/>
                  <a:gdLst>
                    <a:gd name="T0" fmla="*/ 46 w 99"/>
                    <a:gd name="T1" fmla="*/ 153 h 187"/>
                    <a:gd name="T2" fmla="*/ 34 w 99"/>
                    <a:gd name="T3" fmla="*/ 142 h 187"/>
                    <a:gd name="T4" fmla="*/ 32 w 99"/>
                    <a:gd name="T5" fmla="*/ 112 h 187"/>
                    <a:gd name="T6" fmla="*/ 35 w 99"/>
                    <a:gd name="T7" fmla="*/ 70 h 187"/>
                    <a:gd name="T8" fmla="*/ 41 w 99"/>
                    <a:gd name="T9" fmla="*/ 41 h 187"/>
                    <a:gd name="T10" fmla="*/ 53 w 99"/>
                    <a:gd name="T11" fmla="*/ 35 h 187"/>
                    <a:gd name="T12" fmla="*/ 64 w 99"/>
                    <a:gd name="T13" fmla="*/ 46 h 187"/>
                    <a:gd name="T14" fmla="*/ 66 w 99"/>
                    <a:gd name="T15" fmla="*/ 75 h 187"/>
                    <a:gd name="T16" fmla="*/ 64 w 99"/>
                    <a:gd name="T17" fmla="*/ 118 h 187"/>
                    <a:gd name="T18" fmla="*/ 58 w 99"/>
                    <a:gd name="T19" fmla="*/ 147 h 187"/>
                    <a:gd name="T20" fmla="*/ 46 w 99"/>
                    <a:gd name="T21" fmla="*/ 153 h 187"/>
                    <a:gd name="T22" fmla="*/ 55 w 99"/>
                    <a:gd name="T23" fmla="*/ 3 h 187"/>
                    <a:gd name="T24" fmla="*/ 19 w 99"/>
                    <a:gd name="T25" fmla="*/ 15 h 187"/>
                    <a:gd name="T26" fmla="*/ 3 w 99"/>
                    <a:gd name="T27" fmla="*/ 67 h 187"/>
                    <a:gd name="T28" fmla="*/ 1 w 99"/>
                    <a:gd name="T29" fmla="*/ 104 h 187"/>
                    <a:gd name="T30" fmla="*/ 11 w 99"/>
                    <a:gd name="T31" fmla="*/ 161 h 187"/>
                    <a:gd name="T32" fmla="*/ 44 w 99"/>
                    <a:gd name="T33" fmla="*/ 185 h 187"/>
                    <a:gd name="T34" fmla="*/ 79 w 99"/>
                    <a:gd name="T35" fmla="*/ 173 h 187"/>
                    <a:gd name="T36" fmla="*/ 95 w 99"/>
                    <a:gd name="T37" fmla="*/ 121 h 187"/>
                    <a:gd name="T38" fmla="*/ 97 w 99"/>
                    <a:gd name="T39" fmla="*/ 84 h 187"/>
                    <a:gd name="T40" fmla="*/ 88 w 99"/>
                    <a:gd name="T41" fmla="*/ 27 h 187"/>
                    <a:gd name="T42" fmla="*/ 55 w 99"/>
                    <a:gd name="T43" fmla="*/ 3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187">
                      <a:moveTo>
                        <a:pt x="46" y="153"/>
                      </a:moveTo>
                      <a:cubicBezTo>
                        <a:pt x="40" y="152"/>
                        <a:pt x="37" y="149"/>
                        <a:pt x="34" y="142"/>
                      </a:cubicBezTo>
                      <a:cubicBezTo>
                        <a:pt x="32" y="136"/>
                        <a:pt x="31" y="126"/>
                        <a:pt x="32" y="112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6" y="56"/>
                        <a:pt x="38" y="47"/>
                        <a:pt x="41" y="41"/>
                      </a:cubicBezTo>
                      <a:cubicBezTo>
                        <a:pt x="44" y="36"/>
                        <a:pt x="48" y="34"/>
                        <a:pt x="53" y="35"/>
                      </a:cubicBezTo>
                      <a:cubicBezTo>
                        <a:pt x="58" y="35"/>
                        <a:pt x="62" y="39"/>
                        <a:pt x="64" y="46"/>
                      </a:cubicBezTo>
                      <a:cubicBezTo>
                        <a:pt x="66" y="52"/>
                        <a:pt x="67" y="62"/>
                        <a:pt x="66" y="75"/>
                      </a:cubicBezTo>
                      <a:cubicBezTo>
                        <a:pt x="64" y="118"/>
                        <a:pt x="64" y="118"/>
                        <a:pt x="64" y="118"/>
                      </a:cubicBezTo>
                      <a:cubicBezTo>
                        <a:pt x="63" y="132"/>
                        <a:pt x="61" y="141"/>
                        <a:pt x="58" y="147"/>
                      </a:cubicBezTo>
                      <a:cubicBezTo>
                        <a:pt x="55" y="152"/>
                        <a:pt x="51" y="154"/>
                        <a:pt x="46" y="153"/>
                      </a:cubicBezTo>
                      <a:moveTo>
                        <a:pt x="55" y="3"/>
                      </a:moveTo>
                      <a:cubicBezTo>
                        <a:pt x="40" y="0"/>
                        <a:pt x="29" y="5"/>
                        <a:pt x="19" y="15"/>
                      </a:cubicBezTo>
                      <a:cubicBezTo>
                        <a:pt x="10" y="26"/>
                        <a:pt x="5" y="43"/>
                        <a:pt x="3" y="67"/>
                      </a:cubicBezTo>
                      <a:cubicBezTo>
                        <a:pt x="1" y="104"/>
                        <a:pt x="1" y="104"/>
                        <a:pt x="1" y="104"/>
                      </a:cubicBezTo>
                      <a:cubicBezTo>
                        <a:pt x="0" y="128"/>
                        <a:pt x="3" y="147"/>
                        <a:pt x="11" y="161"/>
                      </a:cubicBezTo>
                      <a:cubicBezTo>
                        <a:pt x="18" y="174"/>
                        <a:pt x="29" y="182"/>
                        <a:pt x="44" y="185"/>
                      </a:cubicBezTo>
                      <a:cubicBezTo>
                        <a:pt x="58" y="187"/>
                        <a:pt x="70" y="183"/>
                        <a:pt x="79" y="173"/>
                      </a:cubicBezTo>
                      <a:cubicBezTo>
                        <a:pt x="88" y="162"/>
                        <a:pt x="94" y="145"/>
                        <a:pt x="95" y="121"/>
                      </a:cubicBezTo>
                      <a:cubicBezTo>
                        <a:pt x="97" y="84"/>
                        <a:pt x="97" y="84"/>
                        <a:pt x="97" y="84"/>
                      </a:cubicBezTo>
                      <a:cubicBezTo>
                        <a:pt x="99" y="60"/>
                        <a:pt x="96" y="41"/>
                        <a:pt x="88" y="27"/>
                      </a:cubicBezTo>
                      <a:cubicBezTo>
                        <a:pt x="80" y="14"/>
                        <a:pt x="69" y="6"/>
                        <a:pt x="55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79" name="Freeform 18"/>
                <p:cNvSpPr>
                  <a:spLocks/>
                </p:cNvSpPr>
                <p:nvPr/>
              </p:nvSpPr>
              <p:spPr bwMode="auto">
                <a:xfrm>
                  <a:off x="8417796" y="3222960"/>
                  <a:ext cx="124222" cy="345772"/>
                </a:xfrm>
                <a:custGeom>
                  <a:avLst/>
                  <a:gdLst>
                    <a:gd name="T0" fmla="*/ 97 w 97"/>
                    <a:gd name="T1" fmla="*/ 0 h 270"/>
                    <a:gd name="T2" fmla="*/ 3 w 97"/>
                    <a:gd name="T3" fmla="*/ 3 h 270"/>
                    <a:gd name="T4" fmla="*/ 0 w 97"/>
                    <a:gd name="T5" fmla="*/ 47 h 270"/>
                    <a:gd name="T6" fmla="*/ 47 w 97"/>
                    <a:gd name="T7" fmla="*/ 55 h 270"/>
                    <a:gd name="T8" fmla="*/ 33 w 97"/>
                    <a:gd name="T9" fmla="*/ 263 h 270"/>
                    <a:gd name="T10" fmla="*/ 80 w 97"/>
                    <a:gd name="T11" fmla="*/ 270 h 270"/>
                    <a:gd name="T12" fmla="*/ 97 w 97"/>
                    <a:gd name="T13" fmla="*/ 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7" h="270">
                      <a:moveTo>
                        <a:pt x="97" y="0"/>
                      </a:moveTo>
                      <a:lnTo>
                        <a:pt x="3" y="3"/>
                      </a:lnTo>
                      <a:lnTo>
                        <a:pt x="0" y="47"/>
                      </a:lnTo>
                      <a:lnTo>
                        <a:pt x="47" y="55"/>
                      </a:lnTo>
                      <a:lnTo>
                        <a:pt x="33" y="263"/>
                      </a:lnTo>
                      <a:lnTo>
                        <a:pt x="80" y="27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80" name="Freeform 19"/>
                <p:cNvSpPr>
                  <a:spLocks/>
                </p:cNvSpPr>
                <p:nvPr/>
              </p:nvSpPr>
              <p:spPr bwMode="auto">
                <a:xfrm>
                  <a:off x="8417796" y="3222960"/>
                  <a:ext cx="124222" cy="345772"/>
                </a:xfrm>
                <a:custGeom>
                  <a:avLst/>
                  <a:gdLst>
                    <a:gd name="T0" fmla="*/ 97 w 97"/>
                    <a:gd name="T1" fmla="*/ 0 h 270"/>
                    <a:gd name="T2" fmla="*/ 3 w 97"/>
                    <a:gd name="T3" fmla="*/ 3 h 270"/>
                    <a:gd name="T4" fmla="*/ 0 w 97"/>
                    <a:gd name="T5" fmla="*/ 47 h 270"/>
                    <a:gd name="T6" fmla="*/ 47 w 97"/>
                    <a:gd name="T7" fmla="*/ 55 h 270"/>
                    <a:gd name="T8" fmla="*/ 33 w 97"/>
                    <a:gd name="T9" fmla="*/ 263 h 270"/>
                    <a:gd name="T10" fmla="*/ 80 w 97"/>
                    <a:gd name="T11" fmla="*/ 270 h 270"/>
                    <a:gd name="T12" fmla="*/ 97 w 97"/>
                    <a:gd name="T13" fmla="*/ 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7" h="270">
                      <a:moveTo>
                        <a:pt x="97" y="0"/>
                      </a:moveTo>
                      <a:lnTo>
                        <a:pt x="3" y="3"/>
                      </a:lnTo>
                      <a:lnTo>
                        <a:pt x="0" y="47"/>
                      </a:lnTo>
                      <a:lnTo>
                        <a:pt x="47" y="55"/>
                      </a:lnTo>
                      <a:lnTo>
                        <a:pt x="33" y="263"/>
                      </a:lnTo>
                      <a:lnTo>
                        <a:pt x="80" y="270"/>
                      </a:lnTo>
                      <a:lnTo>
                        <a:pt x="97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</p:grpSp>
        </p:grpSp>
      </p:grpSp>
      <p:sp>
        <p:nvSpPr>
          <p:cNvPr id="98" name="Rectangle 5"/>
          <p:cNvSpPr>
            <a:spLocks noChangeArrowheads="1"/>
          </p:cNvSpPr>
          <p:nvPr/>
        </p:nvSpPr>
        <p:spPr bwMode="auto">
          <a:xfrm>
            <a:off x="1078015" y="2995787"/>
            <a:ext cx="3370160" cy="704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02" name="Text Placeholder 3"/>
          <p:cNvSpPr txBox="1">
            <a:spLocks/>
          </p:cNvSpPr>
          <p:nvPr/>
        </p:nvSpPr>
        <p:spPr>
          <a:xfrm>
            <a:off x="1411181" y="2990010"/>
            <a:ext cx="2932221" cy="71622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286">
              <a:spcBef>
                <a:spcPct val="20000"/>
              </a:spcBef>
              <a:defRPr/>
            </a:pPr>
            <a:r>
              <a:rPr lang="nl-NL" sz="12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  <a:t>430.000 bijstandsgerechtigden</a:t>
            </a:r>
            <a:br>
              <a:rPr lang="nl-NL" sz="18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</a:br>
            <a:r>
              <a:rPr lang="nl-NL" sz="1067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430.000 bijstandsgerechtigden: 80% langer dan 1 jaar, 50% langer dan 5 jaar in de bijstand. </a:t>
            </a:r>
          </a:p>
          <a:p>
            <a:pPr algn="l" defTabSz="914286">
              <a:spcBef>
                <a:spcPct val="20000"/>
              </a:spcBef>
              <a:defRPr/>
            </a:pPr>
            <a:endParaRPr lang="nl-NL" sz="1100" b="1" dirty="0">
              <a:solidFill>
                <a:schemeClr val="tx2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108" name="Rectangle 5"/>
          <p:cNvSpPr>
            <a:spLocks noChangeArrowheads="1"/>
          </p:cNvSpPr>
          <p:nvPr/>
        </p:nvSpPr>
        <p:spPr bwMode="auto">
          <a:xfrm>
            <a:off x="1078015" y="3838752"/>
            <a:ext cx="3370160" cy="704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12" name="Text Placeholder 3"/>
          <p:cNvSpPr txBox="1">
            <a:spLocks/>
          </p:cNvSpPr>
          <p:nvPr/>
        </p:nvSpPr>
        <p:spPr>
          <a:xfrm>
            <a:off x="1411181" y="3836028"/>
            <a:ext cx="2932221" cy="7101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286">
              <a:spcBef>
                <a:spcPct val="20000"/>
              </a:spcBef>
              <a:defRPr/>
            </a:pPr>
            <a:r>
              <a:rPr lang="nl-NL" sz="12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  <a:t>Mismatch in kennis en vaardigheden</a:t>
            </a:r>
          </a:p>
          <a:p>
            <a:pPr algn="l" defTabSz="914286">
              <a:spcBef>
                <a:spcPct val="20000"/>
              </a:spcBef>
              <a:defRPr/>
            </a:pPr>
            <a:r>
              <a:rPr lang="nl-NL" sz="1067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Mismatch als gevolg van </a:t>
            </a:r>
            <a:r>
              <a:rPr lang="nl-NL" sz="1067" dirty="0" err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kennis&amp;vaardigheden</a:t>
            </a:r>
            <a:r>
              <a:rPr lang="nl-NL" sz="1067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niet aansluiten vaak gepaard met problemen op het terrein van gezondheid en schulden</a:t>
            </a:r>
            <a:endParaRPr lang="nl-NL" sz="1100" b="1" dirty="0">
              <a:solidFill>
                <a:schemeClr val="tx2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078015" y="4681716"/>
            <a:ext cx="3370160" cy="704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22" name="Text Placeholder 3"/>
          <p:cNvSpPr txBox="1">
            <a:spLocks/>
          </p:cNvSpPr>
          <p:nvPr/>
        </p:nvSpPr>
        <p:spPr>
          <a:xfrm>
            <a:off x="1399253" y="4716296"/>
            <a:ext cx="2932221" cy="8804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286">
              <a:spcBef>
                <a:spcPct val="20000"/>
              </a:spcBef>
              <a:defRPr/>
            </a:pPr>
            <a:r>
              <a:rPr lang="nl-NL" sz="12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  <a:t>Mismatch in opleidingsniveau</a:t>
            </a:r>
            <a:br>
              <a:rPr lang="nl-NL" sz="18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</a:br>
            <a:r>
              <a:rPr lang="nl-NL" sz="1067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 specifieke mismatch: grote vraag naar middelbare opgeleiden, aanbod vanuit bijstand is vooral laaggeschoold.</a:t>
            </a:r>
          </a:p>
          <a:p>
            <a:pPr algn="l" defTabSz="914286">
              <a:spcBef>
                <a:spcPct val="20000"/>
              </a:spcBef>
              <a:defRPr/>
            </a:pPr>
            <a:endParaRPr lang="nl-NL" sz="1100" b="1" dirty="0">
              <a:solidFill>
                <a:schemeClr val="tx2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128" name="Rectangle 5"/>
          <p:cNvSpPr>
            <a:spLocks noChangeArrowheads="1"/>
          </p:cNvSpPr>
          <p:nvPr/>
        </p:nvSpPr>
        <p:spPr bwMode="auto">
          <a:xfrm>
            <a:off x="5379204" y="2152822"/>
            <a:ext cx="3370160" cy="704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31" name="Freeform 30"/>
          <p:cNvSpPr>
            <a:spLocks/>
          </p:cNvSpPr>
          <p:nvPr/>
        </p:nvSpPr>
        <p:spPr bwMode="auto">
          <a:xfrm>
            <a:off x="5095366" y="2266794"/>
            <a:ext cx="128225" cy="357275"/>
          </a:xfrm>
          <a:custGeom>
            <a:avLst/>
            <a:gdLst>
              <a:gd name="T0" fmla="*/ 117 w 117"/>
              <a:gd name="T1" fmla="*/ 0 h 326"/>
              <a:gd name="T2" fmla="*/ 3 w 117"/>
              <a:gd name="T3" fmla="*/ 3 h 326"/>
              <a:gd name="T4" fmla="*/ 0 w 117"/>
              <a:gd name="T5" fmla="*/ 57 h 326"/>
              <a:gd name="T6" fmla="*/ 54 w 117"/>
              <a:gd name="T7" fmla="*/ 66 h 326"/>
              <a:gd name="T8" fmla="*/ 39 w 117"/>
              <a:gd name="T9" fmla="*/ 316 h 326"/>
              <a:gd name="T10" fmla="*/ 97 w 117"/>
              <a:gd name="T11" fmla="*/ 326 h 326"/>
              <a:gd name="T12" fmla="*/ 117 w 117"/>
              <a:gd name="T13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326">
                <a:moveTo>
                  <a:pt x="117" y="0"/>
                </a:moveTo>
                <a:lnTo>
                  <a:pt x="3" y="3"/>
                </a:lnTo>
                <a:lnTo>
                  <a:pt x="0" y="57"/>
                </a:lnTo>
                <a:lnTo>
                  <a:pt x="54" y="66"/>
                </a:lnTo>
                <a:lnTo>
                  <a:pt x="39" y="316"/>
                </a:lnTo>
                <a:lnTo>
                  <a:pt x="97" y="326"/>
                </a:lnTo>
                <a:lnTo>
                  <a:pt x="1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32" name="Text Placeholder 3"/>
          <p:cNvSpPr txBox="1">
            <a:spLocks/>
          </p:cNvSpPr>
          <p:nvPr/>
        </p:nvSpPr>
        <p:spPr>
          <a:xfrm>
            <a:off x="5712369" y="2158919"/>
            <a:ext cx="2932221" cy="6924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286">
              <a:spcBef>
                <a:spcPct val="20000"/>
              </a:spcBef>
              <a:defRPr/>
            </a:pPr>
            <a:r>
              <a:rPr lang="nl-NL" sz="12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  <a:t>Te weinig budget Participatiewet (regulier)</a:t>
            </a:r>
            <a:br>
              <a:rPr lang="nl-NL" sz="18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</a:br>
            <a:r>
              <a:rPr lang="nl-NL" sz="1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Sinds 2011 is het budget om inwoners weer aan het werk te helpen met 2/3 verminderd. In 2011 lag dit op 4500 euro en nu op 1500 euro.</a:t>
            </a:r>
            <a:endParaRPr lang="nl-NL" sz="1100" b="1" dirty="0">
              <a:solidFill>
                <a:schemeClr val="tx2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138" name="Rectangle 5"/>
          <p:cNvSpPr>
            <a:spLocks noChangeArrowheads="1"/>
          </p:cNvSpPr>
          <p:nvPr/>
        </p:nvSpPr>
        <p:spPr bwMode="auto">
          <a:xfrm>
            <a:off x="5379204" y="2917239"/>
            <a:ext cx="3370160" cy="918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41" name="Freeform 30"/>
          <p:cNvSpPr>
            <a:spLocks/>
          </p:cNvSpPr>
          <p:nvPr/>
        </p:nvSpPr>
        <p:spPr bwMode="auto">
          <a:xfrm>
            <a:off x="5095366" y="3109758"/>
            <a:ext cx="128225" cy="357275"/>
          </a:xfrm>
          <a:custGeom>
            <a:avLst/>
            <a:gdLst>
              <a:gd name="T0" fmla="*/ 117 w 117"/>
              <a:gd name="T1" fmla="*/ 0 h 326"/>
              <a:gd name="T2" fmla="*/ 3 w 117"/>
              <a:gd name="T3" fmla="*/ 3 h 326"/>
              <a:gd name="T4" fmla="*/ 0 w 117"/>
              <a:gd name="T5" fmla="*/ 57 h 326"/>
              <a:gd name="T6" fmla="*/ 54 w 117"/>
              <a:gd name="T7" fmla="*/ 66 h 326"/>
              <a:gd name="T8" fmla="*/ 39 w 117"/>
              <a:gd name="T9" fmla="*/ 316 h 326"/>
              <a:gd name="T10" fmla="*/ 97 w 117"/>
              <a:gd name="T11" fmla="*/ 326 h 326"/>
              <a:gd name="T12" fmla="*/ 117 w 117"/>
              <a:gd name="T13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326">
                <a:moveTo>
                  <a:pt x="117" y="0"/>
                </a:moveTo>
                <a:lnTo>
                  <a:pt x="3" y="3"/>
                </a:lnTo>
                <a:lnTo>
                  <a:pt x="0" y="57"/>
                </a:lnTo>
                <a:lnTo>
                  <a:pt x="54" y="66"/>
                </a:lnTo>
                <a:lnTo>
                  <a:pt x="39" y="316"/>
                </a:lnTo>
                <a:lnTo>
                  <a:pt x="97" y="326"/>
                </a:lnTo>
                <a:lnTo>
                  <a:pt x="1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42" name="Text Placeholder 3"/>
          <p:cNvSpPr txBox="1">
            <a:spLocks/>
          </p:cNvSpPr>
          <p:nvPr/>
        </p:nvSpPr>
        <p:spPr>
          <a:xfrm>
            <a:off x="5712369" y="2917241"/>
            <a:ext cx="2932221" cy="861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286">
              <a:spcBef>
                <a:spcPct val="20000"/>
              </a:spcBef>
              <a:defRPr/>
            </a:pPr>
            <a:r>
              <a:rPr lang="nl-NL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Te weinig budget Participatiewet (regulier)</a:t>
            </a:r>
            <a:br>
              <a:rPr lang="nl-NL" sz="18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</a:br>
            <a:r>
              <a:rPr lang="nl-NL" sz="1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het budget voor inwoners met een arbeidsbeperking is teruggelopen van 25.000 euro naar 15.000 euro. Daarnaast sluit de dienstverlening van het UWV en de gemeenten </a:t>
            </a:r>
            <a:endParaRPr lang="nl-NL" sz="1100" b="1" dirty="0">
              <a:solidFill>
                <a:schemeClr val="tx2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151" name="Freeform 30"/>
          <p:cNvSpPr>
            <a:spLocks/>
          </p:cNvSpPr>
          <p:nvPr/>
        </p:nvSpPr>
        <p:spPr bwMode="auto">
          <a:xfrm>
            <a:off x="5095366" y="3952722"/>
            <a:ext cx="128225" cy="357275"/>
          </a:xfrm>
          <a:custGeom>
            <a:avLst/>
            <a:gdLst>
              <a:gd name="T0" fmla="*/ 117 w 117"/>
              <a:gd name="T1" fmla="*/ 0 h 326"/>
              <a:gd name="T2" fmla="*/ 3 w 117"/>
              <a:gd name="T3" fmla="*/ 3 h 326"/>
              <a:gd name="T4" fmla="*/ 0 w 117"/>
              <a:gd name="T5" fmla="*/ 57 h 326"/>
              <a:gd name="T6" fmla="*/ 54 w 117"/>
              <a:gd name="T7" fmla="*/ 66 h 326"/>
              <a:gd name="T8" fmla="*/ 39 w 117"/>
              <a:gd name="T9" fmla="*/ 316 h 326"/>
              <a:gd name="T10" fmla="*/ 97 w 117"/>
              <a:gd name="T11" fmla="*/ 326 h 326"/>
              <a:gd name="T12" fmla="*/ 117 w 117"/>
              <a:gd name="T13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326">
                <a:moveTo>
                  <a:pt x="117" y="0"/>
                </a:moveTo>
                <a:lnTo>
                  <a:pt x="3" y="3"/>
                </a:lnTo>
                <a:lnTo>
                  <a:pt x="0" y="57"/>
                </a:lnTo>
                <a:lnTo>
                  <a:pt x="54" y="66"/>
                </a:lnTo>
                <a:lnTo>
                  <a:pt x="39" y="316"/>
                </a:lnTo>
                <a:lnTo>
                  <a:pt x="97" y="326"/>
                </a:lnTo>
                <a:lnTo>
                  <a:pt x="1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pSp>
        <p:nvGrpSpPr>
          <p:cNvPr id="214" name="Group 213"/>
          <p:cNvGrpSpPr/>
          <p:nvPr/>
        </p:nvGrpSpPr>
        <p:grpSpPr>
          <a:xfrm>
            <a:off x="4661052" y="1970891"/>
            <a:ext cx="895703" cy="886612"/>
            <a:chOff x="4661044" y="1113638"/>
            <a:chExt cx="895702" cy="886612"/>
          </a:xfrm>
        </p:grpSpPr>
        <p:sp>
          <p:nvSpPr>
            <p:cNvPr id="206" name="Rectangle 5"/>
            <p:cNvSpPr>
              <a:spLocks noChangeArrowheads="1"/>
            </p:cNvSpPr>
            <p:nvPr/>
          </p:nvSpPr>
          <p:spPr bwMode="auto">
            <a:xfrm>
              <a:off x="4661044" y="1295563"/>
              <a:ext cx="720255" cy="70468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tx1">
                    <a:lumMod val="25000"/>
                    <a:lumOff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grpSp>
          <p:nvGrpSpPr>
            <p:cNvPr id="199" name="Group 198"/>
            <p:cNvGrpSpPr/>
            <p:nvPr/>
          </p:nvGrpSpPr>
          <p:grpSpPr>
            <a:xfrm>
              <a:off x="4682189" y="1113638"/>
              <a:ext cx="874557" cy="886612"/>
              <a:chOff x="4682189" y="1113638"/>
              <a:chExt cx="874557" cy="886612"/>
            </a:xfrm>
          </p:grpSpPr>
          <p:sp>
            <p:nvSpPr>
              <p:cNvPr id="129" name="Freeform 6"/>
              <p:cNvSpPr>
                <a:spLocks/>
              </p:cNvSpPr>
              <p:nvPr/>
            </p:nvSpPr>
            <p:spPr bwMode="auto">
              <a:xfrm>
                <a:off x="4682189" y="1113638"/>
                <a:ext cx="697015" cy="886612"/>
              </a:xfrm>
              <a:custGeom>
                <a:avLst/>
                <a:gdLst>
                  <a:gd name="T0" fmla="*/ 636 w 636"/>
                  <a:gd name="T1" fmla="*/ 809 h 809"/>
                  <a:gd name="T2" fmla="*/ 0 w 636"/>
                  <a:gd name="T3" fmla="*/ 638 h 809"/>
                  <a:gd name="T4" fmla="*/ 0 w 636"/>
                  <a:gd name="T5" fmla="*/ 0 h 809"/>
                  <a:gd name="T6" fmla="*/ 636 w 636"/>
                  <a:gd name="T7" fmla="*/ 166 h 809"/>
                  <a:gd name="T8" fmla="*/ 636 w 636"/>
                  <a:gd name="T9" fmla="*/ 809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6" h="809">
                    <a:moveTo>
                      <a:pt x="636" y="809"/>
                    </a:moveTo>
                    <a:lnTo>
                      <a:pt x="0" y="638"/>
                    </a:lnTo>
                    <a:lnTo>
                      <a:pt x="0" y="0"/>
                    </a:lnTo>
                    <a:lnTo>
                      <a:pt x="636" y="166"/>
                    </a:lnTo>
                    <a:lnTo>
                      <a:pt x="636" y="80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30" name="Freeform 7"/>
              <p:cNvSpPr>
                <a:spLocks/>
              </p:cNvSpPr>
              <p:nvPr/>
            </p:nvSpPr>
            <p:spPr bwMode="auto">
              <a:xfrm>
                <a:off x="5379204" y="1295563"/>
                <a:ext cx="177542" cy="704687"/>
              </a:xfrm>
              <a:custGeom>
                <a:avLst/>
                <a:gdLst>
                  <a:gd name="T0" fmla="*/ 0 w 162"/>
                  <a:gd name="T1" fmla="*/ 0 h 643"/>
                  <a:gd name="T2" fmla="*/ 162 w 162"/>
                  <a:gd name="T3" fmla="*/ 324 h 643"/>
                  <a:gd name="T4" fmla="*/ 0 w 162"/>
                  <a:gd name="T5" fmla="*/ 643 h 643"/>
                  <a:gd name="T6" fmla="*/ 0 w 162"/>
                  <a:gd name="T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643">
                    <a:moveTo>
                      <a:pt x="0" y="0"/>
                    </a:moveTo>
                    <a:lnTo>
                      <a:pt x="162" y="324"/>
                    </a:lnTo>
                    <a:lnTo>
                      <a:pt x="0" y="6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grpSp>
            <p:nvGrpSpPr>
              <p:cNvPr id="169" name="Group 168"/>
              <p:cNvGrpSpPr/>
              <p:nvPr/>
            </p:nvGrpSpPr>
            <p:grpSpPr>
              <a:xfrm>
                <a:off x="4822930" y="1373346"/>
                <a:ext cx="405963" cy="404681"/>
                <a:chOff x="6096000" y="2800350"/>
                <a:chExt cx="405963" cy="404681"/>
              </a:xfrm>
              <a:solidFill>
                <a:schemeClr val="bg1"/>
              </a:solidFill>
            </p:grpSpPr>
            <p:sp>
              <p:nvSpPr>
                <p:cNvPr id="170" name="Freeform 8"/>
                <p:cNvSpPr>
                  <a:spLocks noEditPoints="1"/>
                </p:cNvSpPr>
                <p:nvPr/>
              </p:nvSpPr>
              <p:spPr bwMode="auto">
                <a:xfrm>
                  <a:off x="6096000" y="2800350"/>
                  <a:ext cx="194657" cy="366262"/>
                </a:xfrm>
                <a:custGeom>
                  <a:avLst/>
                  <a:gdLst>
                    <a:gd name="T0" fmla="*/ 46 w 100"/>
                    <a:gd name="T1" fmla="*/ 153 h 187"/>
                    <a:gd name="T2" fmla="*/ 35 w 100"/>
                    <a:gd name="T3" fmla="*/ 142 h 187"/>
                    <a:gd name="T4" fmla="*/ 33 w 100"/>
                    <a:gd name="T5" fmla="*/ 112 h 187"/>
                    <a:gd name="T6" fmla="*/ 36 w 100"/>
                    <a:gd name="T7" fmla="*/ 70 h 187"/>
                    <a:gd name="T8" fmla="*/ 41 w 100"/>
                    <a:gd name="T9" fmla="*/ 41 h 187"/>
                    <a:gd name="T10" fmla="*/ 54 w 100"/>
                    <a:gd name="T11" fmla="*/ 34 h 187"/>
                    <a:gd name="T12" fmla="*/ 65 w 100"/>
                    <a:gd name="T13" fmla="*/ 45 h 187"/>
                    <a:gd name="T14" fmla="*/ 67 w 100"/>
                    <a:gd name="T15" fmla="*/ 75 h 187"/>
                    <a:gd name="T16" fmla="*/ 64 w 100"/>
                    <a:gd name="T17" fmla="*/ 118 h 187"/>
                    <a:gd name="T18" fmla="*/ 59 w 100"/>
                    <a:gd name="T19" fmla="*/ 146 h 187"/>
                    <a:gd name="T20" fmla="*/ 46 w 100"/>
                    <a:gd name="T21" fmla="*/ 153 h 187"/>
                    <a:gd name="T22" fmla="*/ 55 w 100"/>
                    <a:gd name="T23" fmla="*/ 3 h 187"/>
                    <a:gd name="T24" fmla="*/ 20 w 100"/>
                    <a:gd name="T25" fmla="*/ 15 h 187"/>
                    <a:gd name="T26" fmla="*/ 4 w 100"/>
                    <a:gd name="T27" fmla="*/ 67 h 187"/>
                    <a:gd name="T28" fmla="*/ 2 w 100"/>
                    <a:gd name="T29" fmla="*/ 104 h 187"/>
                    <a:gd name="T30" fmla="*/ 11 w 100"/>
                    <a:gd name="T31" fmla="*/ 160 h 187"/>
                    <a:gd name="T32" fmla="*/ 44 w 100"/>
                    <a:gd name="T33" fmla="*/ 185 h 187"/>
                    <a:gd name="T34" fmla="*/ 80 w 100"/>
                    <a:gd name="T35" fmla="*/ 172 h 187"/>
                    <a:gd name="T36" fmla="*/ 96 w 100"/>
                    <a:gd name="T37" fmla="*/ 121 h 187"/>
                    <a:gd name="T38" fmla="*/ 98 w 100"/>
                    <a:gd name="T39" fmla="*/ 83 h 187"/>
                    <a:gd name="T40" fmla="*/ 89 w 100"/>
                    <a:gd name="T41" fmla="*/ 27 h 187"/>
                    <a:gd name="T42" fmla="*/ 55 w 100"/>
                    <a:gd name="T43" fmla="*/ 3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187">
                      <a:moveTo>
                        <a:pt x="46" y="153"/>
                      </a:moveTo>
                      <a:cubicBezTo>
                        <a:pt x="41" y="152"/>
                        <a:pt x="37" y="149"/>
                        <a:pt x="35" y="142"/>
                      </a:cubicBezTo>
                      <a:cubicBezTo>
                        <a:pt x="33" y="136"/>
                        <a:pt x="32" y="126"/>
                        <a:pt x="33" y="112"/>
                      </a:cubicBezTo>
                      <a:cubicBezTo>
                        <a:pt x="36" y="70"/>
                        <a:pt x="36" y="70"/>
                        <a:pt x="36" y="70"/>
                      </a:cubicBezTo>
                      <a:cubicBezTo>
                        <a:pt x="36" y="56"/>
                        <a:pt x="38" y="47"/>
                        <a:pt x="41" y="41"/>
                      </a:cubicBezTo>
                      <a:cubicBezTo>
                        <a:pt x="44" y="36"/>
                        <a:pt x="48" y="33"/>
                        <a:pt x="54" y="34"/>
                      </a:cubicBezTo>
                      <a:cubicBezTo>
                        <a:pt x="59" y="35"/>
                        <a:pt x="62" y="39"/>
                        <a:pt x="65" y="45"/>
                      </a:cubicBezTo>
                      <a:cubicBezTo>
                        <a:pt x="67" y="52"/>
                        <a:pt x="68" y="62"/>
                        <a:pt x="67" y="75"/>
                      </a:cubicBezTo>
                      <a:cubicBezTo>
                        <a:pt x="64" y="118"/>
                        <a:pt x="64" y="118"/>
                        <a:pt x="64" y="118"/>
                      </a:cubicBezTo>
                      <a:cubicBezTo>
                        <a:pt x="64" y="131"/>
                        <a:pt x="62" y="141"/>
                        <a:pt x="59" y="146"/>
                      </a:cubicBezTo>
                      <a:cubicBezTo>
                        <a:pt x="56" y="152"/>
                        <a:pt x="52" y="154"/>
                        <a:pt x="46" y="153"/>
                      </a:cubicBezTo>
                      <a:moveTo>
                        <a:pt x="55" y="3"/>
                      </a:moveTo>
                      <a:cubicBezTo>
                        <a:pt x="41" y="0"/>
                        <a:pt x="29" y="4"/>
                        <a:pt x="20" y="15"/>
                      </a:cubicBezTo>
                      <a:cubicBezTo>
                        <a:pt x="11" y="26"/>
                        <a:pt x="6" y="43"/>
                        <a:pt x="4" y="67"/>
                      </a:cubicBezTo>
                      <a:cubicBezTo>
                        <a:pt x="2" y="104"/>
                        <a:pt x="2" y="104"/>
                        <a:pt x="2" y="104"/>
                      </a:cubicBezTo>
                      <a:cubicBezTo>
                        <a:pt x="0" y="128"/>
                        <a:pt x="4" y="147"/>
                        <a:pt x="11" y="160"/>
                      </a:cubicBezTo>
                      <a:cubicBezTo>
                        <a:pt x="19" y="174"/>
                        <a:pt x="30" y="182"/>
                        <a:pt x="44" y="185"/>
                      </a:cubicBezTo>
                      <a:cubicBezTo>
                        <a:pt x="59" y="187"/>
                        <a:pt x="71" y="183"/>
                        <a:pt x="80" y="172"/>
                      </a:cubicBezTo>
                      <a:cubicBezTo>
                        <a:pt x="89" y="162"/>
                        <a:pt x="94" y="145"/>
                        <a:pt x="96" y="121"/>
                      </a:cubicBezTo>
                      <a:cubicBezTo>
                        <a:pt x="98" y="83"/>
                        <a:pt x="98" y="83"/>
                        <a:pt x="98" y="83"/>
                      </a:cubicBezTo>
                      <a:cubicBezTo>
                        <a:pt x="100" y="60"/>
                        <a:pt x="96" y="41"/>
                        <a:pt x="89" y="27"/>
                      </a:cubicBezTo>
                      <a:cubicBezTo>
                        <a:pt x="81" y="13"/>
                        <a:pt x="70" y="5"/>
                        <a:pt x="55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171" name="Freeform 9"/>
                <p:cNvSpPr>
                  <a:spLocks/>
                </p:cNvSpPr>
                <p:nvPr/>
              </p:nvSpPr>
              <p:spPr bwMode="auto">
                <a:xfrm>
                  <a:off x="6308586" y="2836208"/>
                  <a:ext cx="193377" cy="368823"/>
                </a:xfrm>
                <a:custGeom>
                  <a:avLst/>
                  <a:gdLst>
                    <a:gd name="T0" fmla="*/ 99 w 99"/>
                    <a:gd name="T1" fmla="*/ 14 h 189"/>
                    <a:gd name="T2" fmla="*/ 20 w 99"/>
                    <a:gd name="T3" fmla="*/ 0 h 189"/>
                    <a:gd name="T4" fmla="*/ 6 w 99"/>
                    <a:gd name="T5" fmla="*/ 98 h 189"/>
                    <a:gd name="T6" fmla="*/ 34 w 99"/>
                    <a:gd name="T7" fmla="*/ 105 h 189"/>
                    <a:gd name="T8" fmla="*/ 40 w 99"/>
                    <a:gd name="T9" fmla="*/ 97 h 189"/>
                    <a:gd name="T10" fmla="*/ 50 w 99"/>
                    <a:gd name="T11" fmla="*/ 95 h 189"/>
                    <a:gd name="T12" fmla="*/ 62 w 99"/>
                    <a:gd name="T13" fmla="*/ 106 h 189"/>
                    <a:gd name="T14" fmla="*/ 65 w 99"/>
                    <a:gd name="T15" fmla="*/ 130 h 189"/>
                    <a:gd name="T16" fmla="*/ 60 w 99"/>
                    <a:gd name="T17" fmla="*/ 149 h 189"/>
                    <a:gd name="T18" fmla="*/ 47 w 99"/>
                    <a:gd name="T19" fmla="*/ 155 h 189"/>
                    <a:gd name="T20" fmla="*/ 36 w 99"/>
                    <a:gd name="T21" fmla="*/ 147 h 189"/>
                    <a:gd name="T22" fmla="*/ 32 w 99"/>
                    <a:gd name="T23" fmla="*/ 129 h 189"/>
                    <a:gd name="T24" fmla="*/ 2 w 99"/>
                    <a:gd name="T25" fmla="*/ 126 h 189"/>
                    <a:gd name="T26" fmla="*/ 1 w 99"/>
                    <a:gd name="T27" fmla="*/ 127 h 189"/>
                    <a:gd name="T28" fmla="*/ 13 w 99"/>
                    <a:gd name="T29" fmla="*/ 166 h 189"/>
                    <a:gd name="T30" fmla="*/ 45 w 99"/>
                    <a:gd name="T31" fmla="*/ 186 h 189"/>
                    <a:gd name="T32" fmla="*/ 81 w 99"/>
                    <a:gd name="T33" fmla="*/ 175 h 189"/>
                    <a:gd name="T34" fmla="*/ 96 w 99"/>
                    <a:gd name="T35" fmla="*/ 135 h 189"/>
                    <a:gd name="T36" fmla="*/ 88 w 99"/>
                    <a:gd name="T37" fmla="*/ 89 h 189"/>
                    <a:gd name="T38" fmla="*/ 60 w 99"/>
                    <a:gd name="T39" fmla="*/ 68 h 189"/>
                    <a:gd name="T40" fmla="*/ 59 w 99"/>
                    <a:gd name="T41" fmla="*/ 68 h 189"/>
                    <a:gd name="T42" fmla="*/ 47 w 99"/>
                    <a:gd name="T43" fmla="*/ 69 h 189"/>
                    <a:gd name="T44" fmla="*/ 38 w 99"/>
                    <a:gd name="T45" fmla="*/ 73 h 189"/>
                    <a:gd name="T46" fmla="*/ 43 w 99"/>
                    <a:gd name="T47" fmla="*/ 36 h 189"/>
                    <a:gd name="T48" fmla="*/ 97 w 99"/>
                    <a:gd name="T49" fmla="*/ 46 h 189"/>
                    <a:gd name="T50" fmla="*/ 99 w 99"/>
                    <a:gd name="T51" fmla="*/ 14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9" h="189">
                      <a:moveTo>
                        <a:pt x="99" y="14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98"/>
                        <a:pt x="6" y="98"/>
                        <a:pt x="6" y="98"/>
                      </a:cubicBezTo>
                      <a:cubicBezTo>
                        <a:pt x="34" y="105"/>
                        <a:pt x="34" y="105"/>
                        <a:pt x="34" y="105"/>
                      </a:cubicBezTo>
                      <a:cubicBezTo>
                        <a:pt x="35" y="102"/>
                        <a:pt x="37" y="99"/>
                        <a:pt x="40" y="97"/>
                      </a:cubicBezTo>
                      <a:cubicBezTo>
                        <a:pt x="42" y="95"/>
                        <a:pt x="46" y="95"/>
                        <a:pt x="50" y="95"/>
                      </a:cubicBezTo>
                      <a:cubicBezTo>
                        <a:pt x="56" y="96"/>
                        <a:pt x="60" y="100"/>
                        <a:pt x="62" y="106"/>
                      </a:cubicBezTo>
                      <a:cubicBezTo>
                        <a:pt x="64" y="112"/>
                        <a:pt x="65" y="120"/>
                        <a:pt x="65" y="130"/>
                      </a:cubicBezTo>
                      <a:cubicBezTo>
                        <a:pt x="64" y="138"/>
                        <a:pt x="63" y="144"/>
                        <a:pt x="60" y="149"/>
                      </a:cubicBezTo>
                      <a:cubicBezTo>
                        <a:pt x="57" y="154"/>
                        <a:pt x="53" y="156"/>
                        <a:pt x="47" y="155"/>
                      </a:cubicBezTo>
                      <a:cubicBezTo>
                        <a:pt x="42" y="154"/>
                        <a:pt x="39" y="151"/>
                        <a:pt x="36" y="147"/>
                      </a:cubicBezTo>
                      <a:cubicBezTo>
                        <a:pt x="33" y="142"/>
                        <a:pt x="32" y="136"/>
                        <a:pt x="32" y="129"/>
                      </a:cubicBezTo>
                      <a:cubicBezTo>
                        <a:pt x="2" y="126"/>
                        <a:pt x="2" y="126"/>
                        <a:pt x="2" y="126"/>
                      </a:cubicBezTo>
                      <a:cubicBezTo>
                        <a:pt x="1" y="127"/>
                        <a:pt x="1" y="127"/>
                        <a:pt x="1" y="127"/>
                      </a:cubicBezTo>
                      <a:cubicBezTo>
                        <a:pt x="0" y="142"/>
                        <a:pt x="4" y="155"/>
                        <a:pt x="13" y="166"/>
                      </a:cubicBezTo>
                      <a:cubicBezTo>
                        <a:pt x="22" y="177"/>
                        <a:pt x="33" y="184"/>
                        <a:pt x="45" y="186"/>
                      </a:cubicBezTo>
                      <a:cubicBezTo>
                        <a:pt x="60" y="189"/>
                        <a:pt x="72" y="185"/>
                        <a:pt x="81" y="175"/>
                      </a:cubicBezTo>
                      <a:cubicBezTo>
                        <a:pt x="90" y="165"/>
                        <a:pt x="95" y="151"/>
                        <a:pt x="96" y="135"/>
                      </a:cubicBezTo>
                      <a:cubicBezTo>
                        <a:pt x="97" y="116"/>
                        <a:pt x="95" y="100"/>
                        <a:pt x="88" y="89"/>
                      </a:cubicBezTo>
                      <a:cubicBezTo>
                        <a:pt x="82" y="77"/>
                        <a:pt x="72" y="71"/>
                        <a:pt x="60" y="68"/>
                      </a:cubicBezTo>
                      <a:cubicBezTo>
                        <a:pt x="59" y="68"/>
                        <a:pt x="59" y="68"/>
                        <a:pt x="59" y="68"/>
                      </a:cubicBezTo>
                      <a:cubicBezTo>
                        <a:pt x="54" y="68"/>
                        <a:pt x="50" y="68"/>
                        <a:pt x="47" y="69"/>
                      </a:cubicBezTo>
                      <a:cubicBezTo>
                        <a:pt x="43" y="69"/>
                        <a:pt x="40" y="71"/>
                        <a:pt x="38" y="73"/>
                      </a:cubicBezTo>
                      <a:cubicBezTo>
                        <a:pt x="43" y="36"/>
                        <a:pt x="43" y="36"/>
                        <a:pt x="43" y="36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cubicBezTo>
                        <a:pt x="99" y="14"/>
                        <a:pt x="99" y="14"/>
                        <a:pt x="99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</p:grpSp>
        </p:grpSp>
      </p:grpSp>
      <p:grpSp>
        <p:nvGrpSpPr>
          <p:cNvPr id="213" name="Group 212"/>
          <p:cNvGrpSpPr/>
          <p:nvPr/>
        </p:nvGrpSpPr>
        <p:grpSpPr>
          <a:xfrm>
            <a:off x="344716" y="4622248"/>
            <a:ext cx="898919" cy="891471"/>
            <a:chOff x="356639" y="3642532"/>
            <a:chExt cx="898918" cy="891471"/>
          </a:xfrm>
        </p:grpSpPr>
        <p:sp>
          <p:nvSpPr>
            <p:cNvPr id="205" name="Rectangle 5"/>
            <p:cNvSpPr>
              <a:spLocks noChangeArrowheads="1"/>
            </p:cNvSpPr>
            <p:nvPr/>
          </p:nvSpPr>
          <p:spPr bwMode="auto">
            <a:xfrm>
              <a:off x="356639" y="3829316"/>
              <a:ext cx="720255" cy="70468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tx1">
                    <a:lumMod val="25000"/>
                    <a:lumOff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grpSp>
          <p:nvGrpSpPr>
            <p:cNvPr id="197" name="Group 196"/>
            <p:cNvGrpSpPr/>
            <p:nvPr/>
          </p:nvGrpSpPr>
          <p:grpSpPr>
            <a:xfrm>
              <a:off x="381000" y="3642532"/>
              <a:ext cx="874557" cy="886612"/>
              <a:chOff x="381000" y="3642532"/>
              <a:chExt cx="874557" cy="886612"/>
            </a:xfrm>
          </p:grpSpPr>
          <p:sp>
            <p:nvSpPr>
              <p:cNvPr id="119" name="Freeform 6"/>
              <p:cNvSpPr>
                <a:spLocks/>
              </p:cNvSpPr>
              <p:nvPr/>
            </p:nvSpPr>
            <p:spPr bwMode="auto">
              <a:xfrm>
                <a:off x="381000" y="3642532"/>
                <a:ext cx="697015" cy="886612"/>
              </a:xfrm>
              <a:custGeom>
                <a:avLst/>
                <a:gdLst>
                  <a:gd name="T0" fmla="*/ 636 w 636"/>
                  <a:gd name="T1" fmla="*/ 809 h 809"/>
                  <a:gd name="T2" fmla="*/ 0 w 636"/>
                  <a:gd name="T3" fmla="*/ 638 h 809"/>
                  <a:gd name="T4" fmla="*/ 0 w 636"/>
                  <a:gd name="T5" fmla="*/ 0 h 809"/>
                  <a:gd name="T6" fmla="*/ 636 w 636"/>
                  <a:gd name="T7" fmla="*/ 166 h 809"/>
                  <a:gd name="T8" fmla="*/ 636 w 636"/>
                  <a:gd name="T9" fmla="*/ 809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6" h="809">
                    <a:moveTo>
                      <a:pt x="636" y="809"/>
                    </a:moveTo>
                    <a:lnTo>
                      <a:pt x="0" y="638"/>
                    </a:lnTo>
                    <a:lnTo>
                      <a:pt x="0" y="0"/>
                    </a:lnTo>
                    <a:lnTo>
                      <a:pt x="636" y="166"/>
                    </a:lnTo>
                    <a:lnTo>
                      <a:pt x="636" y="80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20" name="Freeform 7"/>
              <p:cNvSpPr>
                <a:spLocks/>
              </p:cNvSpPr>
              <p:nvPr/>
            </p:nvSpPr>
            <p:spPr bwMode="auto">
              <a:xfrm>
                <a:off x="1078015" y="3824457"/>
                <a:ext cx="177542" cy="704687"/>
              </a:xfrm>
              <a:custGeom>
                <a:avLst/>
                <a:gdLst>
                  <a:gd name="T0" fmla="*/ 0 w 162"/>
                  <a:gd name="T1" fmla="*/ 0 h 643"/>
                  <a:gd name="T2" fmla="*/ 162 w 162"/>
                  <a:gd name="T3" fmla="*/ 324 h 643"/>
                  <a:gd name="T4" fmla="*/ 0 w 162"/>
                  <a:gd name="T5" fmla="*/ 643 h 643"/>
                  <a:gd name="T6" fmla="*/ 0 w 162"/>
                  <a:gd name="T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643">
                    <a:moveTo>
                      <a:pt x="0" y="0"/>
                    </a:moveTo>
                    <a:lnTo>
                      <a:pt x="162" y="324"/>
                    </a:lnTo>
                    <a:lnTo>
                      <a:pt x="0" y="6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21" name="Freeform 30"/>
              <p:cNvSpPr>
                <a:spLocks/>
              </p:cNvSpPr>
              <p:nvPr/>
            </p:nvSpPr>
            <p:spPr bwMode="auto">
              <a:xfrm>
                <a:off x="794168" y="3938435"/>
                <a:ext cx="128225" cy="357275"/>
              </a:xfrm>
              <a:custGeom>
                <a:avLst/>
                <a:gdLst>
                  <a:gd name="T0" fmla="*/ 117 w 117"/>
                  <a:gd name="T1" fmla="*/ 0 h 326"/>
                  <a:gd name="T2" fmla="*/ 3 w 117"/>
                  <a:gd name="T3" fmla="*/ 3 h 326"/>
                  <a:gd name="T4" fmla="*/ 0 w 117"/>
                  <a:gd name="T5" fmla="*/ 57 h 326"/>
                  <a:gd name="T6" fmla="*/ 54 w 117"/>
                  <a:gd name="T7" fmla="*/ 66 h 326"/>
                  <a:gd name="T8" fmla="*/ 39 w 117"/>
                  <a:gd name="T9" fmla="*/ 316 h 326"/>
                  <a:gd name="T10" fmla="*/ 97 w 117"/>
                  <a:gd name="T11" fmla="*/ 326 h 326"/>
                  <a:gd name="T12" fmla="*/ 117 w 117"/>
                  <a:gd name="T13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326">
                    <a:moveTo>
                      <a:pt x="117" y="0"/>
                    </a:moveTo>
                    <a:lnTo>
                      <a:pt x="3" y="3"/>
                    </a:lnTo>
                    <a:lnTo>
                      <a:pt x="0" y="57"/>
                    </a:lnTo>
                    <a:lnTo>
                      <a:pt x="54" y="66"/>
                    </a:lnTo>
                    <a:lnTo>
                      <a:pt x="39" y="316"/>
                    </a:lnTo>
                    <a:lnTo>
                      <a:pt x="97" y="326"/>
                    </a:lnTo>
                    <a:lnTo>
                      <a:pt x="1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grpSp>
            <p:nvGrpSpPr>
              <p:cNvPr id="172" name="Group 171"/>
              <p:cNvGrpSpPr/>
              <p:nvPr/>
            </p:nvGrpSpPr>
            <p:grpSpPr>
              <a:xfrm>
                <a:off x="498128" y="3875966"/>
                <a:ext cx="407242" cy="407242"/>
                <a:chOff x="6617220" y="2892556"/>
                <a:chExt cx="407242" cy="407242"/>
              </a:xfrm>
              <a:solidFill>
                <a:schemeClr val="bg1"/>
              </a:solidFill>
            </p:grpSpPr>
            <p:sp>
              <p:nvSpPr>
                <p:cNvPr id="173" name="Freeform 10"/>
                <p:cNvSpPr>
                  <a:spLocks noEditPoints="1"/>
                </p:cNvSpPr>
                <p:nvPr/>
              </p:nvSpPr>
              <p:spPr bwMode="auto">
                <a:xfrm>
                  <a:off x="6617220" y="2892556"/>
                  <a:ext cx="193377" cy="366262"/>
                </a:xfrm>
                <a:custGeom>
                  <a:avLst/>
                  <a:gdLst>
                    <a:gd name="T0" fmla="*/ 46 w 99"/>
                    <a:gd name="T1" fmla="*/ 153 h 187"/>
                    <a:gd name="T2" fmla="*/ 35 w 99"/>
                    <a:gd name="T3" fmla="*/ 142 h 187"/>
                    <a:gd name="T4" fmla="*/ 33 w 99"/>
                    <a:gd name="T5" fmla="*/ 112 h 187"/>
                    <a:gd name="T6" fmla="*/ 35 w 99"/>
                    <a:gd name="T7" fmla="*/ 70 h 187"/>
                    <a:gd name="T8" fmla="*/ 41 w 99"/>
                    <a:gd name="T9" fmla="*/ 41 h 187"/>
                    <a:gd name="T10" fmla="*/ 53 w 99"/>
                    <a:gd name="T11" fmla="*/ 34 h 187"/>
                    <a:gd name="T12" fmla="*/ 65 w 99"/>
                    <a:gd name="T13" fmla="*/ 45 h 187"/>
                    <a:gd name="T14" fmla="*/ 67 w 99"/>
                    <a:gd name="T15" fmla="*/ 75 h 187"/>
                    <a:gd name="T16" fmla="*/ 64 w 99"/>
                    <a:gd name="T17" fmla="*/ 118 h 187"/>
                    <a:gd name="T18" fmla="*/ 58 w 99"/>
                    <a:gd name="T19" fmla="*/ 146 h 187"/>
                    <a:gd name="T20" fmla="*/ 46 w 99"/>
                    <a:gd name="T21" fmla="*/ 153 h 187"/>
                    <a:gd name="T22" fmla="*/ 55 w 99"/>
                    <a:gd name="T23" fmla="*/ 3 h 187"/>
                    <a:gd name="T24" fmla="*/ 20 w 99"/>
                    <a:gd name="T25" fmla="*/ 15 h 187"/>
                    <a:gd name="T26" fmla="*/ 4 w 99"/>
                    <a:gd name="T27" fmla="*/ 67 h 187"/>
                    <a:gd name="T28" fmla="*/ 2 w 99"/>
                    <a:gd name="T29" fmla="*/ 104 h 187"/>
                    <a:gd name="T30" fmla="*/ 11 w 99"/>
                    <a:gd name="T31" fmla="*/ 160 h 187"/>
                    <a:gd name="T32" fmla="*/ 44 w 99"/>
                    <a:gd name="T33" fmla="*/ 185 h 187"/>
                    <a:gd name="T34" fmla="*/ 80 w 99"/>
                    <a:gd name="T35" fmla="*/ 173 h 187"/>
                    <a:gd name="T36" fmla="*/ 96 w 99"/>
                    <a:gd name="T37" fmla="*/ 121 h 187"/>
                    <a:gd name="T38" fmla="*/ 98 w 99"/>
                    <a:gd name="T39" fmla="*/ 84 h 187"/>
                    <a:gd name="T40" fmla="*/ 88 w 99"/>
                    <a:gd name="T41" fmla="*/ 27 h 187"/>
                    <a:gd name="T42" fmla="*/ 55 w 99"/>
                    <a:gd name="T43" fmla="*/ 3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187">
                      <a:moveTo>
                        <a:pt x="46" y="153"/>
                      </a:moveTo>
                      <a:cubicBezTo>
                        <a:pt x="41" y="152"/>
                        <a:pt x="37" y="149"/>
                        <a:pt x="35" y="142"/>
                      </a:cubicBezTo>
                      <a:cubicBezTo>
                        <a:pt x="33" y="136"/>
                        <a:pt x="32" y="126"/>
                        <a:pt x="33" y="112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6" y="56"/>
                        <a:pt x="38" y="47"/>
                        <a:pt x="41" y="41"/>
                      </a:cubicBezTo>
                      <a:cubicBezTo>
                        <a:pt x="44" y="36"/>
                        <a:pt x="48" y="34"/>
                        <a:pt x="53" y="34"/>
                      </a:cubicBezTo>
                      <a:cubicBezTo>
                        <a:pt x="58" y="35"/>
                        <a:pt x="62" y="39"/>
                        <a:pt x="65" y="45"/>
                      </a:cubicBezTo>
                      <a:cubicBezTo>
                        <a:pt x="67" y="52"/>
                        <a:pt x="68" y="62"/>
                        <a:pt x="67" y="75"/>
                      </a:cubicBezTo>
                      <a:cubicBezTo>
                        <a:pt x="64" y="118"/>
                        <a:pt x="64" y="118"/>
                        <a:pt x="64" y="118"/>
                      </a:cubicBezTo>
                      <a:cubicBezTo>
                        <a:pt x="63" y="131"/>
                        <a:pt x="61" y="141"/>
                        <a:pt x="58" y="146"/>
                      </a:cubicBezTo>
                      <a:cubicBezTo>
                        <a:pt x="55" y="152"/>
                        <a:pt x="51" y="154"/>
                        <a:pt x="46" y="153"/>
                      </a:cubicBezTo>
                      <a:moveTo>
                        <a:pt x="55" y="3"/>
                      </a:moveTo>
                      <a:cubicBezTo>
                        <a:pt x="41" y="0"/>
                        <a:pt x="29" y="4"/>
                        <a:pt x="20" y="15"/>
                      </a:cubicBezTo>
                      <a:cubicBezTo>
                        <a:pt x="11" y="26"/>
                        <a:pt x="5" y="43"/>
                        <a:pt x="4" y="67"/>
                      </a:cubicBezTo>
                      <a:cubicBezTo>
                        <a:pt x="2" y="104"/>
                        <a:pt x="2" y="104"/>
                        <a:pt x="2" y="104"/>
                      </a:cubicBezTo>
                      <a:cubicBezTo>
                        <a:pt x="0" y="128"/>
                        <a:pt x="3" y="147"/>
                        <a:pt x="11" y="160"/>
                      </a:cubicBezTo>
                      <a:cubicBezTo>
                        <a:pt x="19" y="174"/>
                        <a:pt x="30" y="182"/>
                        <a:pt x="44" y="185"/>
                      </a:cubicBezTo>
                      <a:cubicBezTo>
                        <a:pt x="59" y="187"/>
                        <a:pt x="70" y="183"/>
                        <a:pt x="80" y="173"/>
                      </a:cubicBezTo>
                      <a:cubicBezTo>
                        <a:pt x="89" y="162"/>
                        <a:pt x="94" y="145"/>
                        <a:pt x="96" y="121"/>
                      </a:cubicBezTo>
                      <a:cubicBezTo>
                        <a:pt x="98" y="84"/>
                        <a:pt x="98" y="84"/>
                        <a:pt x="98" y="84"/>
                      </a:cubicBezTo>
                      <a:cubicBezTo>
                        <a:pt x="99" y="60"/>
                        <a:pt x="96" y="41"/>
                        <a:pt x="88" y="27"/>
                      </a:cubicBezTo>
                      <a:cubicBezTo>
                        <a:pt x="81" y="14"/>
                        <a:pt x="70" y="5"/>
                        <a:pt x="55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174" name="Freeform 11"/>
                <p:cNvSpPr>
                  <a:spLocks noEditPoints="1"/>
                </p:cNvSpPr>
                <p:nvPr/>
              </p:nvSpPr>
              <p:spPr bwMode="auto">
                <a:xfrm>
                  <a:off x="6828524" y="2943781"/>
                  <a:ext cx="195938" cy="356017"/>
                </a:xfrm>
                <a:custGeom>
                  <a:avLst/>
                  <a:gdLst>
                    <a:gd name="T0" fmla="*/ 44 w 153"/>
                    <a:gd name="T1" fmla="*/ 157 h 278"/>
                    <a:gd name="T2" fmla="*/ 84 w 153"/>
                    <a:gd name="T3" fmla="*/ 87 h 278"/>
                    <a:gd name="T4" fmla="*/ 88 w 153"/>
                    <a:gd name="T5" fmla="*/ 81 h 278"/>
                    <a:gd name="T6" fmla="*/ 88 w 153"/>
                    <a:gd name="T7" fmla="*/ 81 h 278"/>
                    <a:gd name="T8" fmla="*/ 84 w 153"/>
                    <a:gd name="T9" fmla="*/ 165 h 278"/>
                    <a:gd name="T10" fmla="*/ 44 w 153"/>
                    <a:gd name="T11" fmla="*/ 157 h 278"/>
                    <a:gd name="T12" fmla="*/ 142 w 153"/>
                    <a:gd name="T13" fmla="*/ 7 h 278"/>
                    <a:gd name="T14" fmla="*/ 95 w 153"/>
                    <a:gd name="T15" fmla="*/ 0 h 278"/>
                    <a:gd name="T16" fmla="*/ 95 w 153"/>
                    <a:gd name="T17" fmla="*/ 0 h 278"/>
                    <a:gd name="T18" fmla="*/ 0 w 153"/>
                    <a:gd name="T19" fmla="*/ 159 h 278"/>
                    <a:gd name="T20" fmla="*/ 1 w 153"/>
                    <a:gd name="T21" fmla="*/ 198 h 278"/>
                    <a:gd name="T22" fmla="*/ 81 w 153"/>
                    <a:gd name="T23" fmla="*/ 212 h 278"/>
                    <a:gd name="T24" fmla="*/ 78 w 153"/>
                    <a:gd name="T25" fmla="*/ 268 h 278"/>
                    <a:gd name="T26" fmla="*/ 125 w 153"/>
                    <a:gd name="T27" fmla="*/ 278 h 278"/>
                    <a:gd name="T28" fmla="*/ 128 w 153"/>
                    <a:gd name="T29" fmla="*/ 221 h 278"/>
                    <a:gd name="T30" fmla="*/ 149 w 153"/>
                    <a:gd name="T31" fmla="*/ 224 h 278"/>
                    <a:gd name="T32" fmla="*/ 153 w 153"/>
                    <a:gd name="T33" fmla="*/ 175 h 278"/>
                    <a:gd name="T34" fmla="*/ 131 w 153"/>
                    <a:gd name="T35" fmla="*/ 172 h 278"/>
                    <a:gd name="T36" fmla="*/ 142 w 153"/>
                    <a:gd name="T37" fmla="*/ 7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3" h="278">
                      <a:moveTo>
                        <a:pt x="44" y="157"/>
                      </a:moveTo>
                      <a:lnTo>
                        <a:pt x="84" y="87"/>
                      </a:lnTo>
                      <a:lnTo>
                        <a:pt x="88" y="81"/>
                      </a:lnTo>
                      <a:lnTo>
                        <a:pt x="88" y="81"/>
                      </a:lnTo>
                      <a:lnTo>
                        <a:pt x="84" y="165"/>
                      </a:lnTo>
                      <a:lnTo>
                        <a:pt x="44" y="157"/>
                      </a:lnTo>
                      <a:close/>
                      <a:moveTo>
                        <a:pt x="142" y="7"/>
                      </a:moveTo>
                      <a:lnTo>
                        <a:pt x="95" y="0"/>
                      </a:lnTo>
                      <a:lnTo>
                        <a:pt x="95" y="0"/>
                      </a:lnTo>
                      <a:lnTo>
                        <a:pt x="0" y="159"/>
                      </a:lnTo>
                      <a:lnTo>
                        <a:pt x="1" y="198"/>
                      </a:lnTo>
                      <a:lnTo>
                        <a:pt x="81" y="212"/>
                      </a:lnTo>
                      <a:lnTo>
                        <a:pt x="78" y="268"/>
                      </a:lnTo>
                      <a:lnTo>
                        <a:pt x="125" y="278"/>
                      </a:lnTo>
                      <a:lnTo>
                        <a:pt x="128" y="221"/>
                      </a:lnTo>
                      <a:lnTo>
                        <a:pt x="149" y="224"/>
                      </a:lnTo>
                      <a:lnTo>
                        <a:pt x="153" y="175"/>
                      </a:lnTo>
                      <a:lnTo>
                        <a:pt x="131" y="172"/>
                      </a:lnTo>
                      <a:lnTo>
                        <a:pt x="142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</p:grpSp>
        </p:grpSp>
      </p:grpSp>
      <p:sp>
        <p:nvSpPr>
          <p:cNvPr id="175" name="Freeform 12"/>
          <p:cNvSpPr>
            <a:spLocks noEditPoints="1"/>
          </p:cNvSpPr>
          <p:nvPr/>
        </p:nvSpPr>
        <p:spPr bwMode="auto">
          <a:xfrm>
            <a:off x="10105124" y="4251089"/>
            <a:ext cx="195939" cy="356017"/>
          </a:xfrm>
          <a:custGeom>
            <a:avLst/>
            <a:gdLst>
              <a:gd name="T0" fmla="*/ 44 w 153"/>
              <a:gd name="T1" fmla="*/ 157 h 278"/>
              <a:gd name="T2" fmla="*/ 84 w 153"/>
              <a:gd name="T3" fmla="*/ 87 h 278"/>
              <a:gd name="T4" fmla="*/ 88 w 153"/>
              <a:gd name="T5" fmla="*/ 81 h 278"/>
              <a:gd name="T6" fmla="*/ 88 w 153"/>
              <a:gd name="T7" fmla="*/ 81 h 278"/>
              <a:gd name="T8" fmla="*/ 84 w 153"/>
              <a:gd name="T9" fmla="*/ 165 h 278"/>
              <a:gd name="T10" fmla="*/ 44 w 153"/>
              <a:gd name="T11" fmla="*/ 157 h 278"/>
              <a:gd name="T12" fmla="*/ 142 w 153"/>
              <a:gd name="T13" fmla="*/ 7 h 278"/>
              <a:gd name="T14" fmla="*/ 95 w 153"/>
              <a:gd name="T15" fmla="*/ 0 h 278"/>
              <a:gd name="T16" fmla="*/ 95 w 153"/>
              <a:gd name="T17" fmla="*/ 0 h 278"/>
              <a:gd name="T18" fmla="*/ 0 w 153"/>
              <a:gd name="T19" fmla="*/ 159 h 278"/>
              <a:gd name="T20" fmla="*/ 1 w 153"/>
              <a:gd name="T21" fmla="*/ 198 h 278"/>
              <a:gd name="T22" fmla="*/ 81 w 153"/>
              <a:gd name="T23" fmla="*/ 212 h 278"/>
              <a:gd name="T24" fmla="*/ 78 w 153"/>
              <a:gd name="T25" fmla="*/ 268 h 278"/>
              <a:gd name="T26" fmla="*/ 125 w 153"/>
              <a:gd name="T27" fmla="*/ 278 h 278"/>
              <a:gd name="T28" fmla="*/ 128 w 153"/>
              <a:gd name="T29" fmla="*/ 221 h 278"/>
              <a:gd name="T30" fmla="*/ 149 w 153"/>
              <a:gd name="T31" fmla="*/ 224 h 278"/>
              <a:gd name="T32" fmla="*/ 153 w 153"/>
              <a:gd name="T33" fmla="*/ 175 h 278"/>
              <a:gd name="T34" fmla="*/ 131 w 153"/>
              <a:gd name="T35" fmla="*/ 172 h 278"/>
              <a:gd name="T36" fmla="*/ 142 w 153"/>
              <a:gd name="T37" fmla="*/ 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3" h="278">
                <a:moveTo>
                  <a:pt x="44" y="157"/>
                </a:moveTo>
                <a:lnTo>
                  <a:pt x="84" y="87"/>
                </a:lnTo>
                <a:lnTo>
                  <a:pt x="88" y="81"/>
                </a:lnTo>
                <a:lnTo>
                  <a:pt x="88" y="81"/>
                </a:lnTo>
                <a:lnTo>
                  <a:pt x="84" y="165"/>
                </a:lnTo>
                <a:lnTo>
                  <a:pt x="44" y="157"/>
                </a:lnTo>
                <a:moveTo>
                  <a:pt x="142" y="7"/>
                </a:moveTo>
                <a:lnTo>
                  <a:pt x="95" y="0"/>
                </a:lnTo>
                <a:lnTo>
                  <a:pt x="95" y="0"/>
                </a:lnTo>
                <a:lnTo>
                  <a:pt x="0" y="159"/>
                </a:lnTo>
                <a:lnTo>
                  <a:pt x="1" y="198"/>
                </a:lnTo>
                <a:lnTo>
                  <a:pt x="81" y="212"/>
                </a:lnTo>
                <a:lnTo>
                  <a:pt x="78" y="268"/>
                </a:lnTo>
                <a:lnTo>
                  <a:pt x="125" y="278"/>
                </a:lnTo>
                <a:lnTo>
                  <a:pt x="128" y="221"/>
                </a:lnTo>
                <a:lnTo>
                  <a:pt x="149" y="224"/>
                </a:lnTo>
                <a:lnTo>
                  <a:pt x="153" y="175"/>
                </a:lnTo>
                <a:lnTo>
                  <a:pt x="131" y="172"/>
                </a:lnTo>
                <a:lnTo>
                  <a:pt x="142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pSp>
        <p:nvGrpSpPr>
          <p:cNvPr id="212" name="Group 211"/>
          <p:cNvGrpSpPr/>
          <p:nvPr/>
        </p:nvGrpSpPr>
        <p:grpSpPr>
          <a:xfrm>
            <a:off x="356647" y="3656823"/>
            <a:ext cx="898919" cy="886612"/>
            <a:chOff x="356639" y="2799568"/>
            <a:chExt cx="898918" cy="886612"/>
          </a:xfrm>
        </p:grpSpPr>
        <p:sp>
          <p:nvSpPr>
            <p:cNvPr id="204" name="Rectangle 5"/>
            <p:cNvSpPr>
              <a:spLocks noChangeArrowheads="1"/>
            </p:cNvSpPr>
            <p:nvPr/>
          </p:nvSpPr>
          <p:spPr bwMode="auto">
            <a:xfrm>
              <a:off x="356639" y="2971817"/>
              <a:ext cx="720255" cy="70468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tx1">
                    <a:lumMod val="25000"/>
                    <a:lumOff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381000" y="2799568"/>
              <a:ext cx="874557" cy="886612"/>
              <a:chOff x="381000" y="2799568"/>
              <a:chExt cx="874557" cy="886612"/>
            </a:xfrm>
          </p:grpSpPr>
          <p:sp>
            <p:nvSpPr>
              <p:cNvPr id="109" name="Freeform 6"/>
              <p:cNvSpPr>
                <a:spLocks/>
              </p:cNvSpPr>
              <p:nvPr/>
            </p:nvSpPr>
            <p:spPr bwMode="auto">
              <a:xfrm>
                <a:off x="381000" y="2799568"/>
                <a:ext cx="697015" cy="886612"/>
              </a:xfrm>
              <a:custGeom>
                <a:avLst/>
                <a:gdLst>
                  <a:gd name="T0" fmla="*/ 636 w 636"/>
                  <a:gd name="T1" fmla="*/ 809 h 809"/>
                  <a:gd name="T2" fmla="*/ 0 w 636"/>
                  <a:gd name="T3" fmla="*/ 638 h 809"/>
                  <a:gd name="T4" fmla="*/ 0 w 636"/>
                  <a:gd name="T5" fmla="*/ 0 h 809"/>
                  <a:gd name="T6" fmla="*/ 636 w 636"/>
                  <a:gd name="T7" fmla="*/ 166 h 809"/>
                  <a:gd name="T8" fmla="*/ 636 w 636"/>
                  <a:gd name="T9" fmla="*/ 809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6" h="809">
                    <a:moveTo>
                      <a:pt x="636" y="809"/>
                    </a:moveTo>
                    <a:lnTo>
                      <a:pt x="0" y="638"/>
                    </a:lnTo>
                    <a:lnTo>
                      <a:pt x="0" y="0"/>
                    </a:lnTo>
                    <a:lnTo>
                      <a:pt x="636" y="166"/>
                    </a:lnTo>
                    <a:lnTo>
                      <a:pt x="636" y="80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10" name="Freeform 7"/>
              <p:cNvSpPr>
                <a:spLocks/>
              </p:cNvSpPr>
              <p:nvPr/>
            </p:nvSpPr>
            <p:spPr bwMode="auto">
              <a:xfrm>
                <a:off x="1078015" y="2981493"/>
                <a:ext cx="177542" cy="704687"/>
              </a:xfrm>
              <a:custGeom>
                <a:avLst/>
                <a:gdLst>
                  <a:gd name="T0" fmla="*/ 0 w 162"/>
                  <a:gd name="T1" fmla="*/ 0 h 643"/>
                  <a:gd name="T2" fmla="*/ 162 w 162"/>
                  <a:gd name="T3" fmla="*/ 324 h 643"/>
                  <a:gd name="T4" fmla="*/ 0 w 162"/>
                  <a:gd name="T5" fmla="*/ 643 h 643"/>
                  <a:gd name="T6" fmla="*/ 0 w 162"/>
                  <a:gd name="T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643">
                    <a:moveTo>
                      <a:pt x="0" y="0"/>
                    </a:moveTo>
                    <a:lnTo>
                      <a:pt x="162" y="324"/>
                    </a:lnTo>
                    <a:lnTo>
                      <a:pt x="0" y="6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11" name="Freeform 30"/>
              <p:cNvSpPr>
                <a:spLocks/>
              </p:cNvSpPr>
              <p:nvPr/>
            </p:nvSpPr>
            <p:spPr bwMode="auto">
              <a:xfrm>
                <a:off x="794168" y="3095471"/>
                <a:ext cx="128225" cy="357275"/>
              </a:xfrm>
              <a:custGeom>
                <a:avLst/>
                <a:gdLst>
                  <a:gd name="T0" fmla="*/ 117 w 117"/>
                  <a:gd name="T1" fmla="*/ 0 h 326"/>
                  <a:gd name="T2" fmla="*/ 3 w 117"/>
                  <a:gd name="T3" fmla="*/ 3 h 326"/>
                  <a:gd name="T4" fmla="*/ 0 w 117"/>
                  <a:gd name="T5" fmla="*/ 57 h 326"/>
                  <a:gd name="T6" fmla="*/ 54 w 117"/>
                  <a:gd name="T7" fmla="*/ 66 h 326"/>
                  <a:gd name="T8" fmla="*/ 39 w 117"/>
                  <a:gd name="T9" fmla="*/ 316 h 326"/>
                  <a:gd name="T10" fmla="*/ 97 w 117"/>
                  <a:gd name="T11" fmla="*/ 326 h 326"/>
                  <a:gd name="T12" fmla="*/ 117 w 117"/>
                  <a:gd name="T13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326">
                    <a:moveTo>
                      <a:pt x="117" y="0"/>
                    </a:moveTo>
                    <a:lnTo>
                      <a:pt x="3" y="3"/>
                    </a:lnTo>
                    <a:lnTo>
                      <a:pt x="0" y="57"/>
                    </a:lnTo>
                    <a:lnTo>
                      <a:pt x="54" y="66"/>
                    </a:lnTo>
                    <a:lnTo>
                      <a:pt x="39" y="316"/>
                    </a:lnTo>
                    <a:lnTo>
                      <a:pt x="97" y="326"/>
                    </a:lnTo>
                    <a:lnTo>
                      <a:pt x="1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grpSp>
            <p:nvGrpSpPr>
              <p:cNvPr id="176" name="Group 175"/>
              <p:cNvGrpSpPr/>
              <p:nvPr/>
            </p:nvGrpSpPr>
            <p:grpSpPr>
              <a:xfrm>
                <a:off x="490620" y="3050626"/>
                <a:ext cx="405961" cy="402120"/>
                <a:chOff x="7139720" y="2984762"/>
                <a:chExt cx="405961" cy="402120"/>
              </a:xfrm>
              <a:solidFill>
                <a:schemeClr val="bg1"/>
              </a:solidFill>
            </p:grpSpPr>
            <p:sp>
              <p:nvSpPr>
                <p:cNvPr id="177" name="Freeform 13"/>
                <p:cNvSpPr>
                  <a:spLocks noEditPoints="1"/>
                </p:cNvSpPr>
                <p:nvPr/>
              </p:nvSpPr>
              <p:spPr bwMode="auto">
                <a:xfrm>
                  <a:off x="7139720" y="2984762"/>
                  <a:ext cx="193377" cy="364982"/>
                </a:xfrm>
                <a:custGeom>
                  <a:avLst/>
                  <a:gdLst>
                    <a:gd name="T0" fmla="*/ 46 w 99"/>
                    <a:gd name="T1" fmla="*/ 153 h 187"/>
                    <a:gd name="T2" fmla="*/ 35 w 99"/>
                    <a:gd name="T3" fmla="*/ 142 h 187"/>
                    <a:gd name="T4" fmla="*/ 33 w 99"/>
                    <a:gd name="T5" fmla="*/ 112 h 187"/>
                    <a:gd name="T6" fmla="*/ 35 w 99"/>
                    <a:gd name="T7" fmla="*/ 70 h 187"/>
                    <a:gd name="T8" fmla="*/ 41 w 99"/>
                    <a:gd name="T9" fmla="*/ 41 h 187"/>
                    <a:gd name="T10" fmla="*/ 53 w 99"/>
                    <a:gd name="T11" fmla="*/ 34 h 187"/>
                    <a:gd name="T12" fmla="*/ 64 w 99"/>
                    <a:gd name="T13" fmla="*/ 45 h 187"/>
                    <a:gd name="T14" fmla="*/ 67 w 99"/>
                    <a:gd name="T15" fmla="*/ 75 h 187"/>
                    <a:gd name="T16" fmla="*/ 64 w 99"/>
                    <a:gd name="T17" fmla="*/ 118 h 187"/>
                    <a:gd name="T18" fmla="*/ 58 w 99"/>
                    <a:gd name="T19" fmla="*/ 147 h 187"/>
                    <a:gd name="T20" fmla="*/ 46 w 99"/>
                    <a:gd name="T21" fmla="*/ 153 h 187"/>
                    <a:gd name="T22" fmla="*/ 55 w 99"/>
                    <a:gd name="T23" fmla="*/ 3 h 187"/>
                    <a:gd name="T24" fmla="*/ 20 w 99"/>
                    <a:gd name="T25" fmla="*/ 15 h 187"/>
                    <a:gd name="T26" fmla="*/ 4 w 99"/>
                    <a:gd name="T27" fmla="*/ 67 h 187"/>
                    <a:gd name="T28" fmla="*/ 2 w 99"/>
                    <a:gd name="T29" fmla="*/ 104 h 187"/>
                    <a:gd name="T30" fmla="*/ 11 w 99"/>
                    <a:gd name="T31" fmla="*/ 160 h 187"/>
                    <a:gd name="T32" fmla="*/ 44 w 99"/>
                    <a:gd name="T33" fmla="*/ 185 h 187"/>
                    <a:gd name="T34" fmla="*/ 79 w 99"/>
                    <a:gd name="T35" fmla="*/ 173 h 187"/>
                    <a:gd name="T36" fmla="*/ 95 w 99"/>
                    <a:gd name="T37" fmla="*/ 121 h 187"/>
                    <a:gd name="T38" fmla="*/ 98 w 99"/>
                    <a:gd name="T39" fmla="*/ 84 h 187"/>
                    <a:gd name="T40" fmla="*/ 88 w 99"/>
                    <a:gd name="T41" fmla="*/ 27 h 187"/>
                    <a:gd name="T42" fmla="*/ 55 w 99"/>
                    <a:gd name="T43" fmla="*/ 3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187">
                      <a:moveTo>
                        <a:pt x="46" y="153"/>
                      </a:moveTo>
                      <a:cubicBezTo>
                        <a:pt x="41" y="152"/>
                        <a:pt x="37" y="149"/>
                        <a:pt x="35" y="142"/>
                      </a:cubicBezTo>
                      <a:cubicBezTo>
                        <a:pt x="32" y="136"/>
                        <a:pt x="32" y="126"/>
                        <a:pt x="33" y="112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6" y="56"/>
                        <a:pt x="38" y="47"/>
                        <a:pt x="41" y="41"/>
                      </a:cubicBezTo>
                      <a:cubicBezTo>
                        <a:pt x="44" y="36"/>
                        <a:pt x="48" y="34"/>
                        <a:pt x="53" y="34"/>
                      </a:cubicBezTo>
                      <a:cubicBezTo>
                        <a:pt x="58" y="35"/>
                        <a:pt x="62" y="39"/>
                        <a:pt x="64" y="45"/>
                      </a:cubicBezTo>
                      <a:cubicBezTo>
                        <a:pt x="67" y="52"/>
                        <a:pt x="68" y="62"/>
                        <a:pt x="67" y="75"/>
                      </a:cubicBezTo>
                      <a:cubicBezTo>
                        <a:pt x="64" y="118"/>
                        <a:pt x="64" y="118"/>
                        <a:pt x="64" y="118"/>
                      </a:cubicBezTo>
                      <a:cubicBezTo>
                        <a:pt x="63" y="132"/>
                        <a:pt x="61" y="141"/>
                        <a:pt x="58" y="147"/>
                      </a:cubicBezTo>
                      <a:cubicBezTo>
                        <a:pt x="55" y="152"/>
                        <a:pt x="51" y="154"/>
                        <a:pt x="46" y="153"/>
                      </a:cubicBezTo>
                      <a:moveTo>
                        <a:pt x="55" y="3"/>
                      </a:moveTo>
                      <a:cubicBezTo>
                        <a:pt x="41" y="0"/>
                        <a:pt x="29" y="4"/>
                        <a:pt x="20" y="15"/>
                      </a:cubicBezTo>
                      <a:cubicBezTo>
                        <a:pt x="11" y="26"/>
                        <a:pt x="5" y="43"/>
                        <a:pt x="4" y="67"/>
                      </a:cubicBezTo>
                      <a:cubicBezTo>
                        <a:pt x="2" y="104"/>
                        <a:pt x="2" y="104"/>
                        <a:pt x="2" y="104"/>
                      </a:cubicBezTo>
                      <a:cubicBezTo>
                        <a:pt x="0" y="128"/>
                        <a:pt x="3" y="147"/>
                        <a:pt x="11" y="160"/>
                      </a:cubicBezTo>
                      <a:cubicBezTo>
                        <a:pt x="19" y="174"/>
                        <a:pt x="30" y="182"/>
                        <a:pt x="44" y="185"/>
                      </a:cubicBezTo>
                      <a:cubicBezTo>
                        <a:pt x="58" y="187"/>
                        <a:pt x="70" y="183"/>
                        <a:pt x="79" y="173"/>
                      </a:cubicBezTo>
                      <a:cubicBezTo>
                        <a:pt x="89" y="162"/>
                        <a:pt x="94" y="145"/>
                        <a:pt x="95" y="121"/>
                      </a:cubicBezTo>
                      <a:cubicBezTo>
                        <a:pt x="98" y="84"/>
                        <a:pt x="98" y="84"/>
                        <a:pt x="98" y="84"/>
                      </a:cubicBezTo>
                      <a:cubicBezTo>
                        <a:pt x="99" y="60"/>
                        <a:pt x="96" y="41"/>
                        <a:pt x="88" y="27"/>
                      </a:cubicBezTo>
                      <a:cubicBezTo>
                        <a:pt x="81" y="14"/>
                        <a:pt x="70" y="5"/>
                        <a:pt x="55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178" name="Freeform 14"/>
                <p:cNvSpPr>
                  <a:spLocks/>
                </p:cNvSpPr>
                <p:nvPr/>
              </p:nvSpPr>
              <p:spPr bwMode="auto">
                <a:xfrm>
                  <a:off x="7345902" y="3023181"/>
                  <a:ext cx="199779" cy="363701"/>
                </a:xfrm>
                <a:custGeom>
                  <a:avLst/>
                  <a:gdLst>
                    <a:gd name="T0" fmla="*/ 56 w 102"/>
                    <a:gd name="T1" fmla="*/ 2 h 186"/>
                    <a:gd name="T2" fmla="*/ 23 w 102"/>
                    <a:gd name="T3" fmla="*/ 9 h 186"/>
                    <a:gd name="T4" fmla="*/ 8 w 102"/>
                    <a:gd name="T5" fmla="*/ 41 h 186"/>
                    <a:gd name="T6" fmla="*/ 8 w 102"/>
                    <a:gd name="T7" fmla="*/ 42 h 186"/>
                    <a:gd name="T8" fmla="*/ 39 w 102"/>
                    <a:gd name="T9" fmla="*/ 47 h 186"/>
                    <a:gd name="T10" fmla="*/ 44 w 102"/>
                    <a:gd name="T11" fmla="*/ 36 h 186"/>
                    <a:gd name="T12" fmla="*/ 55 w 102"/>
                    <a:gd name="T13" fmla="*/ 34 h 186"/>
                    <a:gd name="T14" fmla="*/ 67 w 102"/>
                    <a:gd name="T15" fmla="*/ 41 h 186"/>
                    <a:gd name="T16" fmla="*/ 70 w 102"/>
                    <a:gd name="T17" fmla="*/ 56 h 186"/>
                    <a:gd name="T18" fmla="*/ 64 w 102"/>
                    <a:gd name="T19" fmla="*/ 72 h 186"/>
                    <a:gd name="T20" fmla="*/ 51 w 102"/>
                    <a:gd name="T21" fmla="*/ 76 h 186"/>
                    <a:gd name="T22" fmla="*/ 36 w 102"/>
                    <a:gd name="T23" fmla="*/ 73 h 186"/>
                    <a:gd name="T24" fmla="*/ 34 w 102"/>
                    <a:gd name="T25" fmla="*/ 103 h 186"/>
                    <a:gd name="T26" fmla="*/ 49 w 102"/>
                    <a:gd name="T27" fmla="*/ 106 h 186"/>
                    <a:gd name="T28" fmla="*/ 63 w 102"/>
                    <a:gd name="T29" fmla="*/ 114 h 186"/>
                    <a:gd name="T30" fmla="*/ 67 w 102"/>
                    <a:gd name="T31" fmla="*/ 134 h 186"/>
                    <a:gd name="T32" fmla="*/ 61 w 102"/>
                    <a:gd name="T33" fmla="*/ 149 h 186"/>
                    <a:gd name="T34" fmla="*/ 48 w 102"/>
                    <a:gd name="T35" fmla="*/ 152 h 186"/>
                    <a:gd name="T36" fmla="*/ 36 w 102"/>
                    <a:gd name="T37" fmla="*/ 144 h 186"/>
                    <a:gd name="T38" fmla="*/ 32 w 102"/>
                    <a:gd name="T39" fmla="*/ 129 h 186"/>
                    <a:gd name="T40" fmla="*/ 1 w 102"/>
                    <a:gd name="T41" fmla="*/ 124 h 186"/>
                    <a:gd name="T42" fmla="*/ 1 w 102"/>
                    <a:gd name="T43" fmla="*/ 125 h 186"/>
                    <a:gd name="T44" fmla="*/ 12 w 102"/>
                    <a:gd name="T45" fmla="*/ 165 h 186"/>
                    <a:gd name="T46" fmla="*/ 45 w 102"/>
                    <a:gd name="T47" fmla="*/ 184 h 186"/>
                    <a:gd name="T48" fmla="*/ 82 w 102"/>
                    <a:gd name="T49" fmla="*/ 176 h 186"/>
                    <a:gd name="T50" fmla="*/ 98 w 102"/>
                    <a:gd name="T51" fmla="*/ 140 h 186"/>
                    <a:gd name="T52" fmla="*/ 94 w 102"/>
                    <a:gd name="T53" fmla="*/ 114 h 186"/>
                    <a:gd name="T54" fmla="*/ 78 w 102"/>
                    <a:gd name="T55" fmla="*/ 95 h 186"/>
                    <a:gd name="T56" fmla="*/ 94 w 102"/>
                    <a:gd name="T57" fmla="*/ 82 h 186"/>
                    <a:gd name="T58" fmla="*/ 101 w 102"/>
                    <a:gd name="T59" fmla="*/ 61 h 186"/>
                    <a:gd name="T60" fmla="*/ 90 w 102"/>
                    <a:gd name="T61" fmla="*/ 21 h 186"/>
                    <a:gd name="T62" fmla="*/ 56 w 102"/>
                    <a:gd name="T63" fmla="*/ 2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2" h="186">
                      <a:moveTo>
                        <a:pt x="56" y="2"/>
                      </a:moveTo>
                      <a:cubicBezTo>
                        <a:pt x="43" y="0"/>
                        <a:pt x="33" y="2"/>
                        <a:pt x="23" y="9"/>
                      </a:cubicBezTo>
                      <a:cubicBezTo>
                        <a:pt x="14" y="16"/>
                        <a:pt x="9" y="27"/>
                        <a:pt x="8" y="41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39" y="47"/>
                        <a:pt x="39" y="47"/>
                        <a:pt x="39" y="47"/>
                      </a:cubicBezTo>
                      <a:cubicBezTo>
                        <a:pt x="39" y="42"/>
                        <a:pt x="41" y="39"/>
                        <a:pt x="44" y="36"/>
                      </a:cubicBezTo>
                      <a:cubicBezTo>
                        <a:pt x="47" y="34"/>
                        <a:pt x="51" y="33"/>
                        <a:pt x="55" y="34"/>
                      </a:cubicBezTo>
                      <a:cubicBezTo>
                        <a:pt x="60" y="34"/>
                        <a:pt x="64" y="37"/>
                        <a:pt x="67" y="41"/>
                      </a:cubicBezTo>
                      <a:cubicBezTo>
                        <a:pt x="69" y="46"/>
                        <a:pt x="70" y="51"/>
                        <a:pt x="70" y="56"/>
                      </a:cubicBezTo>
                      <a:cubicBezTo>
                        <a:pt x="70" y="63"/>
                        <a:pt x="68" y="68"/>
                        <a:pt x="64" y="72"/>
                      </a:cubicBezTo>
                      <a:cubicBezTo>
                        <a:pt x="61" y="75"/>
                        <a:pt x="57" y="76"/>
                        <a:pt x="51" y="76"/>
                      </a:cubicBezTo>
                      <a:cubicBezTo>
                        <a:pt x="36" y="73"/>
                        <a:pt x="36" y="73"/>
                        <a:pt x="36" y="73"/>
                      </a:cubicBezTo>
                      <a:cubicBezTo>
                        <a:pt x="34" y="103"/>
                        <a:pt x="34" y="103"/>
                        <a:pt x="34" y="103"/>
                      </a:cubicBezTo>
                      <a:cubicBezTo>
                        <a:pt x="49" y="106"/>
                        <a:pt x="49" y="106"/>
                        <a:pt x="49" y="106"/>
                      </a:cubicBezTo>
                      <a:cubicBezTo>
                        <a:pt x="55" y="107"/>
                        <a:pt x="60" y="110"/>
                        <a:pt x="63" y="114"/>
                      </a:cubicBezTo>
                      <a:cubicBezTo>
                        <a:pt x="67" y="119"/>
                        <a:pt x="68" y="126"/>
                        <a:pt x="67" y="134"/>
                      </a:cubicBezTo>
                      <a:cubicBezTo>
                        <a:pt x="67" y="140"/>
                        <a:pt x="65" y="145"/>
                        <a:pt x="61" y="149"/>
                      </a:cubicBezTo>
                      <a:cubicBezTo>
                        <a:pt x="58" y="152"/>
                        <a:pt x="53" y="153"/>
                        <a:pt x="48" y="152"/>
                      </a:cubicBezTo>
                      <a:cubicBezTo>
                        <a:pt x="43" y="151"/>
                        <a:pt x="39" y="149"/>
                        <a:pt x="36" y="144"/>
                      </a:cubicBezTo>
                      <a:cubicBezTo>
                        <a:pt x="33" y="140"/>
                        <a:pt x="31" y="135"/>
                        <a:pt x="32" y="129"/>
                      </a:cubicBezTo>
                      <a:cubicBezTo>
                        <a:pt x="1" y="124"/>
                        <a:pt x="1" y="124"/>
                        <a:pt x="1" y="124"/>
                      </a:cubicBezTo>
                      <a:cubicBezTo>
                        <a:pt x="1" y="125"/>
                        <a:pt x="1" y="125"/>
                        <a:pt x="1" y="125"/>
                      </a:cubicBezTo>
                      <a:cubicBezTo>
                        <a:pt x="0" y="141"/>
                        <a:pt x="4" y="154"/>
                        <a:pt x="12" y="165"/>
                      </a:cubicBezTo>
                      <a:cubicBezTo>
                        <a:pt x="21" y="175"/>
                        <a:pt x="32" y="181"/>
                        <a:pt x="45" y="184"/>
                      </a:cubicBezTo>
                      <a:cubicBezTo>
                        <a:pt x="60" y="186"/>
                        <a:pt x="72" y="184"/>
                        <a:pt x="82" y="176"/>
                      </a:cubicBezTo>
                      <a:cubicBezTo>
                        <a:pt x="92" y="168"/>
                        <a:pt x="97" y="157"/>
                        <a:pt x="98" y="140"/>
                      </a:cubicBezTo>
                      <a:cubicBezTo>
                        <a:pt x="99" y="131"/>
                        <a:pt x="98" y="122"/>
                        <a:pt x="94" y="114"/>
                      </a:cubicBezTo>
                      <a:cubicBezTo>
                        <a:pt x="90" y="106"/>
                        <a:pt x="85" y="100"/>
                        <a:pt x="78" y="95"/>
                      </a:cubicBezTo>
                      <a:cubicBezTo>
                        <a:pt x="85" y="92"/>
                        <a:pt x="90" y="88"/>
                        <a:pt x="94" y="82"/>
                      </a:cubicBezTo>
                      <a:cubicBezTo>
                        <a:pt x="98" y="76"/>
                        <a:pt x="101" y="69"/>
                        <a:pt x="101" y="61"/>
                      </a:cubicBezTo>
                      <a:cubicBezTo>
                        <a:pt x="102" y="45"/>
                        <a:pt x="99" y="31"/>
                        <a:pt x="90" y="21"/>
                      </a:cubicBezTo>
                      <a:cubicBezTo>
                        <a:pt x="82" y="11"/>
                        <a:pt x="71" y="4"/>
                        <a:pt x="56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</p:grpSp>
        </p:grpSp>
      </p:grpSp>
      <p:grpSp>
        <p:nvGrpSpPr>
          <p:cNvPr id="211" name="Group 210"/>
          <p:cNvGrpSpPr/>
          <p:nvPr/>
        </p:nvGrpSpPr>
        <p:grpSpPr>
          <a:xfrm>
            <a:off x="356647" y="2813859"/>
            <a:ext cx="898919" cy="886612"/>
            <a:chOff x="356639" y="1956603"/>
            <a:chExt cx="898918" cy="886612"/>
          </a:xfrm>
        </p:grpSpPr>
        <p:sp>
          <p:nvSpPr>
            <p:cNvPr id="203" name="Rectangle 5"/>
            <p:cNvSpPr>
              <a:spLocks noChangeArrowheads="1"/>
            </p:cNvSpPr>
            <p:nvPr/>
          </p:nvSpPr>
          <p:spPr bwMode="auto">
            <a:xfrm>
              <a:off x="356639" y="2123994"/>
              <a:ext cx="720255" cy="70468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tx1">
                    <a:lumMod val="25000"/>
                    <a:lumOff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381000" y="1956603"/>
              <a:ext cx="874557" cy="886612"/>
              <a:chOff x="381000" y="1956603"/>
              <a:chExt cx="874557" cy="886612"/>
            </a:xfrm>
          </p:grpSpPr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381000" y="1956603"/>
                <a:ext cx="697015" cy="886612"/>
              </a:xfrm>
              <a:custGeom>
                <a:avLst/>
                <a:gdLst>
                  <a:gd name="T0" fmla="*/ 636 w 636"/>
                  <a:gd name="T1" fmla="*/ 809 h 809"/>
                  <a:gd name="T2" fmla="*/ 0 w 636"/>
                  <a:gd name="T3" fmla="*/ 638 h 809"/>
                  <a:gd name="T4" fmla="*/ 0 w 636"/>
                  <a:gd name="T5" fmla="*/ 0 h 809"/>
                  <a:gd name="T6" fmla="*/ 636 w 636"/>
                  <a:gd name="T7" fmla="*/ 166 h 809"/>
                  <a:gd name="T8" fmla="*/ 636 w 636"/>
                  <a:gd name="T9" fmla="*/ 809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6" h="809">
                    <a:moveTo>
                      <a:pt x="636" y="809"/>
                    </a:moveTo>
                    <a:lnTo>
                      <a:pt x="0" y="638"/>
                    </a:lnTo>
                    <a:lnTo>
                      <a:pt x="0" y="0"/>
                    </a:lnTo>
                    <a:lnTo>
                      <a:pt x="636" y="166"/>
                    </a:lnTo>
                    <a:lnTo>
                      <a:pt x="636" y="80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1078015" y="2138528"/>
                <a:ext cx="177542" cy="704687"/>
              </a:xfrm>
              <a:custGeom>
                <a:avLst/>
                <a:gdLst>
                  <a:gd name="T0" fmla="*/ 0 w 162"/>
                  <a:gd name="T1" fmla="*/ 0 h 643"/>
                  <a:gd name="T2" fmla="*/ 162 w 162"/>
                  <a:gd name="T3" fmla="*/ 324 h 643"/>
                  <a:gd name="T4" fmla="*/ 0 w 162"/>
                  <a:gd name="T5" fmla="*/ 643 h 643"/>
                  <a:gd name="T6" fmla="*/ 0 w 162"/>
                  <a:gd name="T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643">
                    <a:moveTo>
                      <a:pt x="0" y="0"/>
                    </a:moveTo>
                    <a:lnTo>
                      <a:pt x="162" y="324"/>
                    </a:lnTo>
                    <a:lnTo>
                      <a:pt x="0" y="6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01" name="Freeform 30"/>
              <p:cNvSpPr>
                <a:spLocks/>
              </p:cNvSpPr>
              <p:nvPr/>
            </p:nvSpPr>
            <p:spPr bwMode="auto">
              <a:xfrm>
                <a:off x="794168" y="2252506"/>
                <a:ext cx="128225" cy="357275"/>
              </a:xfrm>
              <a:custGeom>
                <a:avLst/>
                <a:gdLst>
                  <a:gd name="T0" fmla="*/ 117 w 117"/>
                  <a:gd name="T1" fmla="*/ 0 h 326"/>
                  <a:gd name="T2" fmla="*/ 3 w 117"/>
                  <a:gd name="T3" fmla="*/ 3 h 326"/>
                  <a:gd name="T4" fmla="*/ 0 w 117"/>
                  <a:gd name="T5" fmla="*/ 57 h 326"/>
                  <a:gd name="T6" fmla="*/ 54 w 117"/>
                  <a:gd name="T7" fmla="*/ 66 h 326"/>
                  <a:gd name="T8" fmla="*/ 39 w 117"/>
                  <a:gd name="T9" fmla="*/ 316 h 326"/>
                  <a:gd name="T10" fmla="*/ 97 w 117"/>
                  <a:gd name="T11" fmla="*/ 326 h 326"/>
                  <a:gd name="T12" fmla="*/ 117 w 117"/>
                  <a:gd name="T13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326">
                    <a:moveTo>
                      <a:pt x="117" y="0"/>
                    </a:moveTo>
                    <a:lnTo>
                      <a:pt x="3" y="3"/>
                    </a:lnTo>
                    <a:lnTo>
                      <a:pt x="0" y="57"/>
                    </a:lnTo>
                    <a:lnTo>
                      <a:pt x="54" y="66"/>
                    </a:lnTo>
                    <a:lnTo>
                      <a:pt x="39" y="316"/>
                    </a:lnTo>
                    <a:lnTo>
                      <a:pt x="97" y="326"/>
                    </a:lnTo>
                    <a:lnTo>
                      <a:pt x="1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grpSp>
            <p:nvGrpSpPr>
              <p:cNvPr id="179" name="Group 178"/>
              <p:cNvGrpSpPr/>
              <p:nvPr/>
            </p:nvGrpSpPr>
            <p:grpSpPr>
              <a:xfrm>
                <a:off x="495791" y="2191066"/>
                <a:ext cx="404682" cy="409804"/>
                <a:chOff x="7660939" y="3076968"/>
                <a:chExt cx="404682" cy="409804"/>
              </a:xfrm>
              <a:solidFill>
                <a:schemeClr val="bg1"/>
              </a:solidFill>
            </p:grpSpPr>
            <p:sp>
              <p:nvSpPr>
                <p:cNvPr id="180" name="Freeform 15"/>
                <p:cNvSpPr>
                  <a:spLocks noEditPoints="1"/>
                </p:cNvSpPr>
                <p:nvPr/>
              </p:nvSpPr>
              <p:spPr bwMode="auto">
                <a:xfrm>
                  <a:off x="7660939" y="3076968"/>
                  <a:ext cx="193377" cy="364982"/>
                </a:xfrm>
                <a:custGeom>
                  <a:avLst/>
                  <a:gdLst>
                    <a:gd name="T0" fmla="*/ 46 w 99"/>
                    <a:gd name="T1" fmla="*/ 153 h 187"/>
                    <a:gd name="T2" fmla="*/ 35 w 99"/>
                    <a:gd name="T3" fmla="*/ 142 h 187"/>
                    <a:gd name="T4" fmla="*/ 32 w 99"/>
                    <a:gd name="T5" fmla="*/ 112 h 187"/>
                    <a:gd name="T6" fmla="*/ 35 w 99"/>
                    <a:gd name="T7" fmla="*/ 70 h 187"/>
                    <a:gd name="T8" fmla="*/ 41 w 99"/>
                    <a:gd name="T9" fmla="*/ 41 h 187"/>
                    <a:gd name="T10" fmla="*/ 53 w 99"/>
                    <a:gd name="T11" fmla="*/ 35 h 187"/>
                    <a:gd name="T12" fmla="*/ 64 w 99"/>
                    <a:gd name="T13" fmla="*/ 45 h 187"/>
                    <a:gd name="T14" fmla="*/ 67 w 99"/>
                    <a:gd name="T15" fmla="*/ 75 h 187"/>
                    <a:gd name="T16" fmla="*/ 64 w 99"/>
                    <a:gd name="T17" fmla="*/ 118 h 187"/>
                    <a:gd name="T18" fmla="*/ 58 w 99"/>
                    <a:gd name="T19" fmla="*/ 147 h 187"/>
                    <a:gd name="T20" fmla="*/ 46 w 99"/>
                    <a:gd name="T21" fmla="*/ 153 h 187"/>
                    <a:gd name="T22" fmla="*/ 55 w 99"/>
                    <a:gd name="T23" fmla="*/ 3 h 187"/>
                    <a:gd name="T24" fmla="*/ 20 w 99"/>
                    <a:gd name="T25" fmla="*/ 15 h 187"/>
                    <a:gd name="T26" fmla="*/ 4 w 99"/>
                    <a:gd name="T27" fmla="*/ 67 h 187"/>
                    <a:gd name="T28" fmla="*/ 1 w 99"/>
                    <a:gd name="T29" fmla="*/ 104 h 187"/>
                    <a:gd name="T30" fmla="*/ 11 w 99"/>
                    <a:gd name="T31" fmla="*/ 161 h 187"/>
                    <a:gd name="T32" fmla="*/ 44 w 99"/>
                    <a:gd name="T33" fmla="*/ 185 h 187"/>
                    <a:gd name="T34" fmla="*/ 79 w 99"/>
                    <a:gd name="T35" fmla="*/ 173 h 187"/>
                    <a:gd name="T36" fmla="*/ 95 w 99"/>
                    <a:gd name="T37" fmla="*/ 121 h 187"/>
                    <a:gd name="T38" fmla="*/ 98 w 99"/>
                    <a:gd name="T39" fmla="*/ 84 h 187"/>
                    <a:gd name="T40" fmla="*/ 88 w 99"/>
                    <a:gd name="T41" fmla="*/ 27 h 187"/>
                    <a:gd name="T42" fmla="*/ 55 w 99"/>
                    <a:gd name="T43" fmla="*/ 3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187">
                      <a:moveTo>
                        <a:pt x="46" y="153"/>
                      </a:moveTo>
                      <a:cubicBezTo>
                        <a:pt x="41" y="152"/>
                        <a:pt x="37" y="149"/>
                        <a:pt x="35" y="142"/>
                      </a:cubicBezTo>
                      <a:cubicBezTo>
                        <a:pt x="32" y="136"/>
                        <a:pt x="32" y="126"/>
                        <a:pt x="32" y="112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6" y="56"/>
                        <a:pt x="38" y="47"/>
                        <a:pt x="41" y="41"/>
                      </a:cubicBezTo>
                      <a:cubicBezTo>
                        <a:pt x="44" y="36"/>
                        <a:pt x="48" y="34"/>
                        <a:pt x="53" y="35"/>
                      </a:cubicBezTo>
                      <a:cubicBezTo>
                        <a:pt x="58" y="35"/>
                        <a:pt x="62" y="39"/>
                        <a:pt x="64" y="45"/>
                      </a:cubicBezTo>
                      <a:cubicBezTo>
                        <a:pt x="67" y="52"/>
                        <a:pt x="67" y="62"/>
                        <a:pt x="67" y="75"/>
                      </a:cubicBezTo>
                      <a:cubicBezTo>
                        <a:pt x="64" y="118"/>
                        <a:pt x="64" y="118"/>
                        <a:pt x="64" y="118"/>
                      </a:cubicBezTo>
                      <a:cubicBezTo>
                        <a:pt x="63" y="132"/>
                        <a:pt x="61" y="141"/>
                        <a:pt x="58" y="147"/>
                      </a:cubicBezTo>
                      <a:cubicBezTo>
                        <a:pt x="55" y="152"/>
                        <a:pt x="51" y="154"/>
                        <a:pt x="46" y="153"/>
                      </a:cubicBezTo>
                      <a:moveTo>
                        <a:pt x="55" y="3"/>
                      </a:moveTo>
                      <a:cubicBezTo>
                        <a:pt x="41" y="0"/>
                        <a:pt x="29" y="4"/>
                        <a:pt x="20" y="15"/>
                      </a:cubicBezTo>
                      <a:cubicBezTo>
                        <a:pt x="10" y="26"/>
                        <a:pt x="5" y="43"/>
                        <a:pt x="4" y="67"/>
                      </a:cubicBezTo>
                      <a:cubicBezTo>
                        <a:pt x="1" y="104"/>
                        <a:pt x="1" y="104"/>
                        <a:pt x="1" y="104"/>
                      </a:cubicBezTo>
                      <a:cubicBezTo>
                        <a:pt x="0" y="128"/>
                        <a:pt x="3" y="147"/>
                        <a:pt x="11" y="161"/>
                      </a:cubicBezTo>
                      <a:cubicBezTo>
                        <a:pt x="18" y="174"/>
                        <a:pt x="29" y="182"/>
                        <a:pt x="44" y="185"/>
                      </a:cubicBezTo>
                      <a:cubicBezTo>
                        <a:pt x="58" y="187"/>
                        <a:pt x="70" y="183"/>
                        <a:pt x="79" y="173"/>
                      </a:cubicBezTo>
                      <a:cubicBezTo>
                        <a:pt x="88" y="162"/>
                        <a:pt x="94" y="145"/>
                        <a:pt x="95" y="121"/>
                      </a:cubicBezTo>
                      <a:cubicBezTo>
                        <a:pt x="98" y="84"/>
                        <a:pt x="98" y="84"/>
                        <a:pt x="98" y="84"/>
                      </a:cubicBezTo>
                      <a:cubicBezTo>
                        <a:pt x="99" y="60"/>
                        <a:pt x="96" y="41"/>
                        <a:pt x="88" y="27"/>
                      </a:cubicBezTo>
                      <a:cubicBezTo>
                        <a:pt x="80" y="14"/>
                        <a:pt x="69" y="5"/>
                        <a:pt x="55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181" name="Freeform 16"/>
                <p:cNvSpPr>
                  <a:spLocks/>
                </p:cNvSpPr>
                <p:nvPr/>
              </p:nvSpPr>
              <p:spPr bwMode="auto">
                <a:xfrm>
                  <a:off x="7869683" y="3114106"/>
                  <a:ext cx="195938" cy="372666"/>
                </a:xfrm>
                <a:custGeom>
                  <a:avLst/>
                  <a:gdLst>
                    <a:gd name="T0" fmla="*/ 55 w 100"/>
                    <a:gd name="T1" fmla="*/ 3 h 191"/>
                    <a:gd name="T2" fmla="*/ 20 w 100"/>
                    <a:gd name="T3" fmla="*/ 14 h 191"/>
                    <a:gd name="T4" fmla="*/ 5 w 100"/>
                    <a:gd name="T5" fmla="*/ 53 h 191"/>
                    <a:gd name="T6" fmla="*/ 6 w 100"/>
                    <a:gd name="T7" fmla="*/ 54 h 191"/>
                    <a:gd name="T8" fmla="*/ 36 w 100"/>
                    <a:gd name="T9" fmla="*/ 59 h 191"/>
                    <a:gd name="T10" fmla="*/ 41 w 100"/>
                    <a:gd name="T11" fmla="*/ 40 h 191"/>
                    <a:gd name="T12" fmla="*/ 53 w 100"/>
                    <a:gd name="T13" fmla="*/ 34 h 191"/>
                    <a:gd name="T14" fmla="*/ 64 w 100"/>
                    <a:gd name="T15" fmla="*/ 43 h 191"/>
                    <a:gd name="T16" fmla="*/ 67 w 100"/>
                    <a:gd name="T17" fmla="*/ 59 h 191"/>
                    <a:gd name="T18" fmla="*/ 62 w 100"/>
                    <a:gd name="T19" fmla="*/ 76 h 191"/>
                    <a:gd name="T20" fmla="*/ 49 w 100"/>
                    <a:gd name="T21" fmla="*/ 96 h 191"/>
                    <a:gd name="T22" fmla="*/ 2 w 100"/>
                    <a:gd name="T23" fmla="*/ 148 h 191"/>
                    <a:gd name="T24" fmla="*/ 0 w 100"/>
                    <a:gd name="T25" fmla="*/ 174 h 191"/>
                    <a:gd name="T26" fmla="*/ 94 w 100"/>
                    <a:gd name="T27" fmla="*/ 191 h 191"/>
                    <a:gd name="T28" fmla="*/ 96 w 100"/>
                    <a:gd name="T29" fmla="*/ 159 h 191"/>
                    <a:gd name="T30" fmla="*/ 44 w 100"/>
                    <a:gd name="T31" fmla="*/ 150 h 191"/>
                    <a:gd name="T32" fmla="*/ 44 w 100"/>
                    <a:gd name="T33" fmla="*/ 149 h 191"/>
                    <a:gd name="T34" fmla="*/ 63 w 100"/>
                    <a:gd name="T35" fmla="*/ 127 h 191"/>
                    <a:gd name="T36" fmla="*/ 90 w 100"/>
                    <a:gd name="T37" fmla="*/ 93 h 191"/>
                    <a:gd name="T38" fmla="*/ 99 w 100"/>
                    <a:gd name="T39" fmla="*/ 65 h 191"/>
                    <a:gd name="T40" fmla="*/ 89 w 100"/>
                    <a:gd name="T41" fmla="*/ 23 h 191"/>
                    <a:gd name="T42" fmla="*/ 55 w 100"/>
                    <a:gd name="T43" fmla="*/ 3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191">
                      <a:moveTo>
                        <a:pt x="55" y="3"/>
                      </a:moveTo>
                      <a:cubicBezTo>
                        <a:pt x="41" y="0"/>
                        <a:pt x="29" y="4"/>
                        <a:pt x="20" y="14"/>
                      </a:cubicBezTo>
                      <a:cubicBezTo>
                        <a:pt x="11" y="24"/>
                        <a:pt x="6" y="37"/>
                        <a:pt x="5" y="53"/>
                      </a:cubicBezTo>
                      <a:cubicBezTo>
                        <a:pt x="6" y="54"/>
                        <a:pt x="6" y="54"/>
                        <a:pt x="6" y="54"/>
                      </a:cubicBezTo>
                      <a:cubicBezTo>
                        <a:pt x="36" y="59"/>
                        <a:pt x="36" y="59"/>
                        <a:pt x="36" y="59"/>
                      </a:cubicBezTo>
                      <a:cubicBezTo>
                        <a:pt x="37" y="51"/>
                        <a:pt x="38" y="45"/>
                        <a:pt x="41" y="40"/>
                      </a:cubicBezTo>
                      <a:cubicBezTo>
                        <a:pt x="44" y="36"/>
                        <a:pt x="48" y="34"/>
                        <a:pt x="53" y="34"/>
                      </a:cubicBezTo>
                      <a:cubicBezTo>
                        <a:pt x="58" y="35"/>
                        <a:pt x="62" y="38"/>
                        <a:pt x="64" y="43"/>
                      </a:cubicBezTo>
                      <a:cubicBezTo>
                        <a:pt x="67" y="47"/>
                        <a:pt x="68" y="53"/>
                        <a:pt x="67" y="59"/>
                      </a:cubicBezTo>
                      <a:cubicBezTo>
                        <a:pt x="67" y="64"/>
                        <a:pt x="65" y="70"/>
                        <a:pt x="62" y="76"/>
                      </a:cubicBezTo>
                      <a:cubicBezTo>
                        <a:pt x="59" y="82"/>
                        <a:pt x="55" y="88"/>
                        <a:pt x="49" y="96"/>
                      </a:cubicBez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94" y="191"/>
                        <a:pt x="94" y="191"/>
                        <a:pt x="94" y="191"/>
                      </a:cubicBezTo>
                      <a:cubicBezTo>
                        <a:pt x="96" y="159"/>
                        <a:pt x="96" y="159"/>
                        <a:pt x="96" y="159"/>
                      </a:cubicBezTo>
                      <a:cubicBezTo>
                        <a:pt x="44" y="150"/>
                        <a:pt x="44" y="150"/>
                        <a:pt x="44" y="150"/>
                      </a:cubicBezTo>
                      <a:cubicBezTo>
                        <a:pt x="44" y="149"/>
                        <a:pt x="44" y="149"/>
                        <a:pt x="44" y="149"/>
                      </a:cubicBezTo>
                      <a:cubicBezTo>
                        <a:pt x="63" y="127"/>
                        <a:pt x="63" y="127"/>
                        <a:pt x="63" y="127"/>
                      </a:cubicBezTo>
                      <a:cubicBezTo>
                        <a:pt x="76" y="112"/>
                        <a:pt x="85" y="101"/>
                        <a:pt x="90" y="93"/>
                      </a:cubicBezTo>
                      <a:cubicBezTo>
                        <a:pt x="95" y="85"/>
                        <a:pt x="98" y="76"/>
                        <a:pt x="99" y="65"/>
                      </a:cubicBezTo>
                      <a:cubicBezTo>
                        <a:pt x="100" y="48"/>
                        <a:pt x="96" y="34"/>
                        <a:pt x="89" y="23"/>
                      </a:cubicBezTo>
                      <a:cubicBezTo>
                        <a:pt x="81" y="12"/>
                        <a:pt x="70" y="5"/>
                        <a:pt x="55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</p:grpSp>
        </p:grpSp>
      </p:grpSp>
      <p:grpSp>
        <p:nvGrpSpPr>
          <p:cNvPr id="215" name="Group 214"/>
          <p:cNvGrpSpPr/>
          <p:nvPr/>
        </p:nvGrpSpPr>
        <p:grpSpPr>
          <a:xfrm>
            <a:off x="4661052" y="2813859"/>
            <a:ext cx="895703" cy="886612"/>
            <a:chOff x="4661044" y="1956603"/>
            <a:chExt cx="895702" cy="886612"/>
          </a:xfrm>
        </p:grpSpPr>
        <p:sp>
          <p:nvSpPr>
            <p:cNvPr id="207" name="Rectangle 5"/>
            <p:cNvSpPr>
              <a:spLocks noChangeArrowheads="1"/>
            </p:cNvSpPr>
            <p:nvPr/>
          </p:nvSpPr>
          <p:spPr bwMode="auto">
            <a:xfrm>
              <a:off x="4661044" y="2123994"/>
              <a:ext cx="720255" cy="70468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tx1">
                    <a:lumMod val="25000"/>
                    <a:lumOff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4682189" y="1956603"/>
              <a:ext cx="874557" cy="886612"/>
              <a:chOff x="4682189" y="1956603"/>
              <a:chExt cx="874557" cy="886612"/>
            </a:xfrm>
          </p:grpSpPr>
          <p:sp>
            <p:nvSpPr>
              <p:cNvPr id="139" name="Freeform 6"/>
              <p:cNvSpPr>
                <a:spLocks/>
              </p:cNvSpPr>
              <p:nvPr/>
            </p:nvSpPr>
            <p:spPr bwMode="auto">
              <a:xfrm>
                <a:off x="4682189" y="1956603"/>
                <a:ext cx="697015" cy="886612"/>
              </a:xfrm>
              <a:custGeom>
                <a:avLst/>
                <a:gdLst>
                  <a:gd name="T0" fmla="*/ 636 w 636"/>
                  <a:gd name="T1" fmla="*/ 809 h 809"/>
                  <a:gd name="T2" fmla="*/ 0 w 636"/>
                  <a:gd name="T3" fmla="*/ 638 h 809"/>
                  <a:gd name="T4" fmla="*/ 0 w 636"/>
                  <a:gd name="T5" fmla="*/ 0 h 809"/>
                  <a:gd name="T6" fmla="*/ 636 w 636"/>
                  <a:gd name="T7" fmla="*/ 166 h 809"/>
                  <a:gd name="T8" fmla="*/ 636 w 636"/>
                  <a:gd name="T9" fmla="*/ 809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6" h="809">
                    <a:moveTo>
                      <a:pt x="636" y="809"/>
                    </a:moveTo>
                    <a:lnTo>
                      <a:pt x="0" y="638"/>
                    </a:lnTo>
                    <a:lnTo>
                      <a:pt x="0" y="0"/>
                    </a:lnTo>
                    <a:lnTo>
                      <a:pt x="636" y="166"/>
                    </a:lnTo>
                    <a:lnTo>
                      <a:pt x="636" y="80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40" name="Freeform 7"/>
              <p:cNvSpPr>
                <a:spLocks/>
              </p:cNvSpPr>
              <p:nvPr/>
            </p:nvSpPr>
            <p:spPr bwMode="auto">
              <a:xfrm>
                <a:off x="5379204" y="2138528"/>
                <a:ext cx="177542" cy="704687"/>
              </a:xfrm>
              <a:custGeom>
                <a:avLst/>
                <a:gdLst>
                  <a:gd name="T0" fmla="*/ 0 w 162"/>
                  <a:gd name="T1" fmla="*/ 0 h 643"/>
                  <a:gd name="T2" fmla="*/ 162 w 162"/>
                  <a:gd name="T3" fmla="*/ 324 h 643"/>
                  <a:gd name="T4" fmla="*/ 0 w 162"/>
                  <a:gd name="T5" fmla="*/ 643 h 643"/>
                  <a:gd name="T6" fmla="*/ 0 w 162"/>
                  <a:gd name="T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643">
                    <a:moveTo>
                      <a:pt x="0" y="0"/>
                    </a:moveTo>
                    <a:lnTo>
                      <a:pt x="162" y="324"/>
                    </a:lnTo>
                    <a:lnTo>
                      <a:pt x="0" y="6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grpSp>
            <p:nvGrpSpPr>
              <p:cNvPr id="191" name="Group 190"/>
              <p:cNvGrpSpPr/>
              <p:nvPr/>
            </p:nvGrpSpPr>
            <p:grpSpPr>
              <a:xfrm>
                <a:off x="4822930" y="2226795"/>
                <a:ext cx="407243" cy="402120"/>
                <a:chOff x="8145019" y="3753144"/>
                <a:chExt cx="407243" cy="402120"/>
              </a:xfrm>
              <a:solidFill>
                <a:schemeClr val="bg1"/>
              </a:solidFill>
            </p:grpSpPr>
            <p:sp>
              <p:nvSpPr>
                <p:cNvPr id="192" name="Freeform 26"/>
                <p:cNvSpPr>
                  <a:spLocks noEditPoints="1"/>
                </p:cNvSpPr>
                <p:nvPr/>
              </p:nvSpPr>
              <p:spPr bwMode="auto">
                <a:xfrm>
                  <a:off x="8145019" y="3753144"/>
                  <a:ext cx="194657" cy="364982"/>
                </a:xfrm>
                <a:custGeom>
                  <a:avLst/>
                  <a:gdLst>
                    <a:gd name="T0" fmla="*/ 46 w 99"/>
                    <a:gd name="T1" fmla="*/ 153 h 187"/>
                    <a:gd name="T2" fmla="*/ 35 w 99"/>
                    <a:gd name="T3" fmla="*/ 142 h 187"/>
                    <a:gd name="T4" fmla="*/ 33 w 99"/>
                    <a:gd name="T5" fmla="*/ 112 h 187"/>
                    <a:gd name="T6" fmla="*/ 35 w 99"/>
                    <a:gd name="T7" fmla="*/ 69 h 187"/>
                    <a:gd name="T8" fmla="*/ 41 w 99"/>
                    <a:gd name="T9" fmla="*/ 41 h 187"/>
                    <a:gd name="T10" fmla="*/ 53 w 99"/>
                    <a:gd name="T11" fmla="*/ 34 h 187"/>
                    <a:gd name="T12" fmla="*/ 65 w 99"/>
                    <a:gd name="T13" fmla="*/ 45 h 187"/>
                    <a:gd name="T14" fmla="*/ 67 w 99"/>
                    <a:gd name="T15" fmla="*/ 75 h 187"/>
                    <a:gd name="T16" fmla="*/ 64 w 99"/>
                    <a:gd name="T17" fmla="*/ 117 h 187"/>
                    <a:gd name="T18" fmla="*/ 58 w 99"/>
                    <a:gd name="T19" fmla="*/ 146 h 187"/>
                    <a:gd name="T20" fmla="*/ 46 w 99"/>
                    <a:gd name="T21" fmla="*/ 153 h 187"/>
                    <a:gd name="T22" fmla="*/ 55 w 99"/>
                    <a:gd name="T23" fmla="*/ 2 h 187"/>
                    <a:gd name="T24" fmla="*/ 20 w 99"/>
                    <a:gd name="T25" fmla="*/ 15 h 187"/>
                    <a:gd name="T26" fmla="*/ 4 w 99"/>
                    <a:gd name="T27" fmla="*/ 66 h 187"/>
                    <a:gd name="T28" fmla="*/ 2 w 99"/>
                    <a:gd name="T29" fmla="*/ 104 h 187"/>
                    <a:gd name="T30" fmla="*/ 11 w 99"/>
                    <a:gd name="T31" fmla="*/ 160 h 187"/>
                    <a:gd name="T32" fmla="*/ 44 w 99"/>
                    <a:gd name="T33" fmla="*/ 184 h 187"/>
                    <a:gd name="T34" fmla="*/ 80 w 99"/>
                    <a:gd name="T35" fmla="*/ 172 h 187"/>
                    <a:gd name="T36" fmla="*/ 96 w 99"/>
                    <a:gd name="T37" fmla="*/ 120 h 187"/>
                    <a:gd name="T38" fmla="*/ 98 w 99"/>
                    <a:gd name="T39" fmla="*/ 83 h 187"/>
                    <a:gd name="T40" fmla="*/ 89 w 99"/>
                    <a:gd name="T41" fmla="*/ 27 h 187"/>
                    <a:gd name="T42" fmla="*/ 55 w 99"/>
                    <a:gd name="T43" fmla="*/ 2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9" h="187">
                      <a:moveTo>
                        <a:pt x="46" y="153"/>
                      </a:moveTo>
                      <a:cubicBezTo>
                        <a:pt x="41" y="152"/>
                        <a:pt x="37" y="148"/>
                        <a:pt x="35" y="142"/>
                      </a:cubicBezTo>
                      <a:cubicBezTo>
                        <a:pt x="33" y="135"/>
                        <a:pt x="32" y="125"/>
                        <a:pt x="33" y="112"/>
                      </a:cubicBezTo>
                      <a:cubicBezTo>
                        <a:pt x="35" y="69"/>
                        <a:pt x="35" y="69"/>
                        <a:pt x="35" y="69"/>
                      </a:cubicBezTo>
                      <a:cubicBezTo>
                        <a:pt x="36" y="56"/>
                        <a:pt x="38" y="46"/>
                        <a:pt x="41" y="41"/>
                      </a:cubicBezTo>
                      <a:cubicBezTo>
                        <a:pt x="44" y="35"/>
                        <a:pt x="48" y="33"/>
                        <a:pt x="53" y="34"/>
                      </a:cubicBezTo>
                      <a:cubicBezTo>
                        <a:pt x="59" y="35"/>
                        <a:pt x="62" y="38"/>
                        <a:pt x="65" y="45"/>
                      </a:cubicBezTo>
                      <a:cubicBezTo>
                        <a:pt x="67" y="51"/>
                        <a:pt x="68" y="61"/>
                        <a:pt x="67" y="75"/>
                      </a:cubicBezTo>
                      <a:cubicBezTo>
                        <a:pt x="64" y="117"/>
                        <a:pt x="64" y="117"/>
                        <a:pt x="64" y="117"/>
                      </a:cubicBezTo>
                      <a:cubicBezTo>
                        <a:pt x="63" y="131"/>
                        <a:pt x="62" y="141"/>
                        <a:pt x="58" y="146"/>
                      </a:cubicBezTo>
                      <a:cubicBezTo>
                        <a:pt x="55" y="151"/>
                        <a:pt x="51" y="154"/>
                        <a:pt x="46" y="153"/>
                      </a:cubicBezTo>
                      <a:moveTo>
                        <a:pt x="55" y="2"/>
                      </a:moveTo>
                      <a:cubicBezTo>
                        <a:pt x="41" y="0"/>
                        <a:pt x="29" y="4"/>
                        <a:pt x="20" y="15"/>
                      </a:cubicBezTo>
                      <a:cubicBezTo>
                        <a:pt x="11" y="25"/>
                        <a:pt x="6" y="43"/>
                        <a:pt x="4" y="66"/>
                      </a:cubicBezTo>
                      <a:cubicBezTo>
                        <a:pt x="2" y="104"/>
                        <a:pt x="2" y="104"/>
                        <a:pt x="2" y="104"/>
                      </a:cubicBezTo>
                      <a:cubicBezTo>
                        <a:pt x="0" y="128"/>
                        <a:pt x="3" y="146"/>
                        <a:pt x="11" y="160"/>
                      </a:cubicBezTo>
                      <a:cubicBezTo>
                        <a:pt x="19" y="174"/>
                        <a:pt x="30" y="182"/>
                        <a:pt x="44" y="184"/>
                      </a:cubicBezTo>
                      <a:cubicBezTo>
                        <a:pt x="59" y="187"/>
                        <a:pt x="70" y="183"/>
                        <a:pt x="80" y="172"/>
                      </a:cubicBezTo>
                      <a:cubicBezTo>
                        <a:pt x="89" y="161"/>
                        <a:pt x="94" y="144"/>
                        <a:pt x="96" y="120"/>
                      </a:cubicBezTo>
                      <a:cubicBezTo>
                        <a:pt x="98" y="83"/>
                        <a:pt x="98" y="83"/>
                        <a:pt x="98" y="83"/>
                      </a:cubicBezTo>
                      <a:cubicBezTo>
                        <a:pt x="99" y="59"/>
                        <a:pt x="96" y="40"/>
                        <a:pt x="89" y="27"/>
                      </a:cubicBezTo>
                      <a:cubicBezTo>
                        <a:pt x="81" y="13"/>
                        <a:pt x="70" y="5"/>
                        <a:pt x="55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193" name="Freeform 27"/>
                <p:cNvSpPr>
                  <a:spLocks noEditPoints="1"/>
                </p:cNvSpPr>
                <p:nvPr/>
              </p:nvSpPr>
              <p:spPr bwMode="auto">
                <a:xfrm>
                  <a:off x="8360166" y="3791563"/>
                  <a:ext cx="192096" cy="363701"/>
                </a:xfrm>
                <a:custGeom>
                  <a:avLst/>
                  <a:gdLst>
                    <a:gd name="T0" fmla="*/ 48 w 98"/>
                    <a:gd name="T1" fmla="*/ 152 h 186"/>
                    <a:gd name="T2" fmla="*/ 35 w 98"/>
                    <a:gd name="T3" fmla="*/ 140 h 186"/>
                    <a:gd name="T4" fmla="*/ 33 w 98"/>
                    <a:gd name="T5" fmla="*/ 110 h 186"/>
                    <a:gd name="T6" fmla="*/ 33 w 98"/>
                    <a:gd name="T7" fmla="*/ 99 h 186"/>
                    <a:gd name="T8" fmla="*/ 41 w 98"/>
                    <a:gd name="T9" fmla="*/ 94 h 186"/>
                    <a:gd name="T10" fmla="*/ 52 w 98"/>
                    <a:gd name="T11" fmla="*/ 94 h 186"/>
                    <a:gd name="T12" fmla="*/ 63 w 98"/>
                    <a:gd name="T13" fmla="*/ 104 h 186"/>
                    <a:gd name="T14" fmla="*/ 66 w 98"/>
                    <a:gd name="T15" fmla="*/ 126 h 186"/>
                    <a:gd name="T16" fmla="*/ 60 w 98"/>
                    <a:gd name="T17" fmla="*/ 146 h 186"/>
                    <a:gd name="T18" fmla="*/ 48 w 98"/>
                    <a:gd name="T19" fmla="*/ 152 h 186"/>
                    <a:gd name="T20" fmla="*/ 64 w 98"/>
                    <a:gd name="T21" fmla="*/ 3 h 186"/>
                    <a:gd name="T22" fmla="*/ 23 w 98"/>
                    <a:gd name="T23" fmla="*/ 16 h 186"/>
                    <a:gd name="T24" fmla="*/ 3 w 98"/>
                    <a:gd name="T25" fmla="*/ 68 h 186"/>
                    <a:gd name="T26" fmla="*/ 1 w 98"/>
                    <a:gd name="T27" fmla="*/ 104 h 186"/>
                    <a:gd name="T28" fmla="*/ 12 w 98"/>
                    <a:gd name="T29" fmla="*/ 159 h 186"/>
                    <a:gd name="T30" fmla="*/ 46 w 98"/>
                    <a:gd name="T31" fmla="*/ 184 h 186"/>
                    <a:gd name="T32" fmla="*/ 81 w 98"/>
                    <a:gd name="T33" fmla="*/ 173 h 186"/>
                    <a:gd name="T34" fmla="*/ 97 w 98"/>
                    <a:gd name="T35" fmla="*/ 131 h 186"/>
                    <a:gd name="T36" fmla="*/ 90 w 98"/>
                    <a:gd name="T37" fmla="*/ 86 h 186"/>
                    <a:gd name="T38" fmla="*/ 63 w 98"/>
                    <a:gd name="T39" fmla="*/ 64 h 186"/>
                    <a:gd name="T40" fmla="*/ 47 w 98"/>
                    <a:gd name="T41" fmla="*/ 65 h 186"/>
                    <a:gd name="T42" fmla="*/ 36 w 98"/>
                    <a:gd name="T43" fmla="*/ 72 h 186"/>
                    <a:gd name="T44" fmla="*/ 36 w 98"/>
                    <a:gd name="T45" fmla="*/ 71 h 186"/>
                    <a:gd name="T46" fmla="*/ 44 w 98"/>
                    <a:gd name="T47" fmla="*/ 43 h 186"/>
                    <a:gd name="T48" fmla="*/ 62 w 98"/>
                    <a:gd name="T49" fmla="*/ 36 h 186"/>
                    <a:gd name="T50" fmla="*/ 73 w 98"/>
                    <a:gd name="T51" fmla="*/ 39 h 186"/>
                    <a:gd name="T52" fmla="*/ 84 w 98"/>
                    <a:gd name="T53" fmla="*/ 45 h 186"/>
                    <a:gd name="T54" fmla="*/ 91 w 98"/>
                    <a:gd name="T55" fmla="*/ 16 h 186"/>
                    <a:gd name="T56" fmla="*/ 78 w 98"/>
                    <a:gd name="T57" fmla="*/ 8 h 186"/>
                    <a:gd name="T58" fmla="*/ 64 w 98"/>
                    <a:gd name="T59" fmla="*/ 3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8" h="186">
                      <a:moveTo>
                        <a:pt x="48" y="152"/>
                      </a:moveTo>
                      <a:cubicBezTo>
                        <a:pt x="42" y="151"/>
                        <a:pt x="38" y="147"/>
                        <a:pt x="35" y="140"/>
                      </a:cubicBezTo>
                      <a:cubicBezTo>
                        <a:pt x="33" y="132"/>
                        <a:pt x="32" y="122"/>
                        <a:pt x="33" y="110"/>
                      </a:cubicBezTo>
                      <a:cubicBezTo>
                        <a:pt x="33" y="99"/>
                        <a:pt x="33" y="99"/>
                        <a:pt x="33" y="99"/>
                      </a:cubicBezTo>
                      <a:cubicBezTo>
                        <a:pt x="35" y="97"/>
                        <a:pt x="38" y="95"/>
                        <a:pt x="41" y="94"/>
                      </a:cubicBezTo>
                      <a:cubicBezTo>
                        <a:pt x="44" y="93"/>
                        <a:pt x="48" y="93"/>
                        <a:pt x="52" y="94"/>
                      </a:cubicBezTo>
                      <a:cubicBezTo>
                        <a:pt x="57" y="95"/>
                        <a:pt x="60" y="98"/>
                        <a:pt x="63" y="104"/>
                      </a:cubicBezTo>
                      <a:cubicBezTo>
                        <a:pt x="65" y="110"/>
                        <a:pt x="66" y="117"/>
                        <a:pt x="66" y="126"/>
                      </a:cubicBezTo>
                      <a:cubicBezTo>
                        <a:pt x="65" y="134"/>
                        <a:pt x="63" y="140"/>
                        <a:pt x="60" y="146"/>
                      </a:cubicBezTo>
                      <a:cubicBezTo>
                        <a:pt x="57" y="151"/>
                        <a:pt x="53" y="153"/>
                        <a:pt x="48" y="152"/>
                      </a:cubicBezTo>
                      <a:moveTo>
                        <a:pt x="64" y="3"/>
                      </a:moveTo>
                      <a:cubicBezTo>
                        <a:pt x="48" y="0"/>
                        <a:pt x="34" y="5"/>
                        <a:pt x="23" y="16"/>
                      </a:cubicBezTo>
                      <a:cubicBezTo>
                        <a:pt x="11" y="28"/>
                        <a:pt x="5" y="45"/>
                        <a:pt x="3" y="68"/>
                      </a:cubicBezTo>
                      <a:cubicBezTo>
                        <a:pt x="1" y="104"/>
                        <a:pt x="1" y="104"/>
                        <a:pt x="1" y="104"/>
                      </a:cubicBezTo>
                      <a:cubicBezTo>
                        <a:pt x="0" y="126"/>
                        <a:pt x="3" y="144"/>
                        <a:pt x="12" y="159"/>
                      </a:cubicBezTo>
                      <a:cubicBezTo>
                        <a:pt x="20" y="173"/>
                        <a:pt x="31" y="181"/>
                        <a:pt x="46" y="184"/>
                      </a:cubicBezTo>
                      <a:cubicBezTo>
                        <a:pt x="60" y="186"/>
                        <a:pt x="72" y="183"/>
                        <a:pt x="81" y="173"/>
                      </a:cubicBezTo>
                      <a:cubicBezTo>
                        <a:pt x="91" y="163"/>
                        <a:pt x="96" y="149"/>
                        <a:pt x="97" y="131"/>
                      </a:cubicBezTo>
                      <a:cubicBezTo>
                        <a:pt x="98" y="114"/>
                        <a:pt x="96" y="98"/>
                        <a:pt x="90" y="86"/>
                      </a:cubicBezTo>
                      <a:cubicBezTo>
                        <a:pt x="84" y="73"/>
                        <a:pt x="75" y="66"/>
                        <a:pt x="63" y="64"/>
                      </a:cubicBezTo>
                      <a:cubicBezTo>
                        <a:pt x="57" y="63"/>
                        <a:pt x="52" y="63"/>
                        <a:pt x="47" y="65"/>
                      </a:cubicBezTo>
                      <a:cubicBezTo>
                        <a:pt x="43" y="66"/>
                        <a:pt x="39" y="68"/>
                        <a:pt x="36" y="72"/>
                      </a:cubicBezTo>
                      <a:cubicBezTo>
                        <a:pt x="36" y="71"/>
                        <a:pt x="36" y="71"/>
                        <a:pt x="36" y="71"/>
                      </a:cubicBezTo>
                      <a:cubicBezTo>
                        <a:pt x="36" y="58"/>
                        <a:pt x="39" y="49"/>
                        <a:pt x="44" y="43"/>
                      </a:cubicBezTo>
                      <a:cubicBezTo>
                        <a:pt x="49" y="37"/>
                        <a:pt x="55" y="34"/>
                        <a:pt x="62" y="36"/>
                      </a:cubicBezTo>
                      <a:cubicBezTo>
                        <a:pt x="66" y="36"/>
                        <a:pt x="70" y="37"/>
                        <a:pt x="73" y="39"/>
                      </a:cubicBezTo>
                      <a:cubicBezTo>
                        <a:pt x="77" y="40"/>
                        <a:pt x="80" y="42"/>
                        <a:pt x="84" y="45"/>
                      </a:cubicBezTo>
                      <a:cubicBezTo>
                        <a:pt x="91" y="16"/>
                        <a:pt x="91" y="16"/>
                        <a:pt x="91" y="16"/>
                      </a:cubicBezTo>
                      <a:cubicBezTo>
                        <a:pt x="87" y="12"/>
                        <a:pt x="82" y="9"/>
                        <a:pt x="78" y="8"/>
                      </a:cubicBezTo>
                      <a:cubicBezTo>
                        <a:pt x="74" y="6"/>
                        <a:pt x="69" y="4"/>
                        <a:pt x="64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200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8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" presetClass="entr" presetSubtype="8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7" grpId="0"/>
      <p:bldP spid="98" grpId="0" animBg="1"/>
      <p:bldP spid="102" grpId="0"/>
      <p:bldP spid="108" grpId="0" animBg="1"/>
      <p:bldP spid="112" grpId="0"/>
      <p:bldP spid="118" grpId="0" animBg="1"/>
      <p:bldP spid="122" grpId="0"/>
      <p:bldP spid="128" grpId="0" animBg="1"/>
      <p:bldP spid="132" grpId="0"/>
      <p:bldP spid="138" grpId="0" animBg="1"/>
      <p:bldP spid="1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162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9E3C7BF-0BF6-31F6-DC22-883B656BD844}"/>
              </a:ext>
            </a:extLst>
          </p:cNvPr>
          <p:cNvSpPr txBox="1"/>
          <p:nvPr/>
        </p:nvSpPr>
        <p:spPr>
          <a:xfrm>
            <a:off x="1050470" y="1412776"/>
            <a:ext cx="704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Doel lange termijn:</a:t>
            </a:r>
          </a:p>
          <a:p>
            <a:r>
              <a:rPr lang="nl-NL" sz="2000" dirty="0"/>
              <a:t>Regionaal Werkcentrum voor de werkgeversdienstverlening en de huidige regionale werkzoekendendienstverlening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A1A3466-C600-41F5-8842-68C12CCB1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33" t="41667" r="11299" b="5000"/>
          <a:stretch/>
        </p:blipFill>
        <p:spPr>
          <a:xfrm>
            <a:off x="1115616" y="2962661"/>
            <a:ext cx="7530866" cy="29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49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162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9E3C7BF-0BF6-31F6-DC22-883B656BD844}"/>
              </a:ext>
            </a:extLst>
          </p:cNvPr>
          <p:cNvSpPr txBox="1"/>
          <p:nvPr/>
        </p:nvSpPr>
        <p:spPr>
          <a:xfrm>
            <a:off x="757187" y="1340768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Uitwerking businesscase Regionale samenwerking</a:t>
            </a:r>
          </a:p>
          <a:p>
            <a:endParaRPr lang="nl-NL" sz="2000" dirty="0"/>
          </a:p>
          <a:p>
            <a:r>
              <a:rPr lang="nl-NL" sz="2000" dirty="0"/>
              <a:t>Marcel Moes – Stolwijk Publiekadvies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D12B000-38D6-45CB-956A-7569D767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340768"/>
            <a:ext cx="1875430" cy="140369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39BB359-12AF-9042-0FAC-E8D0438DC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1" y="2744464"/>
            <a:ext cx="7704856" cy="3657614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45A0766-45FD-D3A0-956A-FA3E395E4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99" y="4526573"/>
            <a:ext cx="650577" cy="6583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CFA338A-8318-A65B-C0ED-4160160E9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523" y="4526573"/>
            <a:ext cx="708178" cy="70817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32BAA2D-231B-C7DE-23EC-620F4FD564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0102" y="4617640"/>
            <a:ext cx="529247" cy="52924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26C0864-7378-3C8A-4A7A-B84505E85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6692" y="4530478"/>
            <a:ext cx="673263" cy="6732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ACA1F9C-6FF0-83B3-905B-B75DA16864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1840" y="2950405"/>
            <a:ext cx="914479" cy="91447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6E6CD94-4626-E80E-6192-3563A0C393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7295" y="3800794"/>
            <a:ext cx="583568" cy="583568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5604A4FC-6095-6E73-4042-51B657BCCD0C}"/>
              </a:ext>
            </a:extLst>
          </p:cNvPr>
          <p:cNvSpPr txBox="1"/>
          <p:nvPr/>
        </p:nvSpPr>
        <p:spPr>
          <a:xfrm>
            <a:off x="5590925" y="6420779"/>
            <a:ext cx="281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Stolwijk Publiekadvies</a:t>
            </a:r>
          </a:p>
        </p:txBody>
      </p:sp>
    </p:spTree>
    <p:extLst>
      <p:ext uri="{BB962C8B-B14F-4D97-AF65-F5344CB8AC3E}">
        <p14:creationId xmlns:p14="http://schemas.microsoft.com/office/powerpoint/2010/main" val="2508097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162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9E3C7BF-0BF6-31F6-DC22-883B656BD844}"/>
              </a:ext>
            </a:extLst>
          </p:cNvPr>
          <p:cNvSpPr txBox="1"/>
          <p:nvPr/>
        </p:nvSpPr>
        <p:spPr>
          <a:xfrm>
            <a:off x="877312" y="2523062"/>
            <a:ext cx="77048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Landelijke opschaling van re-integratie van mensen met psychische kwetsbaarheid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Doorontwikkeling van integrale samenwerking tussen UWV, GGZ instellingen en gemeenten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Inkoop van 13 trajecten door gemeenten, 15 trajecten door UWV, </a:t>
            </a:r>
          </a:p>
          <a:p>
            <a:r>
              <a:rPr lang="nl-NL" sz="2000" dirty="0"/>
              <a:t>      50 trajecten via WMO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Start in Q2: totaal 37 trajecten ingekocht t/m Q3, een derde via UWV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Vanuit WMO consulenten komt inkoop </a:t>
            </a:r>
            <a:r>
              <a:rPr lang="nl-NL" sz="2000" dirty="0" err="1"/>
              <a:t>regiobreed</a:t>
            </a:r>
            <a:r>
              <a:rPr lang="nl-NL" sz="2000" dirty="0"/>
              <a:t> langzaam op gang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>
                <a:sym typeface="Wingdings" panose="05000000000000000000" pitchFamily="2" charset="2"/>
              </a:rPr>
              <a:t> meer samenwerking tussen WMO en Werk &amp; Participatie?</a:t>
            </a: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Zowel GGZ centraal en </a:t>
            </a:r>
            <a:r>
              <a:rPr lang="nl-NL" sz="2000" dirty="0" err="1"/>
              <a:t>Kwintes</a:t>
            </a:r>
            <a:r>
              <a:rPr lang="nl-NL" sz="2000" dirty="0"/>
              <a:t> zijn zeer actief en voortvarend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Subsidieregeling vanuit SZW is nog steeds niet rond, naar verwachting feb ‘23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Consultatie door gemeenten (uitgenodigd) in Q1 2023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</p:txBody>
      </p:sp>
      <p:pic>
        <p:nvPicPr>
          <p:cNvPr id="4" name="Afbeelding 3">
            <a:hlinkClick r:id="rId3"/>
            <a:extLst>
              <a:ext uri="{FF2B5EF4-FFF2-40B4-BE49-F238E27FC236}">
                <a16:creationId xmlns:a16="http://schemas.microsoft.com/office/drawing/2014/main" id="{DB0E87B1-8241-F9BA-2D0F-0B2EBB0FE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267" y="1617870"/>
            <a:ext cx="5673152" cy="72008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F233E8E-EFA9-B269-FA43-A7F9AF77DD4D}"/>
              </a:ext>
            </a:extLst>
          </p:cNvPr>
          <p:cNvSpPr txBox="1"/>
          <p:nvPr/>
        </p:nvSpPr>
        <p:spPr>
          <a:xfrm>
            <a:off x="1403648" y="121989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naar video: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718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AE42C1BF-9841-5E10-D0F1-27E79B6222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981356"/>
              </p:ext>
            </p:extLst>
          </p:nvPr>
        </p:nvGraphicFramePr>
        <p:xfrm>
          <a:off x="1115616" y="1733464"/>
          <a:ext cx="6552728" cy="272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AA83F7C7-68B3-2D29-8C27-46ABC6AB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2" y="7185"/>
            <a:ext cx="8236410" cy="79254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834FECE-00DA-3B5C-77F7-FA824165AE1A}"/>
              </a:ext>
            </a:extLst>
          </p:cNvPr>
          <p:cNvSpPr txBox="1"/>
          <p:nvPr/>
        </p:nvSpPr>
        <p:spPr>
          <a:xfrm>
            <a:off x="827584" y="85477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Dienstverlening</a:t>
            </a:r>
            <a:r>
              <a:rPr lang="en-US" sz="2400" b="1" dirty="0"/>
              <a:t> RMT (1)</a:t>
            </a:r>
            <a:endParaRPr lang="nl-NL" sz="2400" b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57BCA92-1E0A-D294-74A8-6DDF16AAFCE0}"/>
              </a:ext>
            </a:extLst>
          </p:cNvPr>
          <p:cNvSpPr txBox="1"/>
          <p:nvPr/>
        </p:nvSpPr>
        <p:spPr>
          <a:xfrm>
            <a:off x="621257" y="4811467"/>
            <a:ext cx="792088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Op 1-11-2022 heeft het RMT Gooi en Vechtstreek 49% van het budget van 2022  gespendeerd aan de inwoner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Hiermee staat regio Gooi en Vechtstreek op de 3e plaats van de 35 </a:t>
            </a:r>
            <a:r>
              <a:rPr lang="nl-NL" dirty="0" err="1"/>
              <a:t>AMR’s</a:t>
            </a:r>
            <a:endParaRPr lang="nl-NL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Gemiddeld benut budget is 23%</a:t>
            </a:r>
          </a:p>
        </p:txBody>
      </p:sp>
    </p:spTree>
    <p:extLst>
      <p:ext uri="{BB962C8B-B14F-4D97-AF65-F5344CB8AC3E}">
        <p14:creationId xmlns:p14="http://schemas.microsoft.com/office/powerpoint/2010/main" val="1856133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162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FED11F99-291C-2EAC-4B8B-5962C18FD1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947031"/>
              </p:ext>
            </p:extLst>
          </p:nvPr>
        </p:nvGraphicFramePr>
        <p:xfrm>
          <a:off x="1403648" y="3933056"/>
          <a:ext cx="6336704" cy="266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AFDE9A09-6960-05CA-ED51-DD5709248BC0}"/>
              </a:ext>
            </a:extLst>
          </p:cNvPr>
          <p:cNvSpPr txBox="1"/>
          <p:nvPr/>
        </p:nvSpPr>
        <p:spPr>
          <a:xfrm>
            <a:off x="971600" y="1340768"/>
            <a:ext cx="698477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400" b="1" dirty="0"/>
              <a:t>Dienstverlening RMT (2)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Per 01-11-2022 staat regio Gooi en Vechtstreek op de 3e plaats qua aantal geholpen inwoners ten opzichte van de beroepsbevolking.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390 geholpen inwoners in 2022 t.o.v. 143.000 (de beroepsbevolking) = 0,27% van de beroepsbevolking is geholpen.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Gemiddeld per AMR is dit 0,09% In Gooi en Vechtstreek is dit dus 3 maal zo hoog.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7249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162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9E3C7BF-0BF6-31F6-DC22-883B656BD844}"/>
              </a:ext>
            </a:extLst>
          </p:cNvPr>
          <p:cNvSpPr txBox="1"/>
          <p:nvPr/>
        </p:nvSpPr>
        <p:spPr>
          <a:xfrm>
            <a:off x="1259632" y="1844824"/>
            <a:ext cx="74168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l-NL" sz="2400" b="1" dirty="0"/>
              <a:t>Aandachtspunt!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l-NL" sz="2000" dirty="0"/>
              <a:t>Personele bezetting bij (door)ontwikkeling programma W&amp;P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l-NL" sz="2000" dirty="0">
                <a:sym typeface="Wingdings" panose="05000000000000000000" pitchFamily="2" charset="2"/>
              </a:rPr>
              <a:t>	 </a:t>
            </a:r>
            <a:r>
              <a:rPr lang="nl-NL" sz="2000" dirty="0"/>
              <a:t>beleidscapaciteit t.b.v. de regionale onderwerpen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l-NL" sz="2000" dirty="0"/>
              <a:t> 	</a:t>
            </a:r>
            <a:r>
              <a:rPr lang="nl-NL" sz="2000" dirty="0">
                <a:sym typeface="Wingdings" panose="05000000000000000000" pitchFamily="2" charset="2"/>
              </a:rPr>
              <a:t> continuïteit en borging van kennis en ervaring</a:t>
            </a: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9669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04801" y="893198"/>
            <a:ext cx="8349115" cy="356134"/>
          </a:xfrm>
        </p:spPr>
        <p:txBody>
          <a:bodyPr>
            <a:noAutofit/>
          </a:bodyPr>
          <a:lstStyle/>
          <a:p>
            <a:r>
              <a:rPr lang="nl-NL" sz="2800" b="1" dirty="0">
                <a:solidFill>
                  <a:schemeClr val="tx1"/>
                </a:solidFill>
              </a:rPr>
              <a:t>Onze ambitie en oriëntatie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9785" y="2023981"/>
            <a:ext cx="4102113" cy="7008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>
            <a:cxnSpLocks/>
          </p:cNvCxnSpPr>
          <p:nvPr/>
        </p:nvCxnSpPr>
        <p:spPr>
          <a:xfrm flipH="1">
            <a:off x="968860" y="2075473"/>
            <a:ext cx="6688" cy="59791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>
            <a:spLocks noEditPoints="1"/>
          </p:cNvSpPr>
          <p:nvPr/>
        </p:nvSpPr>
        <p:spPr bwMode="auto">
          <a:xfrm flipH="1">
            <a:off x="404554" y="2214106"/>
            <a:ext cx="459033" cy="320615"/>
          </a:xfrm>
          <a:custGeom>
            <a:avLst/>
            <a:gdLst/>
            <a:ahLst/>
            <a:cxnLst>
              <a:cxn ang="0">
                <a:pos x="309" y="180"/>
              </a:cxn>
              <a:cxn ang="0">
                <a:pos x="233" y="232"/>
              </a:cxn>
              <a:cxn ang="0">
                <a:pos x="180" y="308"/>
              </a:cxn>
              <a:cxn ang="0">
                <a:pos x="215" y="381"/>
              </a:cxn>
              <a:cxn ang="0">
                <a:pos x="231" y="393"/>
              </a:cxn>
              <a:cxn ang="0">
                <a:pos x="227" y="448"/>
              </a:cxn>
              <a:cxn ang="0">
                <a:pos x="162" y="472"/>
              </a:cxn>
              <a:cxn ang="0">
                <a:pos x="198" y="558"/>
              </a:cxn>
              <a:cxn ang="0">
                <a:pos x="261" y="625"/>
              </a:cxn>
              <a:cxn ang="0">
                <a:pos x="344" y="667"/>
              </a:cxn>
              <a:cxn ang="0">
                <a:pos x="384" y="611"/>
              </a:cxn>
              <a:cxn ang="0">
                <a:pos x="437" y="602"/>
              </a:cxn>
              <a:cxn ang="0">
                <a:pos x="454" y="615"/>
              </a:cxn>
              <a:cxn ang="0">
                <a:pos x="510" y="661"/>
              </a:cxn>
              <a:cxn ang="0">
                <a:pos x="589" y="614"/>
              </a:cxn>
              <a:cxn ang="0">
                <a:pos x="648" y="542"/>
              </a:cxn>
              <a:cxn ang="0">
                <a:pos x="677" y="453"/>
              </a:cxn>
              <a:cxn ang="0">
                <a:pos x="607" y="444"/>
              </a:cxn>
              <a:cxn ang="0">
                <a:pos x="607" y="389"/>
              </a:cxn>
              <a:cxn ang="0">
                <a:pos x="677" y="381"/>
              </a:cxn>
              <a:cxn ang="0">
                <a:pos x="645" y="287"/>
              </a:cxn>
              <a:cxn ang="0">
                <a:pos x="581" y="213"/>
              </a:cxn>
              <a:cxn ang="0">
                <a:pos x="494" y="167"/>
              </a:cxn>
              <a:cxn ang="0">
                <a:pos x="452" y="223"/>
              </a:cxn>
              <a:cxn ang="0">
                <a:pos x="399" y="231"/>
              </a:cxn>
              <a:cxn ang="0">
                <a:pos x="382" y="219"/>
              </a:cxn>
              <a:cxn ang="0">
                <a:pos x="441" y="1"/>
              </a:cxn>
              <a:cxn ang="0">
                <a:pos x="454" y="17"/>
              </a:cxn>
              <a:cxn ang="0">
                <a:pos x="540" y="103"/>
              </a:cxn>
              <a:cxn ang="0">
                <a:pos x="633" y="157"/>
              </a:cxn>
              <a:cxn ang="0">
                <a:pos x="703" y="237"/>
              </a:cxn>
              <a:cxn ang="0">
                <a:pos x="746" y="337"/>
              </a:cxn>
              <a:cxn ang="0">
                <a:pos x="827" y="383"/>
              </a:cxn>
              <a:cxn ang="0">
                <a:pos x="836" y="436"/>
              </a:cxn>
              <a:cxn ang="0">
                <a:pos x="823" y="452"/>
              </a:cxn>
              <a:cxn ang="0">
                <a:pos x="740" y="518"/>
              </a:cxn>
              <a:cxn ang="0">
                <a:pos x="691" y="614"/>
              </a:cxn>
              <a:cxn ang="0">
                <a:pos x="616" y="689"/>
              </a:cxn>
              <a:cxn ang="0">
                <a:pos x="519" y="738"/>
              </a:cxn>
              <a:cxn ang="0">
                <a:pos x="454" y="821"/>
              </a:cxn>
              <a:cxn ang="0">
                <a:pos x="437" y="833"/>
              </a:cxn>
              <a:cxn ang="0">
                <a:pos x="384" y="825"/>
              </a:cxn>
              <a:cxn ang="0">
                <a:pos x="338" y="744"/>
              </a:cxn>
              <a:cxn ang="0">
                <a:pos x="238" y="701"/>
              </a:cxn>
              <a:cxn ang="0">
                <a:pos x="158" y="631"/>
              </a:cxn>
              <a:cxn ang="0">
                <a:pos x="103" y="538"/>
              </a:cxn>
              <a:cxn ang="0">
                <a:pos x="17" y="453"/>
              </a:cxn>
              <a:cxn ang="0">
                <a:pos x="1" y="440"/>
              </a:cxn>
              <a:cxn ang="0">
                <a:pos x="5" y="386"/>
              </a:cxn>
              <a:cxn ang="0">
                <a:pos x="85" y="359"/>
              </a:cxn>
              <a:cxn ang="0">
                <a:pos x="121" y="256"/>
              </a:cxn>
              <a:cxn ang="0">
                <a:pos x="187" y="171"/>
              </a:cxn>
              <a:cxn ang="0">
                <a:pos x="276" y="111"/>
              </a:cxn>
              <a:cxn ang="0">
                <a:pos x="382" y="82"/>
              </a:cxn>
              <a:cxn ang="0">
                <a:pos x="390" y="2"/>
              </a:cxn>
            </a:cxnLst>
            <a:rect l="0" t="0" r="r" b="b"/>
            <a:pathLst>
              <a:path w="836" h="833">
                <a:moveTo>
                  <a:pt x="382" y="158"/>
                </a:moveTo>
                <a:lnTo>
                  <a:pt x="363" y="162"/>
                </a:lnTo>
                <a:lnTo>
                  <a:pt x="344" y="166"/>
                </a:lnTo>
                <a:lnTo>
                  <a:pt x="327" y="172"/>
                </a:lnTo>
                <a:lnTo>
                  <a:pt x="309" y="180"/>
                </a:lnTo>
                <a:lnTo>
                  <a:pt x="292" y="188"/>
                </a:lnTo>
                <a:lnTo>
                  <a:pt x="276" y="197"/>
                </a:lnTo>
                <a:lnTo>
                  <a:pt x="261" y="208"/>
                </a:lnTo>
                <a:lnTo>
                  <a:pt x="247" y="220"/>
                </a:lnTo>
                <a:lnTo>
                  <a:pt x="233" y="232"/>
                </a:lnTo>
                <a:lnTo>
                  <a:pt x="220" y="246"/>
                </a:lnTo>
                <a:lnTo>
                  <a:pt x="209" y="260"/>
                </a:lnTo>
                <a:lnTo>
                  <a:pt x="198" y="275"/>
                </a:lnTo>
                <a:lnTo>
                  <a:pt x="188" y="291"/>
                </a:lnTo>
                <a:lnTo>
                  <a:pt x="180" y="308"/>
                </a:lnTo>
                <a:lnTo>
                  <a:pt x="173" y="325"/>
                </a:lnTo>
                <a:lnTo>
                  <a:pt x="167" y="343"/>
                </a:lnTo>
                <a:lnTo>
                  <a:pt x="162" y="362"/>
                </a:lnTo>
                <a:lnTo>
                  <a:pt x="159" y="381"/>
                </a:lnTo>
                <a:lnTo>
                  <a:pt x="215" y="381"/>
                </a:lnTo>
                <a:lnTo>
                  <a:pt x="219" y="381"/>
                </a:lnTo>
                <a:lnTo>
                  <a:pt x="223" y="383"/>
                </a:lnTo>
                <a:lnTo>
                  <a:pt x="227" y="386"/>
                </a:lnTo>
                <a:lnTo>
                  <a:pt x="230" y="389"/>
                </a:lnTo>
                <a:lnTo>
                  <a:pt x="231" y="393"/>
                </a:lnTo>
                <a:lnTo>
                  <a:pt x="232" y="398"/>
                </a:lnTo>
                <a:lnTo>
                  <a:pt x="232" y="436"/>
                </a:lnTo>
                <a:lnTo>
                  <a:pt x="231" y="440"/>
                </a:lnTo>
                <a:lnTo>
                  <a:pt x="230" y="444"/>
                </a:lnTo>
                <a:lnTo>
                  <a:pt x="227" y="448"/>
                </a:lnTo>
                <a:lnTo>
                  <a:pt x="223" y="450"/>
                </a:lnTo>
                <a:lnTo>
                  <a:pt x="219" y="452"/>
                </a:lnTo>
                <a:lnTo>
                  <a:pt x="215" y="453"/>
                </a:lnTo>
                <a:lnTo>
                  <a:pt x="159" y="453"/>
                </a:lnTo>
                <a:lnTo>
                  <a:pt x="162" y="472"/>
                </a:lnTo>
                <a:lnTo>
                  <a:pt x="167" y="490"/>
                </a:lnTo>
                <a:lnTo>
                  <a:pt x="173" y="508"/>
                </a:lnTo>
                <a:lnTo>
                  <a:pt x="180" y="525"/>
                </a:lnTo>
                <a:lnTo>
                  <a:pt x="188" y="542"/>
                </a:lnTo>
                <a:lnTo>
                  <a:pt x="198" y="558"/>
                </a:lnTo>
                <a:lnTo>
                  <a:pt x="209" y="573"/>
                </a:lnTo>
                <a:lnTo>
                  <a:pt x="220" y="587"/>
                </a:lnTo>
                <a:lnTo>
                  <a:pt x="233" y="601"/>
                </a:lnTo>
                <a:lnTo>
                  <a:pt x="247" y="614"/>
                </a:lnTo>
                <a:lnTo>
                  <a:pt x="261" y="625"/>
                </a:lnTo>
                <a:lnTo>
                  <a:pt x="276" y="636"/>
                </a:lnTo>
                <a:lnTo>
                  <a:pt x="292" y="646"/>
                </a:lnTo>
                <a:lnTo>
                  <a:pt x="309" y="654"/>
                </a:lnTo>
                <a:lnTo>
                  <a:pt x="327" y="661"/>
                </a:lnTo>
                <a:lnTo>
                  <a:pt x="344" y="667"/>
                </a:lnTo>
                <a:lnTo>
                  <a:pt x="363" y="672"/>
                </a:lnTo>
                <a:lnTo>
                  <a:pt x="382" y="675"/>
                </a:lnTo>
                <a:lnTo>
                  <a:pt x="382" y="619"/>
                </a:lnTo>
                <a:lnTo>
                  <a:pt x="382" y="615"/>
                </a:lnTo>
                <a:lnTo>
                  <a:pt x="384" y="611"/>
                </a:lnTo>
                <a:lnTo>
                  <a:pt x="387" y="607"/>
                </a:lnTo>
                <a:lnTo>
                  <a:pt x="390" y="605"/>
                </a:lnTo>
                <a:lnTo>
                  <a:pt x="395" y="603"/>
                </a:lnTo>
                <a:lnTo>
                  <a:pt x="399" y="602"/>
                </a:lnTo>
                <a:lnTo>
                  <a:pt x="437" y="602"/>
                </a:lnTo>
                <a:lnTo>
                  <a:pt x="441" y="603"/>
                </a:lnTo>
                <a:lnTo>
                  <a:pt x="446" y="605"/>
                </a:lnTo>
                <a:lnTo>
                  <a:pt x="449" y="607"/>
                </a:lnTo>
                <a:lnTo>
                  <a:pt x="452" y="611"/>
                </a:lnTo>
                <a:lnTo>
                  <a:pt x="454" y="615"/>
                </a:lnTo>
                <a:lnTo>
                  <a:pt x="454" y="619"/>
                </a:lnTo>
                <a:lnTo>
                  <a:pt x="454" y="675"/>
                </a:lnTo>
                <a:lnTo>
                  <a:pt x="473" y="672"/>
                </a:lnTo>
                <a:lnTo>
                  <a:pt x="491" y="667"/>
                </a:lnTo>
                <a:lnTo>
                  <a:pt x="510" y="661"/>
                </a:lnTo>
                <a:lnTo>
                  <a:pt x="527" y="654"/>
                </a:lnTo>
                <a:lnTo>
                  <a:pt x="544" y="646"/>
                </a:lnTo>
                <a:lnTo>
                  <a:pt x="560" y="636"/>
                </a:lnTo>
                <a:lnTo>
                  <a:pt x="575" y="625"/>
                </a:lnTo>
                <a:lnTo>
                  <a:pt x="589" y="614"/>
                </a:lnTo>
                <a:lnTo>
                  <a:pt x="603" y="601"/>
                </a:lnTo>
                <a:lnTo>
                  <a:pt x="616" y="587"/>
                </a:lnTo>
                <a:lnTo>
                  <a:pt x="627" y="573"/>
                </a:lnTo>
                <a:lnTo>
                  <a:pt x="638" y="558"/>
                </a:lnTo>
                <a:lnTo>
                  <a:pt x="648" y="542"/>
                </a:lnTo>
                <a:lnTo>
                  <a:pt x="656" y="525"/>
                </a:lnTo>
                <a:lnTo>
                  <a:pt x="663" y="508"/>
                </a:lnTo>
                <a:lnTo>
                  <a:pt x="669" y="490"/>
                </a:lnTo>
                <a:lnTo>
                  <a:pt x="674" y="472"/>
                </a:lnTo>
                <a:lnTo>
                  <a:pt x="677" y="453"/>
                </a:lnTo>
                <a:lnTo>
                  <a:pt x="621" y="453"/>
                </a:lnTo>
                <a:lnTo>
                  <a:pt x="617" y="452"/>
                </a:lnTo>
                <a:lnTo>
                  <a:pt x="613" y="450"/>
                </a:lnTo>
                <a:lnTo>
                  <a:pt x="609" y="448"/>
                </a:lnTo>
                <a:lnTo>
                  <a:pt x="607" y="444"/>
                </a:lnTo>
                <a:lnTo>
                  <a:pt x="605" y="440"/>
                </a:lnTo>
                <a:lnTo>
                  <a:pt x="604" y="436"/>
                </a:lnTo>
                <a:lnTo>
                  <a:pt x="604" y="398"/>
                </a:lnTo>
                <a:lnTo>
                  <a:pt x="605" y="393"/>
                </a:lnTo>
                <a:lnTo>
                  <a:pt x="607" y="389"/>
                </a:lnTo>
                <a:lnTo>
                  <a:pt x="609" y="386"/>
                </a:lnTo>
                <a:lnTo>
                  <a:pt x="613" y="383"/>
                </a:lnTo>
                <a:lnTo>
                  <a:pt x="617" y="381"/>
                </a:lnTo>
                <a:lnTo>
                  <a:pt x="621" y="381"/>
                </a:lnTo>
                <a:lnTo>
                  <a:pt x="677" y="381"/>
                </a:lnTo>
                <a:lnTo>
                  <a:pt x="674" y="361"/>
                </a:lnTo>
                <a:lnTo>
                  <a:pt x="668" y="341"/>
                </a:lnTo>
                <a:lnTo>
                  <a:pt x="662" y="322"/>
                </a:lnTo>
                <a:lnTo>
                  <a:pt x="654" y="304"/>
                </a:lnTo>
                <a:lnTo>
                  <a:pt x="645" y="287"/>
                </a:lnTo>
                <a:lnTo>
                  <a:pt x="634" y="270"/>
                </a:lnTo>
                <a:lnTo>
                  <a:pt x="622" y="254"/>
                </a:lnTo>
                <a:lnTo>
                  <a:pt x="610" y="239"/>
                </a:lnTo>
                <a:lnTo>
                  <a:pt x="596" y="226"/>
                </a:lnTo>
                <a:lnTo>
                  <a:pt x="581" y="213"/>
                </a:lnTo>
                <a:lnTo>
                  <a:pt x="565" y="201"/>
                </a:lnTo>
                <a:lnTo>
                  <a:pt x="548" y="191"/>
                </a:lnTo>
                <a:lnTo>
                  <a:pt x="531" y="181"/>
                </a:lnTo>
                <a:lnTo>
                  <a:pt x="513" y="173"/>
                </a:lnTo>
                <a:lnTo>
                  <a:pt x="494" y="167"/>
                </a:lnTo>
                <a:lnTo>
                  <a:pt x="474" y="162"/>
                </a:lnTo>
                <a:lnTo>
                  <a:pt x="454" y="158"/>
                </a:lnTo>
                <a:lnTo>
                  <a:pt x="454" y="214"/>
                </a:lnTo>
                <a:lnTo>
                  <a:pt x="454" y="219"/>
                </a:lnTo>
                <a:lnTo>
                  <a:pt x="452" y="223"/>
                </a:lnTo>
                <a:lnTo>
                  <a:pt x="449" y="226"/>
                </a:lnTo>
                <a:lnTo>
                  <a:pt x="446" y="229"/>
                </a:lnTo>
                <a:lnTo>
                  <a:pt x="441" y="230"/>
                </a:lnTo>
                <a:lnTo>
                  <a:pt x="437" y="231"/>
                </a:lnTo>
                <a:lnTo>
                  <a:pt x="399" y="231"/>
                </a:lnTo>
                <a:lnTo>
                  <a:pt x="395" y="230"/>
                </a:lnTo>
                <a:lnTo>
                  <a:pt x="390" y="229"/>
                </a:lnTo>
                <a:lnTo>
                  <a:pt x="387" y="226"/>
                </a:lnTo>
                <a:lnTo>
                  <a:pt x="384" y="223"/>
                </a:lnTo>
                <a:lnTo>
                  <a:pt x="382" y="219"/>
                </a:lnTo>
                <a:lnTo>
                  <a:pt x="382" y="214"/>
                </a:lnTo>
                <a:lnTo>
                  <a:pt x="382" y="158"/>
                </a:lnTo>
                <a:close/>
                <a:moveTo>
                  <a:pt x="399" y="0"/>
                </a:moveTo>
                <a:lnTo>
                  <a:pt x="437" y="0"/>
                </a:lnTo>
                <a:lnTo>
                  <a:pt x="441" y="1"/>
                </a:lnTo>
                <a:lnTo>
                  <a:pt x="446" y="2"/>
                </a:lnTo>
                <a:lnTo>
                  <a:pt x="449" y="5"/>
                </a:lnTo>
                <a:lnTo>
                  <a:pt x="452" y="9"/>
                </a:lnTo>
                <a:lnTo>
                  <a:pt x="454" y="13"/>
                </a:lnTo>
                <a:lnTo>
                  <a:pt x="454" y="17"/>
                </a:lnTo>
                <a:lnTo>
                  <a:pt x="454" y="82"/>
                </a:lnTo>
                <a:lnTo>
                  <a:pt x="476" y="85"/>
                </a:lnTo>
                <a:lnTo>
                  <a:pt x="498" y="90"/>
                </a:lnTo>
                <a:lnTo>
                  <a:pt x="519" y="96"/>
                </a:lnTo>
                <a:lnTo>
                  <a:pt x="540" y="103"/>
                </a:lnTo>
                <a:lnTo>
                  <a:pt x="560" y="111"/>
                </a:lnTo>
                <a:lnTo>
                  <a:pt x="579" y="121"/>
                </a:lnTo>
                <a:lnTo>
                  <a:pt x="598" y="132"/>
                </a:lnTo>
                <a:lnTo>
                  <a:pt x="616" y="144"/>
                </a:lnTo>
                <a:lnTo>
                  <a:pt x="633" y="157"/>
                </a:lnTo>
                <a:lnTo>
                  <a:pt x="649" y="171"/>
                </a:lnTo>
                <a:lnTo>
                  <a:pt x="664" y="187"/>
                </a:lnTo>
                <a:lnTo>
                  <a:pt x="678" y="203"/>
                </a:lnTo>
                <a:lnTo>
                  <a:pt x="691" y="220"/>
                </a:lnTo>
                <a:lnTo>
                  <a:pt x="703" y="237"/>
                </a:lnTo>
                <a:lnTo>
                  <a:pt x="715" y="256"/>
                </a:lnTo>
                <a:lnTo>
                  <a:pt x="724" y="275"/>
                </a:lnTo>
                <a:lnTo>
                  <a:pt x="733" y="295"/>
                </a:lnTo>
                <a:lnTo>
                  <a:pt x="740" y="316"/>
                </a:lnTo>
                <a:lnTo>
                  <a:pt x="746" y="337"/>
                </a:lnTo>
                <a:lnTo>
                  <a:pt x="751" y="359"/>
                </a:lnTo>
                <a:lnTo>
                  <a:pt x="754" y="381"/>
                </a:lnTo>
                <a:lnTo>
                  <a:pt x="819" y="381"/>
                </a:lnTo>
                <a:lnTo>
                  <a:pt x="823" y="381"/>
                </a:lnTo>
                <a:lnTo>
                  <a:pt x="827" y="383"/>
                </a:lnTo>
                <a:lnTo>
                  <a:pt x="831" y="386"/>
                </a:lnTo>
                <a:lnTo>
                  <a:pt x="833" y="389"/>
                </a:lnTo>
                <a:lnTo>
                  <a:pt x="835" y="393"/>
                </a:lnTo>
                <a:lnTo>
                  <a:pt x="836" y="398"/>
                </a:lnTo>
                <a:lnTo>
                  <a:pt x="836" y="436"/>
                </a:lnTo>
                <a:lnTo>
                  <a:pt x="835" y="440"/>
                </a:lnTo>
                <a:lnTo>
                  <a:pt x="833" y="444"/>
                </a:lnTo>
                <a:lnTo>
                  <a:pt x="831" y="448"/>
                </a:lnTo>
                <a:lnTo>
                  <a:pt x="827" y="450"/>
                </a:lnTo>
                <a:lnTo>
                  <a:pt x="823" y="452"/>
                </a:lnTo>
                <a:lnTo>
                  <a:pt x="819" y="453"/>
                </a:lnTo>
                <a:lnTo>
                  <a:pt x="754" y="453"/>
                </a:lnTo>
                <a:lnTo>
                  <a:pt x="751" y="475"/>
                </a:lnTo>
                <a:lnTo>
                  <a:pt x="746" y="496"/>
                </a:lnTo>
                <a:lnTo>
                  <a:pt x="740" y="518"/>
                </a:lnTo>
                <a:lnTo>
                  <a:pt x="733" y="538"/>
                </a:lnTo>
                <a:lnTo>
                  <a:pt x="724" y="558"/>
                </a:lnTo>
                <a:lnTo>
                  <a:pt x="715" y="577"/>
                </a:lnTo>
                <a:lnTo>
                  <a:pt x="703" y="596"/>
                </a:lnTo>
                <a:lnTo>
                  <a:pt x="691" y="614"/>
                </a:lnTo>
                <a:lnTo>
                  <a:pt x="678" y="631"/>
                </a:lnTo>
                <a:lnTo>
                  <a:pt x="664" y="647"/>
                </a:lnTo>
                <a:lnTo>
                  <a:pt x="649" y="662"/>
                </a:lnTo>
                <a:lnTo>
                  <a:pt x="633" y="676"/>
                </a:lnTo>
                <a:lnTo>
                  <a:pt x="616" y="689"/>
                </a:lnTo>
                <a:lnTo>
                  <a:pt x="598" y="701"/>
                </a:lnTo>
                <a:lnTo>
                  <a:pt x="579" y="712"/>
                </a:lnTo>
                <a:lnTo>
                  <a:pt x="560" y="722"/>
                </a:lnTo>
                <a:lnTo>
                  <a:pt x="540" y="731"/>
                </a:lnTo>
                <a:lnTo>
                  <a:pt x="519" y="738"/>
                </a:lnTo>
                <a:lnTo>
                  <a:pt x="498" y="744"/>
                </a:lnTo>
                <a:lnTo>
                  <a:pt x="476" y="748"/>
                </a:lnTo>
                <a:lnTo>
                  <a:pt x="454" y="751"/>
                </a:lnTo>
                <a:lnTo>
                  <a:pt x="454" y="816"/>
                </a:lnTo>
                <a:lnTo>
                  <a:pt x="454" y="821"/>
                </a:lnTo>
                <a:lnTo>
                  <a:pt x="452" y="825"/>
                </a:lnTo>
                <a:lnTo>
                  <a:pt x="449" y="828"/>
                </a:lnTo>
                <a:lnTo>
                  <a:pt x="446" y="831"/>
                </a:lnTo>
                <a:lnTo>
                  <a:pt x="441" y="833"/>
                </a:lnTo>
                <a:lnTo>
                  <a:pt x="437" y="833"/>
                </a:lnTo>
                <a:lnTo>
                  <a:pt x="399" y="833"/>
                </a:lnTo>
                <a:lnTo>
                  <a:pt x="395" y="833"/>
                </a:lnTo>
                <a:lnTo>
                  <a:pt x="390" y="831"/>
                </a:lnTo>
                <a:lnTo>
                  <a:pt x="387" y="828"/>
                </a:lnTo>
                <a:lnTo>
                  <a:pt x="384" y="825"/>
                </a:lnTo>
                <a:lnTo>
                  <a:pt x="382" y="821"/>
                </a:lnTo>
                <a:lnTo>
                  <a:pt x="382" y="816"/>
                </a:lnTo>
                <a:lnTo>
                  <a:pt x="382" y="751"/>
                </a:lnTo>
                <a:lnTo>
                  <a:pt x="360" y="748"/>
                </a:lnTo>
                <a:lnTo>
                  <a:pt x="338" y="744"/>
                </a:lnTo>
                <a:lnTo>
                  <a:pt x="317" y="738"/>
                </a:lnTo>
                <a:lnTo>
                  <a:pt x="296" y="731"/>
                </a:lnTo>
                <a:lnTo>
                  <a:pt x="276" y="722"/>
                </a:lnTo>
                <a:lnTo>
                  <a:pt x="257" y="712"/>
                </a:lnTo>
                <a:lnTo>
                  <a:pt x="238" y="701"/>
                </a:lnTo>
                <a:lnTo>
                  <a:pt x="220" y="689"/>
                </a:lnTo>
                <a:lnTo>
                  <a:pt x="203" y="676"/>
                </a:lnTo>
                <a:lnTo>
                  <a:pt x="187" y="662"/>
                </a:lnTo>
                <a:lnTo>
                  <a:pt x="172" y="647"/>
                </a:lnTo>
                <a:lnTo>
                  <a:pt x="158" y="631"/>
                </a:lnTo>
                <a:lnTo>
                  <a:pt x="144" y="614"/>
                </a:lnTo>
                <a:lnTo>
                  <a:pt x="132" y="596"/>
                </a:lnTo>
                <a:lnTo>
                  <a:pt x="121" y="577"/>
                </a:lnTo>
                <a:lnTo>
                  <a:pt x="111" y="558"/>
                </a:lnTo>
                <a:lnTo>
                  <a:pt x="103" y="538"/>
                </a:lnTo>
                <a:lnTo>
                  <a:pt x="96" y="518"/>
                </a:lnTo>
                <a:lnTo>
                  <a:pt x="90" y="496"/>
                </a:lnTo>
                <a:lnTo>
                  <a:pt x="85" y="475"/>
                </a:lnTo>
                <a:lnTo>
                  <a:pt x="82" y="453"/>
                </a:lnTo>
                <a:lnTo>
                  <a:pt x="17" y="453"/>
                </a:lnTo>
                <a:lnTo>
                  <a:pt x="13" y="452"/>
                </a:lnTo>
                <a:lnTo>
                  <a:pt x="9" y="450"/>
                </a:lnTo>
                <a:lnTo>
                  <a:pt x="5" y="448"/>
                </a:lnTo>
                <a:lnTo>
                  <a:pt x="2" y="444"/>
                </a:lnTo>
                <a:lnTo>
                  <a:pt x="1" y="440"/>
                </a:lnTo>
                <a:lnTo>
                  <a:pt x="0" y="436"/>
                </a:lnTo>
                <a:lnTo>
                  <a:pt x="0" y="398"/>
                </a:lnTo>
                <a:lnTo>
                  <a:pt x="1" y="393"/>
                </a:lnTo>
                <a:lnTo>
                  <a:pt x="2" y="389"/>
                </a:lnTo>
                <a:lnTo>
                  <a:pt x="5" y="386"/>
                </a:lnTo>
                <a:lnTo>
                  <a:pt x="9" y="383"/>
                </a:lnTo>
                <a:lnTo>
                  <a:pt x="13" y="381"/>
                </a:lnTo>
                <a:lnTo>
                  <a:pt x="17" y="381"/>
                </a:lnTo>
                <a:lnTo>
                  <a:pt x="82" y="381"/>
                </a:lnTo>
                <a:lnTo>
                  <a:pt x="85" y="359"/>
                </a:lnTo>
                <a:lnTo>
                  <a:pt x="90" y="337"/>
                </a:lnTo>
                <a:lnTo>
                  <a:pt x="96" y="316"/>
                </a:lnTo>
                <a:lnTo>
                  <a:pt x="103" y="295"/>
                </a:lnTo>
                <a:lnTo>
                  <a:pt x="111" y="275"/>
                </a:lnTo>
                <a:lnTo>
                  <a:pt x="121" y="256"/>
                </a:lnTo>
                <a:lnTo>
                  <a:pt x="132" y="237"/>
                </a:lnTo>
                <a:lnTo>
                  <a:pt x="144" y="220"/>
                </a:lnTo>
                <a:lnTo>
                  <a:pt x="158" y="203"/>
                </a:lnTo>
                <a:lnTo>
                  <a:pt x="172" y="187"/>
                </a:lnTo>
                <a:lnTo>
                  <a:pt x="187" y="171"/>
                </a:lnTo>
                <a:lnTo>
                  <a:pt x="203" y="157"/>
                </a:lnTo>
                <a:lnTo>
                  <a:pt x="220" y="144"/>
                </a:lnTo>
                <a:lnTo>
                  <a:pt x="238" y="132"/>
                </a:lnTo>
                <a:lnTo>
                  <a:pt x="257" y="121"/>
                </a:lnTo>
                <a:lnTo>
                  <a:pt x="276" y="111"/>
                </a:lnTo>
                <a:lnTo>
                  <a:pt x="296" y="103"/>
                </a:lnTo>
                <a:lnTo>
                  <a:pt x="317" y="96"/>
                </a:lnTo>
                <a:lnTo>
                  <a:pt x="338" y="90"/>
                </a:lnTo>
                <a:lnTo>
                  <a:pt x="360" y="85"/>
                </a:lnTo>
                <a:lnTo>
                  <a:pt x="382" y="82"/>
                </a:lnTo>
                <a:lnTo>
                  <a:pt x="382" y="17"/>
                </a:lnTo>
                <a:lnTo>
                  <a:pt x="382" y="13"/>
                </a:lnTo>
                <a:lnTo>
                  <a:pt x="384" y="9"/>
                </a:lnTo>
                <a:lnTo>
                  <a:pt x="387" y="5"/>
                </a:lnTo>
                <a:lnTo>
                  <a:pt x="390" y="2"/>
                </a:lnTo>
                <a:lnTo>
                  <a:pt x="395" y="1"/>
                </a:lnTo>
                <a:lnTo>
                  <a:pt x="3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2" name="Rectangle 31"/>
          <p:cNvSpPr/>
          <p:nvPr/>
        </p:nvSpPr>
        <p:spPr>
          <a:xfrm>
            <a:off x="1067230" y="2029316"/>
            <a:ext cx="3143687" cy="690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l-NL" sz="1333" b="1" dirty="0">
                <a:solidFill>
                  <a:schemeClr val="bg1"/>
                </a:solidFill>
              </a:rPr>
              <a:t>Integraal aanbod van instrumenten</a:t>
            </a:r>
          </a:p>
          <a:p>
            <a:r>
              <a:rPr lang="nl-NL" sz="1051" dirty="0">
                <a:solidFill>
                  <a:schemeClr val="bg1"/>
                </a:solidFill>
              </a:rPr>
              <a:t>Het organiseren van een integraal aanbod van instrumenten die bijdragen aan het vinden en houden van een baan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90A06F14-FB42-564E-B9C1-C24FB7BB87A9}"/>
              </a:ext>
            </a:extLst>
          </p:cNvPr>
          <p:cNvSpPr/>
          <p:nvPr/>
        </p:nvSpPr>
        <p:spPr>
          <a:xfrm>
            <a:off x="304800" y="1328034"/>
            <a:ext cx="782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l-NL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“Uiteindelijk is ons doel om meer inwoners aan het werk te helpen of aan het werk te houden met respect en meerwaarde voor zowel werkgevers als werkzoekenden.”</a:t>
            </a:r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FF4FB8DF-2116-234B-9B9D-A15B1EA74D7A}"/>
              </a:ext>
            </a:extLst>
          </p:cNvPr>
          <p:cNvSpPr/>
          <p:nvPr/>
        </p:nvSpPr>
        <p:spPr>
          <a:xfrm>
            <a:off x="289785" y="2851485"/>
            <a:ext cx="4108721" cy="700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DB0A6CBC-C617-254C-A273-F4A4F281AC2E}"/>
              </a:ext>
            </a:extLst>
          </p:cNvPr>
          <p:cNvSpPr/>
          <p:nvPr/>
        </p:nvSpPr>
        <p:spPr>
          <a:xfrm>
            <a:off x="1049786" y="2865697"/>
            <a:ext cx="3382871" cy="5285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l-NL" sz="1333" b="1" dirty="0">
                <a:solidFill>
                  <a:schemeClr val="bg1"/>
                </a:solidFill>
              </a:rPr>
              <a:t>Integrale en eenduidige werkgeversbenadering</a:t>
            </a:r>
          </a:p>
          <a:p>
            <a:r>
              <a:rPr lang="nl-NL" sz="1051" dirty="0">
                <a:solidFill>
                  <a:schemeClr val="bg1"/>
                </a:solidFill>
              </a:rPr>
              <a:t>Een integrale en ‘eenduidige’ werkgeversbenadering binnen de AMR G&amp;V</a:t>
            </a:r>
          </a:p>
        </p:txBody>
      </p:sp>
      <p:grpSp>
        <p:nvGrpSpPr>
          <p:cNvPr id="45" name="Group 35">
            <a:extLst>
              <a:ext uri="{FF2B5EF4-FFF2-40B4-BE49-F238E27FC236}">
                <a16:creationId xmlns:a16="http://schemas.microsoft.com/office/drawing/2014/main" id="{96DBC4EC-167F-BF4F-89CE-BBCA040E645C}"/>
              </a:ext>
            </a:extLst>
          </p:cNvPr>
          <p:cNvGrpSpPr/>
          <p:nvPr/>
        </p:nvGrpSpPr>
        <p:grpSpPr>
          <a:xfrm>
            <a:off x="404546" y="3104574"/>
            <a:ext cx="465392" cy="194676"/>
            <a:chOff x="4423444" y="2794166"/>
            <a:chExt cx="611640" cy="364996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143E233F-409F-4046-9C47-8DE03D9260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444" y="2794166"/>
              <a:ext cx="611640" cy="364996"/>
            </a:xfrm>
            <a:custGeom>
              <a:avLst/>
              <a:gdLst/>
              <a:ahLst/>
              <a:cxnLst>
                <a:cxn ang="0">
                  <a:pos x="356" y="72"/>
                </a:cxn>
                <a:cxn ang="0">
                  <a:pos x="302" y="98"/>
                </a:cxn>
                <a:cxn ang="0">
                  <a:pos x="261" y="140"/>
                </a:cxn>
                <a:cxn ang="0">
                  <a:pos x="235" y="193"/>
                </a:cxn>
                <a:cxn ang="0">
                  <a:pos x="230" y="255"/>
                </a:cxn>
                <a:cxn ang="0">
                  <a:pos x="246" y="314"/>
                </a:cxn>
                <a:cxn ang="0">
                  <a:pos x="280" y="362"/>
                </a:cxn>
                <a:cxn ang="0">
                  <a:pos x="328" y="396"/>
                </a:cxn>
                <a:cxn ang="0">
                  <a:pos x="387" y="412"/>
                </a:cxn>
                <a:cxn ang="0">
                  <a:pos x="448" y="407"/>
                </a:cxn>
                <a:cxn ang="0">
                  <a:pos x="502" y="381"/>
                </a:cxn>
                <a:cxn ang="0">
                  <a:pos x="544" y="339"/>
                </a:cxn>
                <a:cxn ang="0">
                  <a:pos x="569" y="285"/>
                </a:cxn>
                <a:cxn ang="0">
                  <a:pos x="574" y="224"/>
                </a:cxn>
                <a:cxn ang="0">
                  <a:pos x="559" y="165"/>
                </a:cxn>
                <a:cxn ang="0">
                  <a:pos x="525" y="117"/>
                </a:cxn>
                <a:cxn ang="0">
                  <a:pos x="476" y="83"/>
                </a:cxn>
                <a:cxn ang="0">
                  <a:pos x="418" y="67"/>
                </a:cxn>
                <a:cxn ang="0">
                  <a:pos x="429" y="2"/>
                </a:cxn>
                <a:cxn ang="0">
                  <a:pos x="487" y="15"/>
                </a:cxn>
                <a:cxn ang="0">
                  <a:pos x="546" y="39"/>
                </a:cxn>
                <a:cxn ang="0">
                  <a:pos x="629" y="86"/>
                </a:cxn>
                <a:cxn ang="0">
                  <a:pos x="679" y="121"/>
                </a:cxn>
                <a:cxn ang="0">
                  <a:pos x="722" y="155"/>
                </a:cxn>
                <a:cxn ang="0">
                  <a:pos x="757" y="184"/>
                </a:cxn>
                <a:cxn ang="0">
                  <a:pos x="780" y="205"/>
                </a:cxn>
                <a:cxn ang="0">
                  <a:pos x="791" y="216"/>
                </a:cxn>
                <a:cxn ang="0">
                  <a:pos x="800" y="231"/>
                </a:cxn>
                <a:cxn ang="0">
                  <a:pos x="798" y="252"/>
                </a:cxn>
                <a:cxn ang="0">
                  <a:pos x="789" y="263"/>
                </a:cxn>
                <a:cxn ang="0">
                  <a:pos x="775" y="277"/>
                </a:cxn>
                <a:cxn ang="0">
                  <a:pos x="749" y="300"/>
                </a:cxn>
                <a:cxn ang="0">
                  <a:pos x="712" y="331"/>
                </a:cxn>
                <a:cxn ang="0">
                  <a:pos x="667" y="365"/>
                </a:cxn>
                <a:cxn ang="0">
                  <a:pos x="616" y="400"/>
                </a:cxn>
                <a:cxn ang="0">
                  <a:pos x="531" y="445"/>
                </a:cxn>
                <a:cxn ang="0">
                  <a:pos x="473" y="467"/>
                </a:cxn>
                <a:cxn ang="0">
                  <a:pos x="415" y="477"/>
                </a:cxn>
                <a:cxn ang="0">
                  <a:pos x="358" y="473"/>
                </a:cxn>
                <a:cxn ang="0">
                  <a:pos x="299" y="457"/>
                </a:cxn>
                <a:cxn ang="0">
                  <a:pos x="227" y="424"/>
                </a:cxn>
                <a:cxn ang="0">
                  <a:pos x="159" y="383"/>
                </a:cxn>
                <a:cxn ang="0">
                  <a:pos x="111" y="348"/>
                </a:cxn>
                <a:cxn ang="0">
                  <a:pos x="70" y="315"/>
                </a:cxn>
                <a:cxn ang="0">
                  <a:pos x="38" y="287"/>
                </a:cxn>
                <a:cxn ang="0">
                  <a:pos x="17" y="269"/>
                </a:cxn>
                <a:cxn ang="0">
                  <a:pos x="10" y="262"/>
                </a:cxn>
                <a:cxn ang="0">
                  <a:pos x="0" y="242"/>
                </a:cxn>
                <a:cxn ang="0">
                  <a:pos x="6" y="220"/>
                </a:cxn>
                <a:cxn ang="0">
                  <a:pos x="14" y="212"/>
                </a:cxn>
                <a:cxn ang="0">
                  <a:pos x="32" y="196"/>
                </a:cxn>
                <a:cxn ang="0">
                  <a:pos x="61" y="170"/>
                </a:cxn>
                <a:cxn ang="0">
                  <a:pos x="100" y="138"/>
                </a:cxn>
                <a:cxn ang="0">
                  <a:pos x="146" y="104"/>
                </a:cxn>
                <a:cxn ang="0">
                  <a:pos x="199" y="69"/>
                </a:cxn>
                <a:cxn ang="0">
                  <a:pos x="285" y="26"/>
                </a:cxn>
                <a:cxn ang="0">
                  <a:pos x="343" y="7"/>
                </a:cxn>
                <a:cxn ang="0">
                  <a:pos x="401" y="0"/>
                </a:cxn>
              </a:cxnLst>
              <a:rect l="0" t="0" r="r" b="b"/>
              <a:pathLst>
                <a:path w="801" h="478">
                  <a:moveTo>
                    <a:pt x="402" y="66"/>
                  </a:moveTo>
                  <a:lnTo>
                    <a:pt x="387" y="67"/>
                  </a:lnTo>
                  <a:lnTo>
                    <a:pt x="371" y="69"/>
                  </a:lnTo>
                  <a:lnTo>
                    <a:pt x="356" y="72"/>
                  </a:lnTo>
                  <a:lnTo>
                    <a:pt x="342" y="77"/>
                  </a:lnTo>
                  <a:lnTo>
                    <a:pt x="328" y="83"/>
                  </a:lnTo>
                  <a:lnTo>
                    <a:pt x="315" y="90"/>
                  </a:lnTo>
                  <a:lnTo>
                    <a:pt x="302" y="98"/>
                  </a:lnTo>
                  <a:lnTo>
                    <a:pt x="291" y="107"/>
                  </a:lnTo>
                  <a:lnTo>
                    <a:pt x="280" y="117"/>
                  </a:lnTo>
                  <a:lnTo>
                    <a:pt x="270" y="128"/>
                  </a:lnTo>
                  <a:lnTo>
                    <a:pt x="261" y="140"/>
                  </a:lnTo>
                  <a:lnTo>
                    <a:pt x="253" y="152"/>
                  </a:lnTo>
                  <a:lnTo>
                    <a:pt x="246" y="165"/>
                  </a:lnTo>
                  <a:lnTo>
                    <a:pt x="240" y="179"/>
                  </a:lnTo>
                  <a:lnTo>
                    <a:pt x="235" y="193"/>
                  </a:lnTo>
                  <a:lnTo>
                    <a:pt x="232" y="208"/>
                  </a:lnTo>
                  <a:lnTo>
                    <a:pt x="230" y="224"/>
                  </a:lnTo>
                  <a:lnTo>
                    <a:pt x="229" y="239"/>
                  </a:lnTo>
                  <a:lnTo>
                    <a:pt x="230" y="255"/>
                  </a:lnTo>
                  <a:lnTo>
                    <a:pt x="232" y="271"/>
                  </a:lnTo>
                  <a:lnTo>
                    <a:pt x="235" y="285"/>
                  </a:lnTo>
                  <a:lnTo>
                    <a:pt x="240" y="300"/>
                  </a:lnTo>
                  <a:lnTo>
                    <a:pt x="246" y="314"/>
                  </a:lnTo>
                  <a:lnTo>
                    <a:pt x="253" y="327"/>
                  </a:lnTo>
                  <a:lnTo>
                    <a:pt x="261" y="339"/>
                  </a:lnTo>
                  <a:lnTo>
                    <a:pt x="270" y="351"/>
                  </a:lnTo>
                  <a:lnTo>
                    <a:pt x="280" y="362"/>
                  </a:lnTo>
                  <a:lnTo>
                    <a:pt x="291" y="372"/>
                  </a:lnTo>
                  <a:lnTo>
                    <a:pt x="302" y="381"/>
                  </a:lnTo>
                  <a:lnTo>
                    <a:pt x="315" y="389"/>
                  </a:lnTo>
                  <a:lnTo>
                    <a:pt x="328" y="396"/>
                  </a:lnTo>
                  <a:lnTo>
                    <a:pt x="342" y="402"/>
                  </a:lnTo>
                  <a:lnTo>
                    <a:pt x="356" y="407"/>
                  </a:lnTo>
                  <a:lnTo>
                    <a:pt x="371" y="410"/>
                  </a:lnTo>
                  <a:lnTo>
                    <a:pt x="387" y="412"/>
                  </a:lnTo>
                  <a:lnTo>
                    <a:pt x="402" y="413"/>
                  </a:lnTo>
                  <a:lnTo>
                    <a:pt x="418" y="412"/>
                  </a:lnTo>
                  <a:lnTo>
                    <a:pt x="433" y="410"/>
                  </a:lnTo>
                  <a:lnTo>
                    <a:pt x="448" y="407"/>
                  </a:lnTo>
                  <a:lnTo>
                    <a:pt x="463" y="402"/>
                  </a:lnTo>
                  <a:lnTo>
                    <a:pt x="476" y="396"/>
                  </a:lnTo>
                  <a:lnTo>
                    <a:pt x="490" y="389"/>
                  </a:lnTo>
                  <a:lnTo>
                    <a:pt x="502" y="381"/>
                  </a:lnTo>
                  <a:lnTo>
                    <a:pt x="514" y="372"/>
                  </a:lnTo>
                  <a:lnTo>
                    <a:pt x="525" y="362"/>
                  </a:lnTo>
                  <a:lnTo>
                    <a:pt x="535" y="351"/>
                  </a:lnTo>
                  <a:lnTo>
                    <a:pt x="544" y="339"/>
                  </a:lnTo>
                  <a:lnTo>
                    <a:pt x="552" y="327"/>
                  </a:lnTo>
                  <a:lnTo>
                    <a:pt x="559" y="314"/>
                  </a:lnTo>
                  <a:lnTo>
                    <a:pt x="564" y="300"/>
                  </a:lnTo>
                  <a:lnTo>
                    <a:pt x="569" y="285"/>
                  </a:lnTo>
                  <a:lnTo>
                    <a:pt x="573" y="271"/>
                  </a:lnTo>
                  <a:lnTo>
                    <a:pt x="574" y="255"/>
                  </a:lnTo>
                  <a:lnTo>
                    <a:pt x="575" y="239"/>
                  </a:lnTo>
                  <a:lnTo>
                    <a:pt x="574" y="224"/>
                  </a:lnTo>
                  <a:lnTo>
                    <a:pt x="573" y="208"/>
                  </a:lnTo>
                  <a:lnTo>
                    <a:pt x="569" y="193"/>
                  </a:lnTo>
                  <a:lnTo>
                    <a:pt x="564" y="179"/>
                  </a:lnTo>
                  <a:lnTo>
                    <a:pt x="559" y="165"/>
                  </a:lnTo>
                  <a:lnTo>
                    <a:pt x="552" y="152"/>
                  </a:lnTo>
                  <a:lnTo>
                    <a:pt x="544" y="140"/>
                  </a:lnTo>
                  <a:lnTo>
                    <a:pt x="535" y="128"/>
                  </a:lnTo>
                  <a:lnTo>
                    <a:pt x="525" y="117"/>
                  </a:lnTo>
                  <a:lnTo>
                    <a:pt x="514" y="107"/>
                  </a:lnTo>
                  <a:lnTo>
                    <a:pt x="502" y="98"/>
                  </a:lnTo>
                  <a:lnTo>
                    <a:pt x="490" y="90"/>
                  </a:lnTo>
                  <a:lnTo>
                    <a:pt x="476" y="83"/>
                  </a:lnTo>
                  <a:lnTo>
                    <a:pt x="463" y="77"/>
                  </a:lnTo>
                  <a:lnTo>
                    <a:pt x="448" y="72"/>
                  </a:lnTo>
                  <a:lnTo>
                    <a:pt x="433" y="69"/>
                  </a:lnTo>
                  <a:lnTo>
                    <a:pt x="418" y="67"/>
                  </a:lnTo>
                  <a:lnTo>
                    <a:pt x="402" y="66"/>
                  </a:lnTo>
                  <a:close/>
                  <a:moveTo>
                    <a:pt x="401" y="0"/>
                  </a:moveTo>
                  <a:lnTo>
                    <a:pt x="415" y="1"/>
                  </a:lnTo>
                  <a:lnTo>
                    <a:pt x="429" y="2"/>
                  </a:lnTo>
                  <a:lnTo>
                    <a:pt x="444" y="4"/>
                  </a:lnTo>
                  <a:lnTo>
                    <a:pt x="458" y="7"/>
                  </a:lnTo>
                  <a:lnTo>
                    <a:pt x="473" y="11"/>
                  </a:lnTo>
                  <a:lnTo>
                    <a:pt x="487" y="15"/>
                  </a:lnTo>
                  <a:lnTo>
                    <a:pt x="502" y="20"/>
                  </a:lnTo>
                  <a:lnTo>
                    <a:pt x="517" y="26"/>
                  </a:lnTo>
                  <a:lnTo>
                    <a:pt x="531" y="32"/>
                  </a:lnTo>
                  <a:lnTo>
                    <a:pt x="546" y="39"/>
                  </a:lnTo>
                  <a:lnTo>
                    <a:pt x="574" y="53"/>
                  </a:lnTo>
                  <a:lnTo>
                    <a:pt x="602" y="69"/>
                  </a:lnTo>
                  <a:lnTo>
                    <a:pt x="616" y="78"/>
                  </a:lnTo>
                  <a:lnTo>
                    <a:pt x="629" y="86"/>
                  </a:lnTo>
                  <a:lnTo>
                    <a:pt x="642" y="95"/>
                  </a:lnTo>
                  <a:lnTo>
                    <a:pt x="655" y="104"/>
                  </a:lnTo>
                  <a:lnTo>
                    <a:pt x="667" y="112"/>
                  </a:lnTo>
                  <a:lnTo>
                    <a:pt x="679" y="121"/>
                  </a:lnTo>
                  <a:lnTo>
                    <a:pt x="691" y="130"/>
                  </a:lnTo>
                  <a:lnTo>
                    <a:pt x="702" y="138"/>
                  </a:lnTo>
                  <a:lnTo>
                    <a:pt x="712" y="147"/>
                  </a:lnTo>
                  <a:lnTo>
                    <a:pt x="722" y="155"/>
                  </a:lnTo>
                  <a:lnTo>
                    <a:pt x="732" y="163"/>
                  </a:lnTo>
                  <a:lnTo>
                    <a:pt x="741" y="170"/>
                  </a:lnTo>
                  <a:lnTo>
                    <a:pt x="749" y="177"/>
                  </a:lnTo>
                  <a:lnTo>
                    <a:pt x="757" y="184"/>
                  </a:lnTo>
                  <a:lnTo>
                    <a:pt x="764" y="190"/>
                  </a:lnTo>
                  <a:lnTo>
                    <a:pt x="770" y="196"/>
                  </a:lnTo>
                  <a:lnTo>
                    <a:pt x="775" y="201"/>
                  </a:lnTo>
                  <a:lnTo>
                    <a:pt x="780" y="205"/>
                  </a:lnTo>
                  <a:lnTo>
                    <a:pt x="784" y="209"/>
                  </a:lnTo>
                  <a:lnTo>
                    <a:pt x="787" y="212"/>
                  </a:lnTo>
                  <a:lnTo>
                    <a:pt x="789" y="214"/>
                  </a:lnTo>
                  <a:lnTo>
                    <a:pt x="791" y="216"/>
                  </a:lnTo>
                  <a:lnTo>
                    <a:pt x="791" y="216"/>
                  </a:lnTo>
                  <a:lnTo>
                    <a:pt x="795" y="220"/>
                  </a:lnTo>
                  <a:lnTo>
                    <a:pt x="798" y="225"/>
                  </a:lnTo>
                  <a:lnTo>
                    <a:pt x="800" y="231"/>
                  </a:lnTo>
                  <a:lnTo>
                    <a:pt x="801" y="236"/>
                  </a:lnTo>
                  <a:lnTo>
                    <a:pt x="801" y="241"/>
                  </a:lnTo>
                  <a:lnTo>
                    <a:pt x="800" y="247"/>
                  </a:lnTo>
                  <a:lnTo>
                    <a:pt x="798" y="252"/>
                  </a:lnTo>
                  <a:lnTo>
                    <a:pt x="795" y="257"/>
                  </a:lnTo>
                  <a:lnTo>
                    <a:pt x="791" y="262"/>
                  </a:lnTo>
                  <a:lnTo>
                    <a:pt x="791" y="262"/>
                  </a:lnTo>
                  <a:lnTo>
                    <a:pt x="789" y="263"/>
                  </a:lnTo>
                  <a:lnTo>
                    <a:pt x="787" y="266"/>
                  </a:lnTo>
                  <a:lnTo>
                    <a:pt x="784" y="269"/>
                  </a:lnTo>
                  <a:lnTo>
                    <a:pt x="780" y="272"/>
                  </a:lnTo>
                  <a:lnTo>
                    <a:pt x="775" y="277"/>
                  </a:lnTo>
                  <a:lnTo>
                    <a:pt x="770" y="282"/>
                  </a:lnTo>
                  <a:lnTo>
                    <a:pt x="764" y="287"/>
                  </a:lnTo>
                  <a:lnTo>
                    <a:pt x="757" y="294"/>
                  </a:lnTo>
                  <a:lnTo>
                    <a:pt x="749" y="300"/>
                  </a:lnTo>
                  <a:lnTo>
                    <a:pt x="741" y="308"/>
                  </a:lnTo>
                  <a:lnTo>
                    <a:pt x="732" y="315"/>
                  </a:lnTo>
                  <a:lnTo>
                    <a:pt x="722" y="323"/>
                  </a:lnTo>
                  <a:lnTo>
                    <a:pt x="712" y="331"/>
                  </a:lnTo>
                  <a:lnTo>
                    <a:pt x="702" y="339"/>
                  </a:lnTo>
                  <a:lnTo>
                    <a:pt x="691" y="348"/>
                  </a:lnTo>
                  <a:lnTo>
                    <a:pt x="679" y="357"/>
                  </a:lnTo>
                  <a:lnTo>
                    <a:pt x="667" y="365"/>
                  </a:lnTo>
                  <a:lnTo>
                    <a:pt x="655" y="374"/>
                  </a:lnTo>
                  <a:lnTo>
                    <a:pt x="642" y="383"/>
                  </a:lnTo>
                  <a:lnTo>
                    <a:pt x="629" y="391"/>
                  </a:lnTo>
                  <a:lnTo>
                    <a:pt x="616" y="400"/>
                  </a:lnTo>
                  <a:lnTo>
                    <a:pt x="602" y="408"/>
                  </a:lnTo>
                  <a:lnTo>
                    <a:pt x="574" y="424"/>
                  </a:lnTo>
                  <a:lnTo>
                    <a:pt x="546" y="439"/>
                  </a:lnTo>
                  <a:lnTo>
                    <a:pt x="531" y="445"/>
                  </a:lnTo>
                  <a:lnTo>
                    <a:pt x="517" y="452"/>
                  </a:lnTo>
                  <a:lnTo>
                    <a:pt x="502" y="457"/>
                  </a:lnTo>
                  <a:lnTo>
                    <a:pt x="487" y="462"/>
                  </a:lnTo>
                  <a:lnTo>
                    <a:pt x="473" y="467"/>
                  </a:lnTo>
                  <a:lnTo>
                    <a:pt x="458" y="470"/>
                  </a:lnTo>
                  <a:lnTo>
                    <a:pt x="444" y="473"/>
                  </a:lnTo>
                  <a:lnTo>
                    <a:pt x="429" y="476"/>
                  </a:lnTo>
                  <a:lnTo>
                    <a:pt x="415" y="477"/>
                  </a:lnTo>
                  <a:lnTo>
                    <a:pt x="401" y="478"/>
                  </a:lnTo>
                  <a:lnTo>
                    <a:pt x="387" y="477"/>
                  </a:lnTo>
                  <a:lnTo>
                    <a:pt x="372" y="476"/>
                  </a:lnTo>
                  <a:lnTo>
                    <a:pt x="358" y="473"/>
                  </a:lnTo>
                  <a:lnTo>
                    <a:pt x="343" y="470"/>
                  </a:lnTo>
                  <a:lnTo>
                    <a:pt x="328" y="467"/>
                  </a:lnTo>
                  <a:lnTo>
                    <a:pt x="314" y="462"/>
                  </a:lnTo>
                  <a:lnTo>
                    <a:pt x="299" y="457"/>
                  </a:lnTo>
                  <a:lnTo>
                    <a:pt x="285" y="452"/>
                  </a:lnTo>
                  <a:lnTo>
                    <a:pt x="270" y="445"/>
                  </a:lnTo>
                  <a:lnTo>
                    <a:pt x="256" y="439"/>
                  </a:lnTo>
                  <a:lnTo>
                    <a:pt x="227" y="424"/>
                  </a:lnTo>
                  <a:lnTo>
                    <a:pt x="199" y="408"/>
                  </a:lnTo>
                  <a:lnTo>
                    <a:pt x="186" y="400"/>
                  </a:lnTo>
                  <a:lnTo>
                    <a:pt x="172" y="391"/>
                  </a:lnTo>
                  <a:lnTo>
                    <a:pt x="159" y="383"/>
                  </a:lnTo>
                  <a:lnTo>
                    <a:pt x="146" y="374"/>
                  </a:lnTo>
                  <a:lnTo>
                    <a:pt x="134" y="365"/>
                  </a:lnTo>
                  <a:lnTo>
                    <a:pt x="122" y="357"/>
                  </a:lnTo>
                  <a:lnTo>
                    <a:pt x="111" y="348"/>
                  </a:lnTo>
                  <a:lnTo>
                    <a:pt x="100" y="339"/>
                  </a:lnTo>
                  <a:lnTo>
                    <a:pt x="89" y="331"/>
                  </a:lnTo>
                  <a:lnTo>
                    <a:pt x="79" y="323"/>
                  </a:lnTo>
                  <a:lnTo>
                    <a:pt x="70" y="315"/>
                  </a:lnTo>
                  <a:lnTo>
                    <a:pt x="61" y="308"/>
                  </a:lnTo>
                  <a:lnTo>
                    <a:pt x="53" y="300"/>
                  </a:lnTo>
                  <a:lnTo>
                    <a:pt x="45" y="294"/>
                  </a:lnTo>
                  <a:lnTo>
                    <a:pt x="38" y="287"/>
                  </a:lnTo>
                  <a:lnTo>
                    <a:pt x="32" y="282"/>
                  </a:lnTo>
                  <a:lnTo>
                    <a:pt x="26" y="277"/>
                  </a:lnTo>
                  <a:lnTo>
                    <a:pt x="21" y="272"/>
                  </a:lnTo>
                  <a:lnTo>
                    <a:pt x="17" y="269"/>
                  </a:lnTo>
                  <a:lnTo>
                    <a:pt x="14" y="266"/>
                  </a:lnTo>
                  <a:lnTo>
                    <a:pt x="12" y="263"/>
                  </a:lnTo>
                  <a:lnTo>
                    <a:pt x="11" y="262"/>
                  </a:lnTo>
                  <a:lnTo>
                    <a:pt x="10" y="262"/>
                  </a:lnTo>
                  <a:lnTo>
                    <a:pt x="6" y="257"/>
                  </a:lnTo>
                  <a:lnTo>
                    <a:pt x="3" y="252"/>
                  </a:lnTo>
                  <a:lnTo>
                    <a:pt x="1" y="247"/>
                  </a:lnTo>
                  <a:lnTo>
                    <a:pt x="0" y="242"/>
                  </a:lnTo>
                  <a:lnTo>
                    <a:pt x="0" y="236"/>
                  </a:lnTo>
                  <a:lnTo>
                    <a:pt x="1" y="231"/>
                  </a:lnTo>
                  <a:lnTo>
                    <a:pt x="3" y="226"/>
                  </a:lnTo>
                  <a:lnTo>
                    <a:pt x="6" y="220"/>
                  </a:lnTo>
                  <a:lnTo>
                    <a:pt x="10" y="216"/>
                  </a:lnTo>
                  <a:lnTo>
                    <a:pt x="11" y="216"/>
                  </a:lnTo>
                  <a:lnTo>
                    <a:pt x="12" y="214"/>
                  </a:lnTo>
                  <a:lnTo>
                    <a:pt x="14" y="212"/>
                  </a:lnTo>
                  <a:lnTo>
                    <a:pt x="17" y="209"/>
                  </a:lnTo>
                  <a:lnTo>
                    <a:pt x="21" y="205"/>
                  </a:lnTo>
                  <a:lnTo>
                    <a:pt x="26" y="201"/>
                  </a:lnTo>
                  <a:lnTo>
                    <a:pt x="32" y="196"/>
                  </a:lnTo>
                  <a:lnTo>
                    <a:pt x="38" y="190"/>
                  </a:lnTo>
                  <a:lnTo>
                    <a:pt x="45" y="184"/>
                  </a:lnTo>
                  <a:lnTo>
                    <a:pt x="53" y="177"/>
                  </a:lnTo>
                  <a:lnTo>
                    <a:pt x="61" y="170"/>
                  </a:lnTo>
                  <a:lnTo>
                    <a:pt x="70" y="163"/>
                  </a:lnTo>
                  <a:lnTo>
                    <a:pt x="79" y="155"/>
                  </a:lnTo>
                  <a:lnTo>
                    <a:pt x="89" y="147"/>
                  </a:lnTo>
                  <a:lnTo>
                    <a:pt x="100" y="138"/>
                  </a:lnTo>
                  <a:lnTo>
                    <a:pt x="111" y="130"/>
                  </a:lnTo>
                  <a:lnTo>
                    <a:pt x="122" y="121"/>
                  </a:lnTo>
                  <a:lnTo>
                    <a:pt x="134" y="112"/>
                  </a:lnTo>
                  <a:lnTo>
                    <a:pt x="146" y="104"/>
                  </a:lnTo>
                  <a:lnTo>
                    <a:pt x="159" y="95"/>
                  </a:lnTo>
                  <a:lnTo>
                    <a:pt x="172" y="86"/>
                  </a:lnTo>
                  <a:lnTo>
                    <a:pt x="186" y="78"/>
                  </a:lnTo>
                  <a:lnTo>
                    <a:pt x="199" y="69"/>
                  </a:lnTo>
                  <a:lnTo>
                    <a:pt x="227" y="53"/>
                  </a:lnTo>
                  <a:lnTo>
                    <a:pt x="256" y="39"/>
                  </a:lnTo>
                  <a:lnTo>
                    <a:pt x="270" y="32"/>
                  </a:lnTo>
                  <a:lnTo>
                    <a:pt x="285" y="26"/>
                  </a:lnTo>
                  <a:lnTo>
                    <a:pt x="299" y="20"/>
                  </a:lnTo>
                  <a:lnTo>
                    <a:pt x="314" y="15"/>
                  </a:lnTo>
                  <a:lnTo>
                    <a:pt x="328" y="11"/>
                  </a:lnTo>
                  <a:lnTo>
                    <a:pt x="343" y="7"/>
                  </a:lnTo>
                  <a:lnTo>
                    <a:pt x="358" y="4"/>
                  </a:lnTo>
                  <a:lnTo>
                    <a:pt x="372" y="2"/>
                  </a:lnTo>
                  <a:lnTo>
                    <a:pt x="387" y="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nl-NL" sz="1200" dirty="0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8866BA34-36CD-F54C-8483-C646BF1264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650" y="2891142"/>
              <a:ext cx="167228" cy="168754"/>
            </a:xfrm>
            <a:custGeom>
              <a:avLst/>
              <a:gdLst/>
              <a:ahLst/>
              <a:cxnLst>
                <a:cxn ang="0">
                  <a:pos x="144" y="43"/>
                </a:cxn>
                <a:cxn ang="0">
                  <a:pos x="132" y="48"/>
                </a:cxn>
                <a:cxn ang="0">
                  <a:pos x="123" y="58"/>
                </a:cxn>
                <a:cxn ang="0">
                  <a:pos x="117" y="70"/>
                </a:cxn>
                <a:cxn ang="0">
                  <a:pos x="117" y="84"/>
                </a:cxn>
                <a:cxn ang="0">
                  <a:pos x="123" y="96"/>
                </a:cxn>
                <a:cxn ang="0">
                  <a:pos x="132" y="105"/>
                </a:cxn>
                <a:cxn ang="0">
                  <a:pos x="144" y="110"/>
                </a:cxn>
                <a:cxn ang="0">
                  <a:pos x="158" y="110"/>
                </a:cxn>
                <a:cxn ang="0">
                  <a:pos x="170" y="105"/>
                </a:cxn>
                <a:cxn ang="0">
                  <a:pos x="179" y="96"/>
                </a:cxn>
                <a:cxn ang="0">
                  <a:pos x="184" y="84"/>
                </a:cxn>
                <a:cxn ang="0">
                  <a:pos x="184" y="70"/>
                </a:cxn>
                <a:cxn ang="0">
                  <a:pos x="179" y="58"/>
                </a:cxn>
                <a:cxn ang="0">
                  <a:pos x="170" y="48"/>
                </a:cxn>
                <a:cxn ang="0">
                  <a:pos x="158" y="43"/>
                </a:cxn>
                <a:cxn ang="0">
                  <a:pos x="109" y="0"/>
                </a:cxn>
                <a:cxn ang="0">
                  <a:pos x="134" y="3"/>
                </a:cxn>
                <a:cxn ang="0">
                  <a:pos x="158" y="12"/>
                </a:cxn>
                <a:cxn ang="0">
                  <a:pos x="178" y="25"/>
                </a:cxn>
                <a:cxn ang="0">
                  <a:pos x="195" y="42"/>
                </a:cxn>
                <a:cxn ang="0">
                  <a:pos x="208" y="62"/>
                </a:cxn>
                <a:cxn ang="0">
                  <a:pos x="216" y="86"/>
                </a:cxn>
                <a:cxn ang="0">
                  <a:pos x="219" y="111"/>
                </a:cxn>
                <a:cxn ang="0">
                  <a:pos x="216" y="136"/>
                </a:cxn>
                <a:cxn ang="0">
                  <a:pos x="208" y="159"/>
                </a:cxn>
                <a:cxn ang="0">
                  <a:pos x="195" y="180"/>
                </a:cxn>
                <a:cxn ang="0">
                  <a:pos x="178" y="197"/>
                </a:cxn>
                <a:cxn ang="0">
                  <a:pos x="158" y="210"/>
                </a:cxn>
                <a:cxn ang="0">
                  <a:pos x="134" y="218"/>
                </a:cxn>
                <a:cxn ang="0">
                  <a:pos x="109" y="221"/>
                </a:cxn>
                <a:cxn ang="0">
                  <a:pos x="84" y="218"/>
                </a:cxn>
                <a:cxn ang="0">
                  <a:pos x="61" y="210"/>
                </a:cxn>
                <a:cxn ang="0">
                  <a:pos x="41" y="197"/>
                </a:cxn>
                <a:cxn ang="0">
                  <a:pos x="24" y="180"/>
                </a:cxn>
                <a:cxn ang="0">
                  <a:pos x="11" y="159"/>
                </a:cxn>
                <a:cxn ang="0">
                  <a:pos x="2" y="136"/>
                </a:cxn>
                <a:cxn ang="0">
                  <a:pos x="0" y="111"/>
                </a:cxn>
                <a:cxn ang="0">
                  <a:pos x="2" y="86"/>
                </a:cxn>
                <a:cxn ang="0">
                  <a:pos x="11" y="62"/>
                </a:cxn>
                <a:cxn ang="0">
                  <a:pos x="24" y="42"/>
                </a:cxn>
                <a:cxn ang="0">
                  <a:pos x="41" y="25"/>
                </a:cxn>
                <a:cxn ang="0">
                  <a:pos x="61" y="12"/>
                </a:cxn>
                <a:cxn ang="0">
                  <a:pos x="84" y="3"/>
                </a:cxn>
                <a:cxn ang="0">
                  <a:pos x="109" y="0"/>
                </a:cxn>
              </a:cxnLst>
              <a:rect l="0" t="0" r="r" b="b"/>
              <a:pathLst>
                <a:path w="219" h="221">
                  <a:moveTo>
                    <a:pt x="151" y="43"/>
                  </a:moveTo>
                  <a:lnTo>
                    <a:pt x="144" y="43"/>
                  </a:lnTo>
                  <a:lnTo>
                    <a:pt x="138" y="45"/>
                  </a:lnTo>
                  <a:lnTo>
                    <a:pt x="132" y="48"/>
                  </a:lnTo>
                  <a:lnTo>
                    <a:pt x="127" y="53"/>
                  </a:lnTo>
                  <a:lnTo>
                    <a:pt x="123" y="58"/>
                  </a:lnTo>
                  <a:lnTo>
                    <a:pt x="119" y="63"/>
                  </a:lnTo>
                  <a:lnTo>
                    <a:pt x="117" y="70"/>
                  </a:lnTo>
                  <a:lnTo>
                    <a:pt x="117" y="77"/>
                  </a:lnTo>
                  <a:lnTo>
                    <a:pt x="117" y="84"/>
                  </a:lnTo>
                  <a:lnTo>
                    <a:pt x="119" y="90"/>
                  </a:lnTo>
                  <a:lnTo>
                    <a:pt x="123" y="96"/>
                  </a:lnTo>
                  <a:lnTo>
                    <a:pt x="127" y="101"/>
                  </a:lnTo>
                  <a:lnTo>
                    <a:pt x="132" y="105"/>
                  </a:lnTo>
                  <a:lnTo>
                    <a:pt x="138" y="109"/>
                  </a:lnTo>
                  <a:lnTo>
                    <a:pt x="144" y="110"/>
                  </a:lnTo>
                  <a:lnTo>
                    <a:pt x="151" y="111"/>
                  </a:lnTo>
                  <a:lnTo>
                    <a:pt x="158" y="110"/>
                  </a:lnTo>
                  <a:lnTo>
                    <a:pt x="164" y="109"/>
                  </a:lnTo>
                  <a:lnTo>
                    <a:pt x="170" y="105"/>
                  </a:lnTo>
                  <a:lnTo>
                    <a:pt x="175" y="101"/>
                  </a:lnTo>
                  <a:lnTo>
                    <a:pt x="179" y="96"/>
                  </a:lnTo>
                  <a:lnTo>
                    <a:pt x="182" y="90"/>
                  </a:lnTo>
                  <a:lnTo>
                    <a:pt x="184" y="84"/>
                  </a:lnTo>
                  <a:lnTo>
                    <a:pt x="185" y="77"/>
                  </a:lnTo>
                  <a:lnTo>
                    <a:pt x="184" y="70"/>
                  </a:lnTo>
                  <a:lnTo>
                    <a:pt x="182" y="63"/>
                  </a:lnTo>
                  <a:lnTo>
                    <a:pt x="179" y="58"/>
                  </a:lnTo>
                  <a:lnTo>
                    <a:pt x="175" y="53"/>
                  </a:lnTo>
                  <a:lnTo>
                    <a:pt x="170" y="48"/>
                  </a:lnTo>
                  <a:lnTo>
                    <a:pt x="164" y="45"/>
                  </a:lnTo>
                  <a:lnTo>
                    <a:pt x="158" y="43"/>
                  </a:lnTo>
                  <a:lnTo>
                    <a:pt x="151" y="43"/>
                  </a:lnTo>
                  <a:close/>
                  <a:moveTo>
                    <a:pt x="109" y="0"/>
                  </a:moveTo>
                  <a:lnTo>
                    <a:pt x="122" y="1"/>
                  </a:lnTo>
                  <a:lnTo>
                    <a:pt x="134" y="3"/>
                  </a:lnTo>
                  <a:lnTo>
                    <a:pt x="146" y="7"/>
                  </a:lnTo>
                  <a:lnTo>
                    <a:pt x="158" y="12"/>
                  </a:lnTo>
                  <a:lnTo>
                    <a:pt x="168" y="18"/>
                  </a:lnTo>
                  <a:lnTo>
                    <a:pt x="178" y="25"/>
                  </a:lnTo>
                  <a:lnTo>
                    <a:pt x="187" y="33"/>
                  </a:lnTo>
                  <a:lnTo>
                    <a:pt x="195" y="42"/>
                  </a:lnTo>
                  <a:lnTo>
                    <a:pt x="202" y="52"/>
                  </a:lnTo>
                  <a:lnTo>
                    <a:pt x="208" y="62"/>
                  </a:lnTo>
                  <a:lnTo>
                    <a:pt x="213" y="74"/>
                  </a:lnTo>
                  <a:lnTo>
                    <a:pt x="216" y="86"/>
                  </a:lnTo>
                  <a:lnTo>
                    <a:pt x="218" y="98"/>
                  </a:lnTo>
                  <a:lnTo>
                    <a:pt x="219" y="111"/>
                  </a:lnTo>
                  <a:lnTo>
                    <a:pt x="218" y="124"/>
                  </a:lnTo>
                  <a:lnTo>
                    <a:pt x="216" y="136"/>
                  </a:lnTo>
                  <a:lnTo>
                    <a:pt x="213" y="148"/>
                  </a:lnTo>
                  <a:lnTo>
                    <a:pt x="208" y="159"/>
                  </a:lnTo>
                  <a:lnTo>
                    <a:pt x="202" y="170"/>
                  </a:lnTo>
                  <a:lnTo>
                    <a:pt x="195" y="180"/>
                  </a:lnTo>
                  <a:lnTo>
                    <a:pt x="187" y="189"/>
                  </a:lnTo>
                  <a:lnTo>
                    <a:pt x="178" y="197"/>
                  </a:lnTo>
                  <a:lnTo>
                    <a:pt x="168" y="204"/>
                  </a:lnTo>
                  <a:lnTo>
                    <a:pt x="158" y="210"/>
                  </a:lnTo>
                  <a:lnTo>
                    <a:pt x="146" y="215"/>
                  </a:lnTo>
                  <a:lnTo>
                    <a:pt x="134" y="218"/>
                  </a:lnTo>
                  <a:lnTo>
                    <a:pt x="122" y="220"/>
                  </a:lnTo>
                  <a:lnTo>
                    <a:pt x="109" y="221"/>
                  </a:lnTo>
                  <a:lnTo>
                    <a:pt x="97" y="220"/>
                  </a:lnTo>
                  <a:lnTo>
                    <a:pt x="84" y="218"/>
                  </a:lnTo>
                  <a:lnTo>
                    <a:pt x="72" y="215"/>
                  </a:lnTo>
                  <a:lnTo>
                    <a:pt x="61" y="210"/>
                  </a:lnTo>
                  <a:lnTo>
                    <a:pt x="51" y="204"/>
                  </a:lnTo>
                  <a:lnTo>
                    <a:pt x="41" y="197"/>
                  </a:lnTo>
                  <a:lnTo>
                    <a:pt x="32" y="189"/>
                  </a:lnTo>
                  <a:lnTo>
                    <a:pt x="24" y="180"/>
                  </a:lnTo>
                  <a:lnTo>
                    <a:pt x="17" y="170"/>
                  </a:lnTo>
                  <a:lnTo>
                    <a:pt x="11" y="159"/>
                  </a:lnTo>
                  <a:lnTo>
                    <a:pt x="6" y="148"/>
                  </a:lnTo>
                  <a:lnTo>
                    <a:pt x="2" y="136"/>
                  </a:lnTo>
                  <a:lnTo>
                    <a:pt x="0" y="124"/>
                  </a:lnTo>
                  <a:lnTo>
                    <a:pt x="0" y="111"/>
                  </a:lnTo>
                  <a:lnTo>
                    <a:pt x="0" y="98"/>
                  </a:lnTo>
                  <a:lnTo>
                    <a:pt x="2" y="86"/>
                  </a:lnTo>
                  <a:lnTo>
                    <a:pt x="6" y="74"/>
                  </a:lnTo>
                  <a:lnTo>
                    <a:pt x="11" y="62"/>
                  </a:lnTo>
                  <a:lnTo>
                    <a:pt x="17" y="52"/>
                  </a:lnTo>
                  <a:lnTo>
                    <a:pt x="24" y="42"/>
                  </a:lnTo>
                  <a:lnTo>
                    <a:pt x="32" y="33"/>
                  </a:lnTo>
                  <a:lnTo>
                    <a:pt x="41" y="25"/>
                  </a:lnTo>
                  <a:lnTo>
                    <a:pt x="51" y="18"/>
                  </a:lnTo>
                  <a:lnTo>
                    <a:pt x="61" y="12"/>
                  </a:lnTo>
                  <a:lnTo>
                    <a:pt x="72" y="7"/>
                  </a:lnTo>
                  <a:lnTo>
                    <a:pt x="84" y="3"/>
                  </a:lnTo>
                  <a:lnTo>
                    <a:pt x="97" y="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nl-NL" sz="1200" dirty="0"/>
            </a:p>
          </p:txBody>
        </p:sp>
      </p:grpSp>
      <p:sp>
        <p:nvSpPr>
          <p:cNvPr id="49" name="Rectangle 32">
            <a:extLst>
              <a:ext uri="{FF2B5EF4-FFF2-40B4-BE49-F238E27FC236}">
                <a16:creationId xmlns:a16="http://schemas.microsoft.com/office/drawing/2014/main" id="{D2D279AE-6B56-BC46-9987-3B273D1971B2}"/>
              </a:ext>
            </a:extLst>
          </p:cNvPr>
          <p:cNvSpPr/>
          <p:nvPr/>
        </p:nvSpPr>
        <p:spPr>
          <a:xfrm>
            <a:off x="289782" y="3700905"/>
            <a:ext cx="4100748" cy="7008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1" name="Rectangle 34">
            <a:extLst>
              <a:ext uri="{FF2B5EF4-FFF2-40B4-BE49-F238E27FC236}">
                <a16:creationId xmlns:a16="http://schemas.microsoft.com/office/drawing/2014/main" id="{234D7D48-82F2-6346-BA1F-C53F6A119FCE}"/>
              </a:ext>
            </a:extLst>
          </p:cNvPr>
          <p:cNvSpPr/>
          <p:nvPr/>
        </p:nvSpPr>
        <p:spPr>
          <a:xfrm>
            <a:off x="1049778" y="3745097"/>
            <a:ext cx="3281552" cy="5285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l-NL" sz="1333" b="1" dirty="0" err="1">
                <a:solidFill>
                  <a:schemeClr val="bg1"/>
                </a:solidFill>
              </a:rPr>
              <a:t>Kandidaatontwikkeling</a:t>
            </a:r>
            <a:endParaRPr lang="nl-NL" sz="1333" b="1" dirty="0">
              <a:solidFill>
                <a:schemeClr val="bg1"/>
              </a:solidFill>
            </a:endParaRPr>
          </a:p>
          <a:p>
            <a:r>
              <a:rPr lang="nl-NL" sz="1051" dirty="0">
                <a:solidFill>
                  <a:schemeClr val="bg1"/>
                </a:solidFill>
              </a:rPr>
              <a:t>Kandidaat ontwikkeling in samenwerking met onderwijs en werkgevers door leerwerkarrangementen</a:t>
            </a:r>
          </a:p>
        </p:txBody>
      </p:sp>
      <p:sp>
        <p:nvSpPr>
          <p:cNvPr id="55" name="Rectangle 32">
            <a:extLst>
              <a:ext uri="{FF2B5EF4-FFF2-40B4-BE49-F238E27FC236}">
                <a16:creationId xmlns:a16="http://schemas.microsoft.com/office/drawing/2014/main" id="{B1366286-CEC1-5840-8761-2611A64961E1}"/>
              </a:ext>
            </a:extLst>
          </p:cNvPr>
          <p:cNvSpPr/>
          <p:nvPr/>
        </p:nvSpPr>
        <p:spPr>
          <a:xfrm>
            <a:off x="4660890" y="2023981"/>
            <a:ext cx="4100748" cy="7008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7" name="Rectangle 34">
            <a:extLst>
              <a:ext uri="{FF2B5EF4-FFF2-40B4-BE49-F238E27FC236}">
                <a16:creationId xmlns:a16="http://schemas.microsoft.com/office/drawing/2014/main" id="{131C9DD9-F1B2-A949-8A81-FBE8D40B1C35}"/>
              </a:ext>
            </a:extLst>
          </p:cNvPr>
          <p:cNvSpPr/>
          <p:nvPr/>
        </p:nvSpPr>
        <p:spPr>
          <a:xfrm>
            <a:off x="5278249" y="2043057"/>
            <a:ext cx="3375667" cy="5285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l-NL" sz="1333" b="1" dirty="0">
                <a:solidFill>
                  <a:schemeClr val="bg1"/>
                </a:solidFill>
              </a:rPr>
              <a:t>Kennisdeling</a:t>
            </a:r>
          </a:p>
          <a:p>
            <a:r>
              <a:rPr lang="nl-NL" sz="1051" dirty="0">
                <a:solidFill>
                  <a:schemeClr val="bg1"/>
                </a:solidFill>
              </a:rPr>
              <a:t>Het efficiënt gebruiken en ontwikkelen van de kennis, kunde en middelen die partijen tot hun beschikking hebben</a:t>
            </a:r>
          </a:p>
        </p:txBody>
      </p:sp>
      <p:sp>
        <p:nvSpPr>
          <p:cNvPr id="61" name="Rectangle 32">
            <a:extLst>
              <a:ext uri="{FF2B5EF4-FFF2-40B4-BE49-F238E27FC236}">
                <a16:creationId xmlns:a16="http://schemas.microsoft.com/office/drawing/2014/main" id="{9198D650-62CA-9544-A0AD-95D65ED5A272}"/>
              </a:ext>
            </a:extLst>
          </p:cNvPr>
          <p:cNvSpPr/>
          <p:nvPr/>
        </p:nvSpPr>
        <p:spPr>
          <a:xfrm>
            <a:off x="4659530" y="2854069"/>
            <a:ext cx="4102113" cy="7008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3" name="Rectangle 34">
            <a:extLst>
              <a:ext uri="{FF2B5EF4-FFF2-40B4-BE49-F238E27FC236}">
                <a16:creationId xmlns:a16="http://schemas.microsoft.com/office/drawing/2014/main" id="{E5A2BCE4-F2D2-1F40-87CF-51F103537641}"/>
              </a:ext>
            </a:extLst>
          </p:cNvPr>
          <p:cNvSpPr/>
          <p:nvPr/>
        </p:nvSpPr>
        <p:spPr>
          <a:xfrm>
            <a:off x="5278250" y="2864965"/>
            <a:ext cx="3483388" cy="5285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l-NL" sz="1333" b="1" dirty="0">
                <a:solidFill>
                  <a:schemeClr val="bg1"/>
                </a:solidFill>
              </a:rPr>
              <a:t>Versterken samenwerking arbeidsmarktpartners</a:t>
            </a:r>
          </a:p>
          <a:p>
            <a:r>
              <a:rPr lang="nl-NL" sz="1051" dirty="0">
                <a:solidFill>
                  <a:schemeClr val="bg1"/>
                </a:solidFill>
              </a:rPr>
              <a:t>Het versterken van de samenwerking van partners in de arbeidsmarkt door het  en het gezamenlijk uitvoeren van acties. </a:t>
            </a:r>
          </a:p>
        </p:txBody>
      </p:sp>
      <p:sp>
        <p:nvSpPr>
          <p:cNvPr id="68" name="Freeform 17">
            <a:extLst>
              <a:ext uri="{FF2B5EF4-FFF2-40B4-BE49-F238E27FC236}">
                <a16:creationId xmlns:a16="http://schemas.microsoft.com/office/drawing/2014/main" id="{D21F02D8-F81F-694E-974E-C96AF5FD99A5}"/>
              </a:ext>
            </a:extLst>
          </p:cNvPr>
          <p:cNvSpPr>
            <a:spLocks noEditPoints="1"/>
          </p:cNvSpPr>
          <p:nvPr/>
        </p:nvSpPr>
        <p:spPr bwMode="auto">
          <a:xfrm>
            <a:off x="4776633" y="2255120"/>
            <a:ext cx="379451" cy="279592"/>
          </a:xfrm>
          <a:custGeom>
            <a:avLst/>
            <a:gdLst/>
            <a:ahLst/>
            <a:cxnLst>
              <a:cxn ang="0">
                <a:pos x="363" y="131"/>
              </a:cxn>
              <a:cxn ang="0">
                <a:pos x="534" y="131"/>
              </a:cxn>
              <a:cxn ang="0">
                <a:pos x="284" y="434"/>
              </a:cxn>
              <a:cxn ang="0">
                <a:pos x="363" y="131"/>
              </a:cxn>
              <a:cxn ang="0">
                <a:pos x="189" y="131"/>
              </a:cxn>
              <a:cxn ang="0">
                <a:pos x="345" y="131"/>
              </a:cxn>
              <a:cxn ang="0">
                <a:pos x="267" y="429"/>
              </a:cxn>
              <a:cxn ang="0">
                <a:pos x="189" y="131"/>
              </a:cxn>
              <a:cxn ang="0">
                <a:pos x="0" y="131"/>
              </a:cxn>
              <a:cxn ang="0">
                <a:pos x="171" y="131"/>
              </a:cxn>
              <a:cxn ang="0">
                <a:pos x="251" y="434"/>
              </a:cxn>
              <a:cxn ang="0">
                <a:pos x="0" y="131"/>
              </a:cxn>
              <a:cxn ang="0">
                <a:pos x="443" y="7"/>
              </a:cxn>
              <a:cxn ang="0">
                <a:pos x="534" y="113"/>
              </a:cxn>
              <a:cxn ang="0">
                <a:pos x="373" y="113"/>
              </a:cxn>
              <a:cxn ang="0">
                <a:pos x="443" y="7"/>
              </a:cxn>
              <a:cxn ang="0">
                <a:pos x="91" y="6"/>
              </a:cxn>
              <a:cxn ang="0">
                <a:pos x="162" y="113"/>
              </a:cxn>
              <a:cxn ang="0">
                <a:pos x="0" y="113"/>
              </a:cxn>
              <a:cxn ang="0">
                <a:pos x="91" y="6"/>
              </a:cxn>
              <a:cxn ang="0">
                <a:pos x="267" y="6"/>
              </a:cxn>
              <a:cxn ang="0">
                <a:pos x="340" y="113"/>
              </a:cxn>
              <a:cxn ang="0">
                <a:pos x="195" y="113"/>
              </a:cxn>
              <a:cxn ang="0">
                <a:pos x="267" y="6"/>
              </a:cxn>
              <a:cxn ang="0">
                <a:pos x="284" y="0"/>
              </a:cxn>
              <a:cxn ang="0">
                <a:pos x="427" y="0"/>
              </a:cxn>
              <a:cxn ang="0">
                <a:pos x="356" y="106"/>
              </a:cxn>
              <a:cxn ang="0">
                <a:pos x="284" y="0"/>
              </a:cxn>
              <a:cxn ang="0">
                <a:pos x="108" y="0"/>
              </a:cxn>
              <a:cxn ang="0">
                <a:pos x="251" y="0"/>
              </a:cxn>
              <a:cxn ang="0">
                <a:pos x="178" y="106"/>
              </a:cxn>
              <a:cxn ang="0">
                <a:pos x="108" y="0"/>
              </a:cxn>
            </a:cxnLst>
            <a:rect l="0" t="0" r="r" b="b"/>
            <a:pathLst>
              <a:path w="534" h="434">
                <a:moveTo>
                  <a:pt x="363" y="131"/>
                </a:moveTo>
                <a:lnTo>
                  <a:pt x="534" y="131"/>
                </a:lnTo>
                <a:lnTo>
                  <a:pt x="284" y="434"/>
                </a:lnTo>
                <a:lnTo>
                  <a:pt x="363" y="131"/>
                </a:lnTo>
                <a:close/>
                <a:moveTo>
                  <a:pt x="189" y="131"/>
                </a:moveTo>
                <a:lnTo>
                  <a:pt x="345" y="131"/>
                </a:lnTo>
                <a:lnTo>
                  <a:pt x="267" y="429"/>
                </a:lnTo>
                <a:lnTo>
                  <a:pt x="189" y="131"/>
                </a:lnTo>
                <a:close/>
                <a:moveTo>
                  <a:pt x="0" y="131"/>
                </a:moveTo>
                <a:lnTo>
                  <a:pt x="171" y="131"/>
                </a:lnTo>
                <a:lnTo>
                  <a:pt x="251" y="434"/>
                </a:lnTo>
                <a:lnTo>
                  <a:pt x="0" y="131"/>
                </a:lnTo>
                <a:close/>
                <a:moveTo>
                  <a:pt x="443" y="7"/>
                </a:moveTo>
                <a:lnTo>
                  <a:pt x="534" y="113"/>
                </a:lnTo>
                <a:lnTo>
                  <a:pt x="373" y="113"/>
                </a:lnTo>
                <a:lnTo>
                  <a:pt x="443" y="7"/>
                </a:lnTo>
                <a:close/>
                <a:moveTo>
                  <a:pt x="91" y="6"/>
                </a:moveTo>
                <a:lnTo>
                  <a:pt x="162" y="113"/>
                </a:lnTo>
                <a:lnTo>
                  <a:pt x="0" y="113"/>
                </a:lnTo>
                <a:lnTo>
                  <a:pt x="91" y="6"/>
                </a:lnTo>
                <a:close/>
                <a:moveTo>
                  <a:pt x="267" y="6"/>
                </a:moveTo>
                <a:lnTo>
                  <a:pt x="340" y="113"/>
                </a:lnTo>
                <a:lnTo>
                  <a:pt x="195" y="113"/>
                </a:lnTo>
                <a:lnTo>
                  <a:pt x="267" y="6"/>
                </a:lnTo>
                <a:close/>
                <a:moveTo>
                  <a:pt x="284" y="0"/>
                </a:moveTo>
                <a:lnTo>
                  <a:pt x="427" y="0"/>
                </a:lnTo>
                <a:lnTo>
                  <a:pt x="356" y="106"/>
                </a:lnTo>
                <a:lnTo>
                  <a:pt x="284" y="0"/>
                </a:lnTo>
                <a:close/>
                <a:moveTo>
                  <a:pt x="108" y="0"/>
                </a:moveTo>
                <a:lnTo>
                  <a:pt x="251" y="0"/>
                </a:lnTo>
                <a:lnTo>
                  <a:pt x="178" y="106"/>
                </a:lnTo>
                <a:lnTo>
                  <a:pt x="10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860C66E7-D467-A049-873A-C1E2CA0295CC}"/>
              </a:ext>
            </a:extLst>
          </p:cNvPr>
          <p:cNvSpPr/>
          <p:nvPr/>
        </p:nvSpPr>
        <p:spPr>
          <a:xfrm>
            <a:off x="4654970" y="3693625"/>
            <a:ext cx="4100748" cy="7008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4" name="Rectangle 34">
            <a:extLst>
              <a:ext uri="{FF2B5EF4-FFF2-40B4-BE49-F238E27FC236}">
                <a16:creationId xmlns:a16="http://schemas.microsoft.com/office/drawing/2014/main" id="{52CD96C7-21F0-D949-9B6A-737999C75CD4}"/>
              </a:ext>
            </a:extLst>
          </p:cNvPr>
          <p:cNvSpPr/>
          <p:nvPr/>
        </p:nvSpPr>
        <p:spPr>
          <a:xfrm>
            <a:off x="5278246" y="3683049"/>
            <a:ext cx="3281552" cy="5285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l-NL" sz="1333" b="1" dirty="0">
                <a:solidFill>
                  <a:schemeClr val="bg1"/>
                </a:solidFill>
              </a:rPr>
              <a:t>Regionaal ontsluiten lokale initiatieven</a:t>
            </a:r>
          </a:p>
          <a:p>
            <a:r>
              <a:rPr lang="nl-NL" sz="1051" dirty="0">
                <a:solidFill>
                  <a:schemeClr val="bg1"/>
                </a:solidFill>
              </a:rPr>
              <a:t>Ontsluiten van lokale succesvolle activiteiten, initiatieven, trainingen en netwerken op regionaal niveau. </a:t>
            </a:r>
          </a:p>
        </p:txBody>
      </p:sp>
      <p:sp>
        <p:nvSpPr>
          <p:cNvPr id="35" name="Freeform 36">
            <a:extLst>
              <a:ext uri="{FF2B5EF4-FFF2-40B4-BE49-F238E27FC236}">
                <a16:creationId xmlns:a16="http://schemas.microsoft.com/office/drawing/2014/main" id="{E0DD458E-F8BE-8240-A2B6-3892E6C600D1}"/>
              </a:ext>
            </a:extLst>
          </p:cNvPr>
          <p:cNvSpPr>
            <a:spLocks noEditPoints="1"/>
          </p:cNvSpPr>
          <p:nvPr/>
        </p:nvSpPr>
        <p:spPr bwMode="auto">
          <a:xfrm>
            <a:off x="4676326" y="3035269"/>
            <a:ext cx="484164" cy="242063"/>
          </a:xfrm>
          <a:custGeom>
            <a:avLst/>
            <a:gdLst/>
            <a:ahLst/>
            <a:cxnLst>
              <a:cxn ang="0">
                <a:pos x="1035" y="433"/>
              </a:cxn>
              <a:cxn ang="0">
                <a:pos x="1035" y="512"/>
              </a:cxn>
              <a:cxn ang="0">
                <a:pos x="950" y="598"/>
              </a:cxn>
              <a:cxn ang="0">
                <a:pos x="874" y="598"/>
              </a:cxn>
              <a:cxn ang="0">
                <a:pos x="839" y="563"/>
              </a:cxn>
              <a:cxn ang="0">
                <a:pos x="839" y="382"/>
              </a:cxn>
              <a:cxn ang="0">
                <a:pos x="870" y="348"/>
              </a:cxn>
              <a:cxn ang="0">
                <a:pos x="518" y="70"/>
              </a:cxn>
              <a:cxn ang="0">
                <a:pos x="166" y="348"/>
              </a:cxn>
              <a:cxn ang="0">
                <a:pos x="196" y="382"/>
              </a:cxn>
              <a:cxn ang="0">
                <a:pos x="196" y="563"/>
              </a:cxn>
              <a:cxn ang="0">
                <a:pos x="161" y="598"/>
              </a:cxn>
              <a:cxn ang="0">
                <a:pos x="85" y="598"/>
              </a:cxn>
              <a:cxn ang="0">
                <a:pos x="0" y="512"/>
              </a:cxn>
              <a:cxn ang="0">
                <a:pos x="0" y="433"/>
              </a:cxn>
              <a:cxn ang="0">
                <a:pos x="85" y="347"/>
              </a:cxn>
              <a:cxn ang="0">
                <a:pos x="93" y="347"/>
              </a:cxn>
              <a:cxn ang="0">
                <a:pos x="518" y="0"/>
              </a:cxn>
              <a:cxn ang="0">
                <a:pos x="942" y="347"/>
              </a:cxn>
              <a:cxn ang="0">
                <a:pos x="950" y="347"/>
              </a:cxn>
              <a:cxn ang="0">
                <a:pos x="1035" y="433"/>
              </a:cxn>
              <a:cxn ang="0">
                <a:pos x="624" y="600"/>
              </a:cxn>
              <a:cxn ang="0">
                <a:pos x="559" y="632"/>
              </a:cxn>
              <a:cxn ang="0">
                <a:pos x="485" y="573"/>
              </a:cxn>
              <a:cxn ang="0">
                <a:pos x="559" y="515"/>
              </a:cxn>
              <a:cxn ang="0">
                <a:pos x="624" y="547"/>
              </a:cxn>
              <a:cxn ang="0">
                <a:pos x="800" y="547"/>
              </a:cxn>
              <a:cxn ang="0">
                <a:pos x="822" y="433"/>
              </a:cxn>
              <a:cxn ang="0">
                <a:pos x="518" y="129"/>
              </a:cxn>
              <a:cxn ang="0">
                <a:pos x="213" y="433"/>
              </a:cxn>
              <a:cxn ang="0">
                <a:pos x="518" y="737"/>
              </a:cxn>
              <a:cxn ang="0">
                <a:pos x="772" y="600"/>
              </a:cxn>
              <a:cxn ang="0">
                <a:pos x="624" y="600"/>
              </a:cxn>
              <a:cxn ang="0">
                <a:pos x="624" y="600"/>
              </a:cxn>
              <a:cxn ang="0">
                <a:pos x="624" y="600"/>
              </a:cxn>
            </a:cxnLst>
            <a:rect l="0" t="0" r="r" b="b"/>
            <a:pathLst>
              <a:path w="1035" h="737">
                <a:moveTo>
                  <a:pt x="1035" y="433"/>
                </a:moveTo>
                <a:cubicBezTo>
                  <a:pt x="1035" y="512"/>
                  <a:pt x="1035" y="512"/>
                  <a:pt x="1035" y="512"/>
                </a:cubicBezTo>
                <a:cubicBezTo>
                  <a:pt x="1035" y="559"/>
                  <a:pt x="997" y="598"/>
                  <a:pt x="950" y="598"/>
                </a:cubicBezTo>
                <a:cubicBezTo>
                  <a:pt x="874" y="598"/>
                  <a:pt x="874" y="598"/>
                  <a:pt x="874" y="598"/>
                </a:cubicBezTo>
                <a:cubicBezTo>
                  <a:pt x="855" y="598"/>
                  <a:pt x="839" y="582"/>
                  <a:pt x="839" y="563"/>
                </a:cubicBezTo>
                <a:cubicBezTo>
                  <a:pt x="839" y="382"/>
                  <a:pt x="839" y="382"/>
                  <a:pt x="839" y="382"/>
                </a:cubicBezTo>
                <a:cubicBezTo>
                  <a:pt x="839" y="364"/>
                  <a:pt x="852" y="350"/>
                  <a:pt x="870" y="348"/>
                </a:cubicBezTo>
                <a:cubicBezTo>
                  <a:pt x="831" y="189"/>
                  <a:pt x="688" y="70"/>
                  <a:pt x="518" y="70"/>
                </a:cubicBezTo>
                <a:cubicBezTo>
                  <a:pt x="347" y="70"/>
                  <a:pt x="204" y="189"/>
                  <a:pt x="166" y="348"/>
                </a:cubicBezTo>
                <a:cubicBezTo>
                  <a:pt x="183" y="350"/>
                  <a:pt x="196" y="364"/>
                  <a:pt x="196" y="382"/>
                </a:cubicBezTo>
                <a:cubicBezTo>
                  <a:pt x="196" y="563"/>
                  <a:pt x="196" y="563"/>
                  <a:pt x="196" y="563"/>
                </a:cubicBezTo>
                <a:cubicBezTo>
                  <a:pt x="196" y="582"/>
                  <a:pt x="181" y="598"/>
                  <a:pt x="161" y="598"/>
                </a:cubicBezTo>
                <a:cubicBezTo>
                  <a:pt x="85" y="598"/>
                  <a:pt x="85" y="598"/>
                  <a:pt x="85" y="598"/>
                </a:cubicBezTo>
                <a:cubicBezTo>
                  <a:pt x="38" y="598"/>
                  <a:pt x="0" y="559"/>
                  <a:pt x="0" y="512"/>
                </a:cubicBezTo>
                <a:cubicBezTo>
                  <a:pt x="0" y="433"/>
                  <a:pt x="0" y="433"/>
                  <a:pt x="0" y="433"/>
                </a:cubicBezTo>
                <a:cubicBezTo>
                  <a:pt x="0" y="386"/>
                  <a:pt x="38" y="347"/>
                  <a:pt x="85" y="347"/>
                </a:cubicBezTo>
                <a:cubicBezTo>
                  <a:pt x="93" y="347"/>
                  <a:pt x="93" y="347"/>
                  <a:pt x="93" y="347"/>
                </a:cubicBezTo>
                <a:cubicBezTo>
                  <a:pt x="133" y="150"/>
                  <a:pt x="308" y="0"/>
                  <a:pt x="518" y="0"/>
                </a:cubicBezTo>
                <a:cubicBezTo>
                  <a:pt x="727" y="0"/>
                  <a:pt x="902" y="150"/>
                  <a:pt x="942" y="347"/>
                </a:cubicBezTo>
                <a:cubicBezTo>
                  <a:pt x="950" y="347"/>
                  <a:pt x="950" y="347"/>
                  <a:pt x="950" y="347"/>
                </a:cubicBezTo>
                <a:cubicBezTo>
                  <a:pt x="997" y="347"/>
                  <a:pt x="1035" y="386"/>
                  <a:pt x="1035" y="433"/>
                </a:cubicBezTo>
                <a:close/>
                <a:moveTo>
                  <a:pt x="624" y="600"/>
                </a:moveTo>
                <a:cubicBezTo>
                  <a:pt x="612" y="619"/>
                  <a:pt x="587" y="632"/>
                  <a:pt x="559" y="632"/>
                </a:cubicBezTo>
                <a:cubicBezTo>
                  <a:pt x="518" y="632"/>
                  <a:pt x="485" y="606"/>
                  <a:pt x="485" y="573"/>
                </a:cubicBezTo>
                <a:cubicBezTo>
                  <a:pt x="485" y="541"/>
                  <a:pt x="518" y="515"/>
                  <a:pt x="559" y="515"/>
                </a:cubicBezTo>
                <a:cubicBezTo>
                  <a:pt x="587" y="515"/>
                  <a:pt x="612" y="528"/>
                  <a:pt x="624" y="547"/>
                </a:cubicBezTo>
                <a:cubicBezTo>
                  <a:pt x="800" y="547"/>
                  <a:pt x="800" y="547"/>
                  <a:pt x="800" y="547"/>
                </a:cubicBezTo>
                <a:cubicBezTo>
                  <a:pt x="814" y="512"/>
                  <a:pt x="822" y="473"/>
                  <a:pt x="822" y="433"/>
                </a:cubicBezTo>
                <a:cubicBezTo>
                  <a:pt x="822" y="265"/>
                  <a:pt x="686" y="129"/>
                  <a:pt x="518" y="129"/>
                </a:cubicBezTo>
                <a:cubicBezTo>
                  <a:pt x="350" y="129"/>
                  <a:pt x="213" y="265"/>
                  <a:pt x="213" y="433"/>
                </a:cubicBezTo>
                <a:cubicBezTo>
                  <a:pt x="213" y="601"/>
                  <a:pt x="350" y="737"/>
                  <a:pt x="518" y="737"/>
                </a:cubicBezTo>
                <a:cubicBezTo>
                  <a:pt x="624" y="737"/>
                  <a:pt x="718" y="682"/>
                  <a:pt x="772" y="600"/>
                </a:cubicBezTo>
                <a:cubicBezTo>
                  <a:pt x="624" y="600"/>
                  <a:pt x="624" y="600"/>
                  <a:pt x="624" y="600"/>
                </a:cubicBezTo>
                <a:close/>
                <a:moveTo>
                  <a:pt x="624" y="600"/>
                </a:moveTo>
                <a:cubicBezTo>
                  <a:pt x="624" y="600"/>
                  <a:pt x="624" y="600"/>
                  <a:pt x="624" y="60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cxnSp>
        <p:nvCxnSpPr>
          <p:cNvPr id="52" name="Straight Connector 29">
            <a:extLst>
              <a:ext uri="{FF2B5EF4-FFF2-40B4-BE49-F238E27FC236}">
                <a16:creationId xmlns:a16="http://schemas.microsoft.com/office/drawing/2014/main" id="{406DF2E6-22A2-8D4D-B563-E034D1A969C5}"/>
              </a:ext>
            </a:extLst>
          </p:cNvPr>
          <p:cNvCxnSpPr>
            <a:cxnSpLocks/>
          </p:cNvCxnSpPr>
          <p:nvPr/>
        </p:nvCxnSpPr>
        <p:spPr>
          <a:xfrm flipH="1">
            <a:off x="5196567" y="3722545"/>
            <a:ext cx="6688" cy="59791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9">
            <a:extLst>
              <a:ext uri="{FF2B5EF4-FFF2-40B4-BE49-F238E27FC236}">
                <a16:creationId xmlns:a16="http://schemas.microsoft.com/office/drawing/2014/main" id="{0CE6C01D-7489-A240-8748-B222B575F594}"/>
              </a:ext>
            </a:extLst>
          </p:cNvPr>
          <p:cNvCxnSpPr>
            <a:cxnSpLocks/>
          </p:cNvCxnSpPr>
          <p:nvPr/>
        </p:nvCxnSpPr>
        <p:spPr>
          <a:xfrm flipH="1">
            <a:off x="5203255" y="2896597"/>
            <a:ext cx="6688" cy="59791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9">
            <a:extLst>
              <a:ext uri="{FF2B5EF4-FFF2-40B4-BE49-F238E27FC236}">
                <a16:creationId xmlns:a16="http://schemas.microsoft.com/office/drawing/2014/main" id="{735790A9-0F50-D94C-9B53-B5B722D508CF}"/>
              </a:ext>
            </a:extLst>
          </p:cNvPr>
          <p:cNvCxnSpPr>
            <a:cxnSpLocks/>
          </p:cNvCxnSpPr>
          <p:nvPr/>
        </p:nvCxnSpPr>
        <p:spPr>
          <a:xfrm flipH="1">
            <a:off x="5206599" y="2070713"/>
            <a:ext cx="6688" cy="59791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29">
            <a:extLst>
              <a:ext uri="{FF2B5EF4-FFF2-40B4-BE49-F238E27FC236}">
                <a16:creationId xmlns:a16="http://schemas.microsoft.com/office/drawing/2014/main" id="{E3D1199D-2EB9-DF4E-A0FD-0053822FFC44}"/>
              </a:ext>
            </a:extLst>
          </p:cNvPr>
          <p:cNvCxnSpPr>
            <a:cxnSpLocks/>
          </p:cNvCxnSpPr>
          <p:nvPr/>
        </p:nvCxnSpPr>
        <p:spPr>
          <a:xfrm flipH="1">
            <a:off x="945600" y="3745093"/>
            <a:ext cx="6688" cy="59791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29">
            <a:extLst>
              <a:ext uri="{FF2B5EF4-FFF2-40B4-BE49-F238E27FC236}">
                <a16:creationId xmlns:a16="http://schemas.microsoft.com/office/drawing/2014/main" id="{3B639896-93FB-DC47-B4C8-45CB76F69831}"/>
              </a:ext>
            </a:extLst>
          </p:cNvPr>
          <p:cNvCxnSpPr>
            <a:cxnSpLocks/>
          </p:cNvCxnSpPr>
          <p:nvPr/>
        </p:nvCxnSpPr>
        <p:spPr>
          <a:xfrm flipH="1">
            <a:off x="957094" y="2896597"/>
            <a:ext cx="6688" cy="59791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32">
            <a:extLst>
              <a:ext uri="{FF2B5EF4-FFF2-40B4-BE49-F238E27FC236}">
                <a16:creationId xmlns:a16="http://schemas.microsoft.com/office/drawing/2014/main" id="{E1B277F7-8C11-9448-B8CC-D064C66C9B24}"/>
              </a:ext>
            </a:extLst>
          </p:cNvPr>
          <p:cNvSpPr/>
          <p:nvPr/>
        </p:nvSpPr>
        <p:spPr>
          <a:xfrm>
            <a:off x="289782" y="4572601"/>
            <a:ext cx="4100748" cy="7008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4" name="Rectangle 34">
            <a:extLst>
              <a:ext uri="{FF2B5EF4-FFF2-40B4-BE49-F238E27FC236}">
                <a16:creationId xmlns:a16="http://schemas.microsoft.com/office/drawing/2014/main" id="{ACA1D5F5-B77F-C645-8779-EB9231FC8127}"/>
              </a:ext>
            </a:extLst>
          </p:cNvPr>
          <p:cNvSpPr/>
          <p:nvPr/>
        </p:nvSpPr>
        <p:spPr>
          <a:xfrm>
            <a:off x="1027286" y="4556143"/>
            <a:ext cx="3281552" cy="690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l-NL" sz="1333" b="1" dirty="0">
                <a:solidFill>
                  <a:schemeClr val="bg1"/>
                </a:solidFill>
              </a:rPr>
              <a:t>Werken aan vertrouwen</a:t>
            </a:r>
          </a:p>
          <a:p>
            <a:r>
              <a:rPr lang="nl-NL" sz="1051" dirty="0">
                <a:solidFill>
                  <a:schemeClr val="bg1"/>
                </a:solidFill>
              </a:rPr>
              <a:t>We werken aan vertrouwen, waarbij samenwerkende partners elkaar het nodige gunnen, hun verantwoordelijkheid nemen en ook kunnen loslaten.</a:t>
            </a:r>
          </a:p>
        </p:txBody>
      </p:sp>
      <p:cxnSp>
        <p:nvCxnSpPr>
          <p:cNvPr id="65" name="Straight Connector 29">
            <a:extLst>
              <a:ext uri="{FF2B5EF4-FFF2-40B4-BE49-F238E27FC236}">
                <a16:creationId xmlns:a16="http://schemas.microsoft.com/office/drawing/2014/main" id="{666A60BB-D1E9-2943-82CF-A8609B07732A}"/>
              </a:ext>
            </a:extLst>
          </p:cNvPr>
          <p:cNvCxnSpPr>
            <a:cxnSpLocks/>
          </p:cNvCxnSpPr>
          <p:nvPr/>
        </p:nvCxnSpPr>
        <p:spPr>
          <a:xfrm flipH="1">
            <a:off x="938912" y="4601521"/>
            <a:ext cx="6688" cy="59791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32">
            <a:extLst>
              <a:ext uri="{FF2B5EF4-FFF2-40B4-BE49-F238E27FC236}">
                <a16:creationId xmlns:a16="http://schemas.microsoft.com/office/drawing/2014/main" id="{A3C276BD-D265-EA43-8261-EC52A3199EA8}"/>
              </a:ext>
            </a:extLst>
          </p:cNvPr>
          <p:cNvSpPr/>
          <p:nvPr/>
        </p:nvSpPr>
        <p:spPr>
          <a:xfrm>
            <a:off x="4654970" y="4572601"/>
            <a:ext cx="4100748" cy="7008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2" name="Rectangle 34">
            <a:extLst>
              <a:ext uri="{FF2B5EF4-FFF2-40B4-BE49-F238E27FC236}">
                <a16:creationId xmlns:a16="http://schemas.microsoft.com/office/drawing/2014/main" id="{9AF7BDD9-FEC9-F043-AB02-EDCDE9D04AE7}"/>
              </a:ext>
            </a:extLst>
          </p:cNvPr>
          <p:cNvSpPr/>
          <p:nvPr/>
        </p:nvSpPr>
        <p:spPr>
          <a:xfrm>
            <a:off x="5278246" y="4577851"/>
            <a:ext cx="3281552" cy="5285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l-NL" sz="1333" b="1" dirty="0">
                <a:solidFill>
                  <a:schemeClr val="bg1"/>
                </a:solidFill>
              </a:rPr>
              <a:t>Beleid en uitvoering bij elkaar brengen</a:t>
            </a:r>
          </a:p>
          <a:p>
            <a:r>
              <a:rPr lang="nl-NL" sz="1051" dirty="0">
                <a:solidFill>
                  <a:schemeClr val="bg1"/>
                </a:solidFill>
              </a:rPr>
              <a:t>We verkleinen de afstand tussen uitvoering en beleid door verschillende programmalijnen thematisch op te zetten.</a:t>
            </a:r>
          </a:p>
        </p:txBody>
      </p:sp>
      <p:cxnSp>
        <p:nvCxnSpPr>
          <p:cNvPr id="73" name="Straight Connector 29">
            <a:extLst>
              <a:ext uri="{FF2B5EF4-FFF2-40B4-BE49-F238E27FC236}">
                <a16:creationId xmlns:a16="http://schemas.microsoft.com/office/drawing/2014/main" id="{0AF95DAA-2A34-EA41-A15F-4D71C445A912}"/>
              </a:ext>
            </a:extLst>
          </p:cNvPr>
          <p:cNvCxnSpPr>
            <a:cxnSpLocks/>
          </p:cNvCxnSpPr>
          <p:nvPr/>
        </p:nvCxnSpPr>
        <p:spPr>
          <a:xfrm flipH="1">
            <a:off x="5196567" y="4601521"/>
            <a:ext cx="6688" cy="59791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217">
            <a:extLst>
              <a:ext uri="{FF2B5EF4-FFF2-40B4-BE49-F238E27FC236}">
                <a16:creationId xmlns:a16="http://schemas.microsoft.com/office/drawing/2014/main" id="{6526B132-5819-7B45-89E0-9A25DE3D32EE}"/>
              </a:ext>
            </a:extLst>
          </p:cNvPr>
          <p:cNvSpPr>
            <a:spLocks noEditPoints="1"/>
          </p:cNvSpPr>
          <p:nvPr/>
        </p:nvSpPr>
        <p:spPr bwMode="auto">
          <a:xfrm>
            <a:off x="388894" y="3895787"/>
            <a:ext cx="444500" cy="333375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D3D0C21C-FA75-4242-903E-D19372A7FA71}"/>
              </a:ext>
            </a:extLst>
          </p:cNvPr>
          <p:cNvSpPr>
            <a:spLocks noEditPoints="1"/>
          </p:cNvSpPr>
          <p:nvPr/>
        </p:nvSpPr>
        <p:spPr bwMode="auto">
          <a:xfrm>
            <a:off x="4742962" y="4669285"/>
            <a:ext cx="342900" cy="345643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89">
            <a:extLst>
              <a:ext uri="{FF2B5EF4-FFF2-40B4-BE49-F238E27FC236}">
                <a16:creationId xmlns:a16="http://schemas.microsoft.com/office/drawing/2014/main" id="{102E3C2E-24A7-454B-86D1-964F2BEFFEC3}"/>
              </a:ext>
            </a:extLst>
          </p:cNvPr>
          <p:cNvSpPr>
            <a:spLocks noEditPoints="1"/>
          </p:cNvSpPr>
          <p:nvPr/>
        </p:nvSpPr>
        <p:spPr bwMode="auto">
          <a:xfrm>
            <a:off x="4707248" y="3814338"/>
            <a:ext cx="414337" cy="414337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95">
            <a:extLst>
              <a:ext uri="{FF2B5EF4-FFF2-40B4-BE49-F238E27FC236}">
                <a16:creationId xmlns:a16="http://schemas.microsoft.com/office/drawing/2014/main" id="{0102A1B9-ED7D-DB4F-87A6-AE07BE2983B9}"/>
              </a:ext>
            </a:extLst>
          </p:cNvPr>
          <p:cNvSpPr>
            <a:spLocks/>
          </p:cNvSpPr>
          <p:nvPr/>
        </p:nvSpPr>
        <p:spPr bwMode="auto">
          <a:xfrm>
            <a:off x="467849" y="4784020"/>
            <a:ext cx="343275" cy="230904"/>
          </a:xfrm>
          <a:custGeom>
            <a:avLst/>
            <a:gdLst/>
            <a:ahLst/>
            <a:cxnLst>
              <a:cxn ang="0">
                <a:pos x="35" y="61"/>
              </a:cxn>
              <a:cxn ang="0">
                <a:pos x="10" y="37"/>
              </a:cxn>
              <a:cxn ang="0">
                <a:pos x="0" y="19"/>
              </a:cxn>
              <a:cxn ang="0">
                <a:pos x="20" y="0"/>
              </a:cxn>
              <a:cxn ang="0">
                <a:pos x="36" y="9"/>
              </a:cxn>
              <a:cxn ang="0">
                <a:pos x="53" y="0"/>
              </a:cxn>
              <a:cxn ang="0">
                <a:pos x="72" y="19"/>
              </a:cxn>
              <a:cxn ang="0">
                <a:pos x="63" y="37"/>
              </a:cxn>
              <a:cxn ang="0">
                <a:pos x="38" y="61"/>
              </a:cxn>
              <a:cxn ang="0">
                <a:pos x="36" y="62"/>
              </a:cxn>
              <a:cxn ang="0">
                <a:pos x="35" y="61"/>
              </a:cxn>
            </a:cxnLst>
            <a:rect l="0" t="0" r="r" b="b"/>
            <a:pathLst>
              <a:path w="72" h="62">
                <a:moveTo>
                  <a:pt x="35" y="61"/>
                </a:moveTo>
                <a:cubicBezTo>
                  <a:pt x="10" y="37"/>
                  <a:pt x="10" y="37"/>
                  <a:pt x="10" y="37"/>
                </a:cubicBezTo>
                <a:cubicBezTo>
                  <a:pt x="9" y="37"/>
                  <a:pt x="0" y="29"/>
                  <a:pt x="0" y="19"/>
                </a:cubicBezTo>
                <a:cubicBezTo>
                  <a:pt x="0" y="7"/>
                  <a:pt x="8" y="0"/>
                  <a:pt x="20" y="0"/>
                </a:cubicBezTo>
                <a:cubicBezTo>
                  <a:pt x="27" y="0"/>
                  <a:pt x="33" y="6"/>
                  <a:pt x="36" y="9"/>
                </a:cubicBezTo>
                <a:cubicBezTo>
                  <a:pt x="40" y="6"/>
                  <a:pt x="46" y="0"/>
                  <a:pt x="53" y="0"/>
                </a:cubicBezTo>
                <a:cubicBezTo>
                  <a:pt x="65" y="0"/>
                  <a:pt x="72" y="7"/>
                  <a:pt x="72" y="19"/>
                </a:cubicBezTo>
                <a:cubicBezTo>
                  <a:pt x="72" y="29"/>
                  <a:pt x="64" y="37"/>
                  <a:pt x="63" y="37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2"/>
                  <a:pt x="37" y="62"/>
                  <a:pt x="36" y="62"/>
                </a:cubicBezTo>
                <a:cubicBezTo>
                  <a:pt x="36" y="62"/>
                  <a:pt x="35" y="62"/>
                  <a:pt x="35" y="6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453791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3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7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/>
      <p:bldP spid="18" grpId="0"/>
      <p:bldP spid="42" grpId="0" animBg="1"/>
      <p:bldP spid="44" grpId="0"/>
      <p:bldP spid="49" grpId="0" animBg="1"/>
      <p:bldP spid="51" grpId="0"/>
      <p:bldP spid="55" grpId="0" animBg="1"/>
      <p:bldP spid="57" grpId="0"/>
      <p:bldP spid="61" grpId="0" animBg="1"/>
      <p:bldP spid="63" grpId="0"/>
      <p:bldP spid="68" grpId="0" animBg="1"/>
      <p:bldP spid="28" grpId="0" animBg="1"/>
      <p:bldP spid="34" grpId="0"/>
      <p:bldP spid="35" grpId="0" animBg="1"/>
      <p:bldP spid="60" grpId="0" animBg="1"/>
      <p:bldP spid="64" grpId="0"/>
      <p:bldP spid="71" grpId="0" animBg="1"/>
      <p:bldP spid="72" grpId="0"/>
      <p:bldP spid="74" grpId="0" animBg="1"/>
      <p:bldP spid="75" grpId="0" animBg="1"/>
      <p:bldP spid="7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85932"/>
            <a:ext cx="8229600" cy="82780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/>
              <a:t>Regionaal programma op basis van 3 lijnen</a:t>
            </a:r>
          </a:p>
        </p:txBody>
      </p:sp>
      <p:grpSp>
        <p:nvGrpSpPr>
          <p:cNvPr id="5" name="Google Shape;115;p11">
            <a:extLst>
              <a:ext uri="{FF2B5EF4-FFF2-40B4-BE49-F238E27FC236}">
                <a16:creationId xmlns:a16="http://schemas.microsoft.com/office/drawing/2014/main" id="{CDAF932F-9AC7-B64C-8580-BAF7050E3EC8}"/>
              </a:ext>
            </a:extLst>
          </p:cNvPr>
          <p:cNvGrpSpPr/>
          <p:nvPr/>
        </p:nvGrpSpPr>
        <p:grpSpPr>
          <a:xfrm>
            <a:off x="2540000" y="2311400"/>
            <a:ext cx="3874616" cy="4063032"/>
            <a:chOff x="1257655" y="71532"/>
            <a:chExt cx="2885720" cy="3053858"/>
          </a:xfrm>
        </p:grpSpPr>
        <p:sp>
          <p:nvSpPr>
            <p:cNvPr id="6" name="Google Shape;116;p11">
              <a:extLst>
                <a:ext uri="{FF2B5EF4-FFF2-40B4-BE49-F238E27FC236}">
                  <a16:creationId xmlns:a16="http://schemas.microsoft.com/office/drawing/2014/main" id="{AFE91DE9-2B99-C842-8DC4-9253A83D624B}"/>
                </a:ext>
              </a:extLst>
            </p:cNvPr>
            <p:cNvSpPr/>
            <p:nvPr/>
          </p:nvSpPr>
          <p:spPr>
            <a:xfrm>
              <a:off x="1257655" y="71532"/>
              <a:ext cx="2580322" cy="89611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117;p11">
              <a:extLst>
                <a:ext uri="{FF2B5EF4-FFF2-40B4-BE49-F238E27FC236}">
                  <a16:creationId xmlns:a16="http://schemas.microsoft.com/office/drawing/2014/main" id="{4A56C11E-4C7E-ED4E-8B0C-7C208E448447}"/>
                </a:ext>
              </a:extLst>
            </p:cNvPr>
            <p:cNvSpPr/>
            <p:nvPr/>
          </p:nvSpPr>
          <p:spPr>
            <a:xfrm>
              <a:off x="2493168" y="2057624"/>
              <a:ext cx="500062" cy="3200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118;p11">
              <a:extLst>
                <a:ext uri="{FF2B5EF4-FFF2-40B4-BE49-F238E27FC236}">
                  <a16:creationId xmlns:a16="http://schemas.microsoft.com/office/drawing/2014/main" id="{AF5E392B-C68F-8946-A847-50D134490880}"/>
                </a:ext>
              </a:extLst>
            </p:cNvPr>
            <p:cNvSpPr/>
            <p:nvPr/>
          </p:nvSpPr>
          <p:spPr>
            <a:xfrm>
              <a:off x="1543049" y="2525315"/>
              <a:ext cx="2400300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120;p11">
              <a:extLst>
                <a:ext uri="{FF2B5EF4-FFF2-40B4-BE49-F238E27FC236}">
                  <a16:creationId xmlns:a16="http://schemas.microsoft.com/office/drawing/2014/main" id="{1180005D-BEEF-E04A-92F0-868A772DEFE9}"/>
                </a:ext>
              </a:extLst>
            </p:cNvPr>
            <p:cNvSpPr/>
            <p:nvPr/>
          </p:nvSpPr>
          <p:spPr>
            <a:xfrm>
              <a:off x="2387155" y="1104899"/>
              <a:ext cx="900112" cy="770973"/>
            </a:xfrm>
            <a:prstGeom prst="ellipse">
              <a:avLst/>
            </a:prstGeom>
            <a:solidFill>
              <a:srgbClr val="FFAA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21;p11">
              <a:extLst>
                <a:ext uri="{FF2B5EF4-FFF2-40B4-BE49-F238E27FC236}">
                  <a16:creationId xmlns:a16="http://schemas.microsoft.com/office/drawing/2014/main" id="{9CBEF0D1-711F-384D-898F-2BE2B17E3FE5}"/>
                </a:ext>
              </a:extLst>
            </p:cNvPr>
            <p:cNvSpPr txBox="1"/>
            <p:nvPr/>
          </p:nvSpPr>
          <p:spPr>
            <a:xfrm>
              <a:off x="2518973" y="1217805"/>
              <a:ext cx="636476" cy="545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00"/>
              </a:pPr>
              <a:r>
                <a:rPr lang="nl-NL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van uitkering naar werk</a:t>
              </a:r>
              <a:endParaRPr/>
            </a:p>
          </p:txBody>
        </p:sp>
        <p:sp>
          <p:nvSpPr>
            <p:cNvPr id="12" name="Google Shape;122;p11">
              <a:extLst>
                <a:ext uri="{FF2B5EF4-FFF2-40B4-BE49-F238E27FC236}">
                  <a16:creationId xmlns:a16="http://schemas.microsoft.com/office/drawing/2014/main" id="{F3F11669-7CA6-FC42-8530-0F5A9E9C5EE4}"/>
                </a:ext>
              </a:extLst>
            </p:cNvPr>
            <p:cNvSpPr/>
            <p:nvPr/>
          </p:nvSpPr>
          <p:spPr>
            <a:xfrm>
              <a:off x="1743075" y="365045"/>
              <a:ext cx="900112" cy="900112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23;p11">
              <a:extLst>
                <a:ext uri="{FF2B5EF4-FFF2-40B4-BE49-F238E27FC236}">
                  <a16:creationId xmlns:a16="http://schemas.microsoft.com/office/drawing/2014/main" id="{84830670-97BA-B247-BB96-FE8731FE89EC}"/>
                </a:ext>
              </a:extLst>
            </p:cNvPr>
            <p:cNvSpPr txBox="1"/>
            <p:nvPr/>
          </p:nvSpPr>
          <p:spPr>
            <a:xfrm>
              <a:off x="1874893" y="496863"/>
              <a:ext cx="636476" cy="636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00"/>
              </a:pPr>
              <a:r>
                <a:rPr lang="nl-NL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van werk naar werk</a:t>
              </a:r>
              <a:endParaRPr/>
            </a:p>
          </p:txBody>
        </p:sp>
        <p:sp>
          <p:nvSpPr>
            <p:cNvPr id="14" name="Google Shape;124;p11">
              <a:extLst>
                <a:ext uri="{FF2B5EF4-FFF2-40B4-BE49-F238E27FC236}">
                  <a16:creationId xmlns:a16="http://schemas.microsoft.com/office/drawing/2014/main" id="{B451F4AC-57D9-E243-9534-BE4232290A90}"/>
                </a:ext>
              </a:extLst>
            </p:cNvPr>
            <p:cNvSpPr/>
            <p:nvPr/>
          </p:nvSpPr>
          <p:spPr>
            <a:xfrm>
              <a:off x="2663190" y="147418"/>
              <a:ext cx="900112" cy="900112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25;p11">
              <a:extLst>
                <a:ext uri="{FF2B5EF4-FFF2-40B4-BE49-F238E27FC236}">
                  <a16:creationId xmlns:a16="http://schemas.microsoft.com/office/drawing/2014/main" id="{2FC030BB-D0F7-3346-9701-4A4D3639DD17}"/>
                </a:ext>
              </a:extLst>
            </p:cNvPr>
            <p:cNvSpPr txBox="1"/>
            <p:nvPr/>
          </p:nvSpPr>
          <p:spPr>
            <a:xfrm>
              <a:off x="2795008" y="279236"/>
              <a:ext cx="636476" cy="636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00"/>
              </a:pPr>
              <a:r>
                <a:rPr lang="nl-NL" sz="1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van onderwijs naar werk</a:t>
              </a:r>
              <a:endParaRPr dirty="0"/>
            </a:p>
          </p:txBody>
        </p:sp>
        <p:sp>
          <p:nvSpPr>
            <p:cNvPr id="16" name="Google Shape;126;p11">
              <a:extLst>
                <a:ext uri="{FF2B5EF4-FFF2-40B4-BE49-F238E27FC236}">
                  <a16:creationId xmlns:a16="http://schemas.microsoft.com/office/drawing/2014/main" id="{A30D1604-1564-B94E-845A-B7FAB232F1C7}"/>
                </a:ext>
              </a:extLst>
            </p:cNvPr>
            <p:cNvSpPr/>
            <p:nvPr/>
          </p:nvSpPr>
          <p:spPr>
            <a:xfrm>
              <a:off x="1343025" y="170014"/>
              <a:ext cx="2800350" cy="18302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3921" y="30000"/>
                  </a:moveTo>
                  <a:cubicBezTo>
                    <a:pt x="3921" y="43255"/>
                    <a:pt x="29029" y="54000"/>
                    <a:pt x="60000" y="54000"/>
                  </a:cubicBezTo>
                  <a:cubicBezTo>
                    <a:pt x="90971" y="54000"/>
                    <a:pt x="116079" y="43255"/>
                    <a:pt x="116079" y="30000"/>
                  </a:cubicBezTo>
                  <a:cubicBezTo>
                    <a:pt x="116079" y="16745"/>
                    <a:pt x="90971" y="6000"/>
                    <a:pt x="60000" y="6000"/>
                  </a:cubicBezTo>
                  <a:cubicBezTo>
                    <a:pt x="29029" y="6000"/>
                    <a:pt x="3921" y="16745"/>
                    <a:pt x="3921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F31892-118E-95E4-85C4-817248A73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81" y="311348"/>
            <a:ext cx="8236410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7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603" y="-608033"/>
            <a:ext cx="8368364" cy="474845"/>
          </a:xfrm>
        </p:spPr>
        <p:txBody>
          <a:bodyPr>
            <a:normAutofit fontScale="90000"/>
          </a:bodyPr>
          <a:lstStyle/>
          <a:p>
            <a:r>
              <a:rPr lang="en-US" sz="2667" dirty="0"/>
              <a:t>3 </a:t>
            </a:r>
            <a:r>
              <a:rPr lang="en-US" sz="2667" dirty="0" err="1"/>
              <a:t>regionale</a:t>
            </a:r>
            <a:r>
              <a:rPr lang="en-US" sz="2667" dirty="0"/>
              <a:t> </a:t>
            </a:r>
            <a:r>
              <a:rPr lang="en-US" sz="2667" dirty="0" err="1"/>
              <a:t>programma’s</a:t>
            </a:r>
            <a:r>
              <a:rPr lang="en-US" sz="2667" dirty="0"/>
              <a:t> </a:t>
            </a:r>
            <a:r>
              <a:rPr lang="en-US" sz="2667" dirty="0" err="1"/>
              <a:t>en</a:t>
            </a:r>
            <a:r>
              <a:rPr lang="en-US" sz="2667" dirty="0"/>
              <a:t> de verschillende </a:t>
            </a:r>
            <a:r>
              <a:rPr lang="en-US" sz="2667" dirty="0" err="1"/>
              <a:t>thema’s</a:t>
            </a:r>
            <a:endParaRPr lang="en-US" sz="2667" dirty="0"/>
          </a:p>
        </p:txBody>
      </p:sp>
      <p:grpSp>
        <p:nvGrpSpPr>
          <p:cNvPr id="4" name="Group 3"/>
          <p:cNvGrpSpPr/>
          <p:nvPr/>
        </p:nvGrpSpPr>
        <p:grpSpPr>
          <a:xfrm>
            <a:off x="166423" y="1281090"/>
            <a:ext cx="2789424" cy="5352076"/>
            <a:chOff x="2514599" y="1123950"/>
            <a:chExt cx="1981201" cy="2893949"/>
          </a:xfrm>
        </p:grpSpPr>
        <p:sp>
          <p:nvSpPr>
            <p:cNvPr id="3" name="Rounded Rectangle 2"/>
            <p:cNvSpPr/>
            <p:nvPr/>
          </p:nvSpPr>
          <p:spPr>
            <a:xfrm>
              <a:off x="2514600" y="1123950"/>
              <a:ext cx="1981200" cy="2893949"/>
            </a:xfrm>
            <a:prstGeom prst="roundRect">
              <a:avLst>
                <a:gd name="adj" fmla="val 2919"/>
              </a:avLst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>
              <a:off x="2514600" y="1123950"/>
              <a:ext cx="1981200" cy="431310"/>
            </a:xfrm>
            <a:prstGeom prst="round2SameRect">
              <a:avLst>
                <a:gd name="adj1" fmla="val 11417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1. </a:t>
              </a:r>
              <a:r>
                <a:rPr lang="nl-NL" sz="2000" b="1" dirty="0"/>
                <a:t>Uitkering naar Werk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4600" y="1935945"/>
              <a:ext cx="1947819" cy="34417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Implementatie bedrijfsplan </a:t>
              </a:r>
              <a:r>
                <a:rPr lang="nl-NL" sz="1400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Tomin</a:t>
              </a:r>
              <a:endParaRPr lang="nl-NL" sz="14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36375" y="2297033"/>
              <a:ext cx="1896243" cy="34417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Implementatie Inburgering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36375" y="2652997"/>
              <a:ext cx="1935933" cy="34417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SUWI </a:t>
              </a:r>
              <a:r>
                <a:rPr lang="nl-NL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uitvoeringsplan en </a:t>
              </a:r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WSP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4599" y="3317504"/>
              <a:ext cx="1944154" cy="34417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Arbeidsmarktprogramma WAW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14600" y="3673468"/>
              <a:ext cx="1981200" cy="32309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Banenafspraak</a:t>
              </a:r>
            </a:p>
          </p:txBody>
        </p:sp>
      </p:grpSp>
      <p:sp>
        <p:nvSpPr>
          <p:cNvPr id="53" name="Rectangle 17">
            <a:extLst>
              <a:ext uri="{FF2B5EF4-FFF2-40B4-BE49-F238E27FC236}">
                <a16:creationId xmlns:a16="http://schemas.microsoft.com/office/drawing/2014/main" id="{DB74542E-3FEE-394F-9527-C82BD054212D}"/>
              </a:ext>
            </a:extLst>
          </p:cNvPr>
          <p:cNvSpPr/>
          <p:nvPr/>
        </p:nvSpPr>
        <p:spPr>
          <a:xfrm>
            <a:off x="166424" y="4735403"/>
            <a:ext cx="2725689" cy="48254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MVO en SROI</a:t>
            </a:r>
          </a:p>
        </p:txBody>
      </p:sp>
      <p:grpSp>
        <p:nvGrpSpPr>
          <p:cNvPr id="55" name="Group 3">
            <a:extLst>
              <a:ext uri="{FF2B5EF4-FFF2-40B4-BE49-F238E27FC236}">
                <a16:creationId xmlns:a16="http://schemas.microsoft.com/office/drawing/2014/main" id="{5FD87BAC-BA81-E640-96D2-CD3DD50372F1}"/>
              </a:ext>
            </a:extLst>
          </p:cNvPr>
          <p:cNvGrpSpPr/>
          <p:nvPr/>
        </p:nvGrpSpPr>
        <p:grpSpPr>
          <a:xfrm>
            <a:off x="3126976" y="1288616"/>
            <a:ext cx="2837308" cy="4656238"/>
            <a:chOff x="2495030" y="952783"/>
            <a:chExt cx="2000770" cy="3065116"/>
          </a:xfrm>
        </p:grpSpPr>
        <p:sp>
          <p:nvSpPr>
            <p:cNvPr id="56" name="Rounded Rectangle 2">
              <a:extLst>
                <a:ext uri="{FF2B5EF4-FFF2-40B4-BE49-F238E27FC236}">
                  <a16:creationId xmlns:a16="http://schemas.microsoft.com/office/drawing/2014/main" id="{445AE76D-2677-9E46-A470-198E37DBE48B}"/>
                </a:ext>
              </a:extLst>
            </p:cNvPr>
            <p:cNvSpPr/>
            <p:nvPr/>
          </p:nvSpPr>
          <p:spPr>
            <a:xfrm>
              <a:off x="2514600" y="1123950"/>
              <a:ext cx="1981200" cy="2893949"/>
            </a:xfrm>
            <a:prstGeom prst="roundRect">
              <a:avLst>
                <a:gd name="adj" fmla="val 2919"/>
              </a:avLst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ound Same Side Corner Rectangle 9">
              <a:extLst>
                <a:ext uri="{FF2B5EF4-FFF2-40B4-BE49-F238E27FC236}">
                  <a16:creationId xmlns:a16="http://schemas.microsoft.com/office/drawing/2014/main" id="{18AD584D-656E-2A46-BA46-0C2A3E23DB01}"/>
                </a:ext>
              </a:extLst>
            </p:cNvPr>
            <p:cNvSpPr/>
            <p:nvPr/>
          </p:nvSpPr>
          <p:spPr>
            <a:xfrm>
              <a:off x="2495030" y="952783"/>
              <a:ext cx="1981200" cy="498948"/>
            </a:xfrm>
            <a:prstGeom prst="round2SameRect">
              <a:avLst>
                <a:gd name="adj1" fmla="val 1141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2. </a:t>
              </a:r>
              <a:r>
                <a:rPr lang="en-US" sz="2000" b="1" dirty="0" err="1"/>
                <a:t>Onderwijs</a:t>
              </a:r>
              <a:r>
                <a:rPr lang="en-US" sz="2000" b="1" dirty="0"/>
                <a:t> naar </a:t>
              </a:r>
              <a:r>
                <a:rPr lang="en-US" sz="2000" b="1" dirty="0" err="1"/>
                <a:t>Werk</a:t>
              </a:r>
              <a:endParaRPr lang="en-US" sz="2000" b="1" dirty="0"/>
            </a:p>
          </p:txBody>
        </p:sp>
        <p:sp>
          <p:nvSpPr>
            <p:cNvPr id="59" name="Rectangle 13">
              <a:extLst>
                <a:ext uri="{FF2B5EF4-FFF2-40B4-BE49-F238E27FC236}">
                  <a16:creationId xmlns:a16="http://schemas.microsoft.com/office/drawing/2014/main" id="{F72A8807-E887-7C4E-8204-14A196BBFA51}"/>
                </a:ext>
              </a:extLst>
            </p:cNvPr>
            <p:cNvSpPr/>
            <p:nvPr/>
          </p:nvSpPr>
          <p:spPr>
            <a:xfrm>
              <a:off x="2514600" y="1498240"/>
              <a:ext cx="1961631" cy="34417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Leerwerkarrangementen</a:t>
              </a:r>
            </a:p>
          </p:txBody>
        </p:sp>
        <p:sp>
          <p:nvSpPr>
            <p:cNvPr id="60" name="Rectangle 14">
              <a:extLst>
                <a:ext uri="{FF2B5EF4-FFF2-40B4-BE49-F238E27FC236}">
                  <a16:creationId xmlns:a16="http://schemas.microsoft.com/office/drawing/2014/main" id="{577D6FFF-5569-A84B-82A9-559C725CF875}"/>
                </a:ext>
              </a:extLst>
            </p:cNvPr>
            <p:cNvSpPr/>
            <p:nvPr/>
          </p:nvSpPr>
          <p:spPr>
            <a:xfrm>
              <a:off x="2514598" y="1981879"/>
              <a:ext cx="1961631" cy="34417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Leerwerkloket</a:t>
              </a:r>
            </a:p>
          </p:txBody>
        </p:sp>
        <p:sp>
          <p:nvSpPr>
            <p:cNvPr id="61" name="Rectangle 15">
              <a:extLst>
                <a:ext uri="{FF2B5EF4-FFF2-40B4-BE49-F238E27FC236}">
                  <a16:creationId xmlns:a16="http://schemas.microsoft.com/office/drawing/2014/main" id="{7E9DBAED-8E74-8D4D-A955-BB9D93A478F7}"/>
                </a:ext>
              </a:extLst>
            </p:cNvPr>
            <p:cNvSpPr/>
            <p:nvPr/>
          </p:nvSpPr>
          <p:spPr>
            <a:xfrm>
              <a:off x="2513122" y="2362417"/>
              <a:ext cx="1963108" cy="42835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Leven Lang Ontwikkelen</a:t>
              </a:r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/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Human Capital Agenda</a:t>
              </a:r>
            </a:p>
          </p:txBody>
        </p:sp>
        <p:sp>
          <p:nvSpPr>
            <p:cNvPr id="62" name="Rectangle 16">
              <a:extLst>
                <a:ext uri="{FF2B5EF4-FFF2-40B4-BE49-F238E27FC236}">
                  <a16:creationId xmlns:a16="http://schemas.microsoft.com/office/drawing/2014/main" id="{BBBA2580-AEBD-7145-83C5-E6C217F61DC4}"/>
                </a:ext>
              </a:extLst>
            </p:cNvPr>
            <p:cNvSpPr/>
            <p:nvPr/>
          </p:nvSpPr>
          <p:spPr>
            <a:xfrm>
              <a:off x="2527245" y="2848992"/>
              <a:ext cx="1961631" cy="34417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Volwasseneducatie (taalonderwijs</a:t>
              </a:r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)</a:t>
              </a:r>
            </a:p>
          </p:txBody>
        </p:sp>
        <p:sp>
          <p:nvSpPr>
            <p:cNvPr id="63" name="Rectangle 17">
              <a:extLst>
                <a:ext uri="{FF2B5EF4-FFF2-40B4-BE49-F238E27FC236}">
                  <a16:creationId xmlns:a16="http://schemas.microsoft.com/office/drawing/2014/main" id="{51039136-27F1-624D-A3CC-CD513C81868F}"/>
                </a:ext>
              </a:extLst>
            </p:cNvPr>
            <p:cNvSpPr/>
            <p:nvPr/>
          </p:nvSpPr>
          <p:spPr>
            <a:xfrm>
              <a:off x="2507677" y="3218608"/>
              <a:ext cx="1981200" cy="34417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Aanpak Jeugdwerkloosheid</a:t>
              </a:r>
            </a:p>
          </p:txBody>
        </p:sp>
      </p:grpSp>
      <p:grpSp>
        <p:nvGrpSpPr>
          <p:cNvPr id="64" name="Group 3">
            <a:extLst>
              <a:ext uri="{FF2B5EF4-FFF2-40B4-BE49-F238E27FC236}">
                <a16:creationId xmlns:a16="http://schemas.microsoft.com/office/drawing/2014/main" id="{162B9643-D61A-5E43-84D0-365AC4711396}"/>
              </a:ext>
            </a:extLst>
          </p:cNvPr>
          <p:cNvGrpSpPr/>
          <p:nvPr/>
        </p:nvGrpSpPr>
        <p:grpSpPr>
          <a:xfrm>
            <a:off x="6088303" y="1288616"/>
            <a:ext cx="2925573" cy="2570134"/>
            <a:chOff x="2514600" y="1123950"/>
            <a:chExt cx="1981200" cy="1696351"/>
          </a:xfrm>
        </p:grpSpPr>
        <p:sp>
          <p:nvSpPr>
            <p:cNvPr id="65" name="Rounded Rectangle 2">
              <a:extLst>
                <a:ext uri="{FF2B5EF4-FFF2-40B4-BE49-F238E27FC236}">
                  <a16:creationId xmlns:a16="http://schemas.microsoft.com/office/drawing/2014/main" id="{8329CA31-4FF9-F348-869C-7499AF73FC52}"/>
                </a:ext>
              </a:extLst>
            </p:cNvPr>
            <p:cNvSpPr/>
            <p:nvPr/>
          </p:nvSpPr>
          <p:spPr>
            <a:xfrm>
              <a:off x="2514600" y="1123950"/>
              <a:ext cx="1981200" cy="1696351"/>
            </a:xfrm>
            <a:prstGeom prst="roundRect">
              <a:avLst>
                <a:gd name="adj" fmla="val 2919"/>
              </a:avLst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ound Same Side Corner Rectangle 9">
              <a:extLst>
                <a:ext uri="{FF2B5EF4-FFF2-40B4-BE49-F238E27FC236}">
                  <a16:creationId xmlns:a16="http://schemas.microsoft.com/office/drawing/2014/main" id="{A788A81E-433F-FC48-8256-19925FE16821}"/>
                </a:ext>
              </a:extLst>
            </p:cNvPr>
            <p:cNvSpPr/>
            <p:nvPr/>
          </p:nvSpPr>
          <p:spPr>
            <a:xfrm>
              <a:off x="2514600" y="1123950"/>
              <a:ext cx="1981200" cy="498948"/>
            </a:xfrm>
            <a:prstGeom prst="round2SameRect">
              <a:avLst>
                <a:gd name="adj1" fmla="val 11417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3</a:t>
              </a:r>
              <a:r>
                <a:rPr lang="nl-NL" sz="2000" b="1" dirty="0"/>
                <a:t>. Werken naar Werk</a:t>
              </a:r>
            </a:p>
          </p:txBody>
        </p:sp>
        <p:sp>
          <p:nvSpPr>
            <p:cNvPr id="68" name="Rectangle 13">
              <a:extLst>
                <a:ext uri="{FF2B5EF4-FFF2-40B4-BE49-F238E27FC236}">
                  <a16:creationId xmlns:a16="http://schemas.microsoft.com/office/drawing/2014/main" id="{37432A8B-4179-6541-9472-AD77F0E3AA92}"/>
                </a:ext>
              </a:extLst>
            </p:cNvPr>
            <p:cNvSpPr/>
            <p:nvPr/>
          </p:nvSpPr>
          <p:spPr>
            <a:xfrm>
              <a:off x="2514600" y="1682406"/>
              <a:ext cx="1981200" cy="34417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Dienstverlening</a:t>
              </a:r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RMT</a:t>
              </a:r>
            </a:p>
          </p:txBody>
        </p:sp>
        <p:sp>
          <p:nvSpPr>
            <p:cNvPr id="69" name="Rectangle 14">
              <a:extLst>
                <a:ext uri="{FF2B5EF4-FFF2-40B4-BE49-F238E27FC236}">
                  <a16:creationId xmlns:a16="http://schemas.microsoft.com/office/drawing/2014/main" id="{F5F2EEC6-5827-F745-AE13-25B9F0836704}"/>
                </a:ext>
              </a:extLst>
            </p:cNvPr>
            <p:cNvSpPr/>
            <p:nvPr/>
          </p:nvSpPr>
          <p:spPr>
            <a:xfrm>
              <a:off x="2541234" y="2086092"/>
              <a:ext cx="1949408" cy="34417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Vorm en inhoud geven aan nazorg</a:t>
              </a:r>
            </a:p>
          </p:txBody>
        </p:sp>
        <p:sp>
          <p:nvSpPr>
            <p:cNvPr id="70" name="Rectangle 15">
              <a:extLst>
                <a:ext uri="{FF2B5EF4-FFF2-40B4-BE49-F238E27FC236}">
                  <a16:creationId xmlns:a16="http://schemas.microsoft.com/office/drawing/2014/main" id="{70ED7AC7-0541-D54E-818A-C5878C74E4D0}"/>
                </a:ext>
              </a:extLst>
            </p:cNvPr>
            <p:cNvSpPr/>
            <p:nvPr/>
          </p:nvSpPr>
          <p:spPr>
            <a:xfrm>
              <a:off x="2541234" y="2476123"/>
              <a:ext cx="1946940" cy="34417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Doorplaatsingen vanuit </a:t>
              </a:r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Tomin</a:t>
              </a: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F35330C1-1E33-6EF5-A7E1-1C8CCFED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162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D918394-EDF6-5F41-79CD-021B3D932EE2}"/>
              </a:ext>
            </a:extLst>
          </p:cNvPr>
          <p:cNvSpPr txBox="1"/>
          <p:nvPr/>
        </p:nvSpPr>
        <p:spPr>
          <a:xfrm>
            <a:off x="3347864" y="5422845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Praktijkleren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37E10B4-7408-DF27-1B95-2B44C3326ED7}"/>
              </a:ext>
            </a:extLst>
          </p:cNvPr>
          <p:cNvSpPr txBox="1"/>
          <p:nvPr/>
        </p:nvSpPr>
        <p:spPr>
          <a:xfrm>
            <a:off x="167489" y="2121302"/>
            <a:ext cx="2724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In- en doorstroom </a:t>
            </a:r>
          </a:p>
          <a:p>
            <a:pPr algn="ctr"/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regionale voorzieningen</a:t>
            </a:r>
          </a:p>
        </p:txBody>
      </p:sp>
    </p:spTree>
    <p:extLst>
      <p:ext uri="{BB962C8B-B14F-4D97-AF65-F5344CB8AC3E}">
        <p14:creationId xmlns:p14="http://schemas.microsoft.com/office/powerpoint/2010/main" val="14761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1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1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accel="4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1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1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val 87"/>
          <p:cNvSpPr/>
          <p:nvPr/>
        </p:nvSpPr>
        <p:spPr>
          <a:xfrm>
            <a:off x="3932464" y="3552499"/>
            <a:ext cx="1339929" cy="1339929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sz="1050" b="1" dirty="0"/>
          </a:p>
        </p:txBody>
      </p:sp>
      <p:sp>
        <p:nvSpPr>
          <p:cNvPr id="103" name="Freeform 101"/>
          <p:cNvSpPr>
            <a:spLocks noEditPoints="1"/>
          </p:cNvSpPr>
          <p:nvPr/>
        </p:nvSpPr>
        <p:spPr bwMode="auto">
          <a:xfrm>
            <a:off x="4288065" y="3931626"/>
            <a:ext cx="628727" cy="581675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3840" y="1252032"/>
            <a:ext cx="8302326" cy="474845"/>
          </a:xfrm>
        </p:spPr>
        <p:txBody>
          <a:bodyPr>
            <a:noAutofit/>
          </a:bodyPr>
          <a:lstStyle/>
          <a:p>
            <a:r>
              <a:rPr lang="nl-NL" sz="2800" b="1" dirty="0">
                <a:solidFill>
                  <a:schemeClr val="tx1"/>
                </a:solidFill>
              </a:rPr>
              <a:t>Werkwijze jaarprogramma uitvoeringsmanagement</a:t>
            </a:r>
          </a:p>
        </p:txBody>
      </p:sp>
      <p:grpSp>
        <p:nvGrpSpPr>
          <p:cNvPr id="5" name="Group 4"/>
          <p:cNvGrpSpPr/>
          <p:nvPr/>
        </p:nvGrpSpPr>
        <p:grpSpPr>
          <a:xfrm rot="16200000">
            <a:off x="3314134" y="2969709"/>
            <a:ext cx="2505508" cy="2505509"/>
            <a:chOff x="3194700" y="1465941"/>
            <a:chExt cx="2754598" cy="2754598"/>
          </a:xfrm>
        </p:grpSpPr>
        <p:sp>
          <p:nvSpPr>
            <p:cNvPr id="58" name="Block Arc 57"/>
            <p:cNvSpPr/>
            <p:nvPr/>
          </p:nvSpPr>
          <p:spPr>
            <a:xfrm>
              <a:off x="3194700" y="1465941"/>
              <a:ext cx="2754598" cy="2754598"/>
            </a:xfrm>
            <a:prstGeom prst="blockArc">
              <a:avLst>
                <a:gd name="adj1" fmla="val 2700000"/>
                <a:gd name="adj2" fmla="val 5400000"/>
                <a:gd name="adj3" fmla="val 3423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Block Arc 58"/>
            <p:cNvSpPr/>
            <p:nvPr/>
          </p:nvSpPr>
          <p:spPr>
            <a:xfrm>
              <a:off x="3194700" y="1465941"/>
              <a:ext cx="2754598" cy="2754598"/>
            </a:xfrm>
            <a:prstGeom prst="blockArc">
              <a:avLst>
                <a:gd name="adj1" fmla="val 0"/>
                <a:gd name="adj2" fmla="val 2700000"/>
                <a:gd name="adj3" fmla="val 3423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Block Arc 59"/>
            <p:cNvSpPr/>
            <p:nvPr/>
          </p:nvSpPr>
          <p:spPr>
            <a:xfrm>
              <a:off x="3194700" y="1465941"/>
              <a:ext cx="2754598" cy="2754598"/>
            </a:xfrm>
            <a:prstGeom prst="blockArc">
              <a:avLst>
                <a:gd name="adj1" fmla="val 18900000"/>
                <a:gd name="adj2" fmla="val 0"/>
                <a:gd name="adj3" fmla="val 3423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Block Arc 60"/>
            <p:cNvSpPr/>
            <p:nvPr/>
          </p:nvSpPr>
          <p:spPr>
            <a:xfrm>
              <a:off x="3194700" y="1465941"/>
              <a:ext cx="2754598" cy="2754598"/>
            </a:xfrm>
            <a:prstGeom prst="blockArc">
              <a:avLst>
                <a:gd name="adj1" fmla="val 16200000"/>
                <a:gd name="adj2" fmla="val 18900000"/>
                <a:gd name="adj3" fmla="val 3423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3" name="Oval 82"/>
          <p:cNvSpPr/>
          <p:nvPr/>
        </p:nvSpPr>
        <p:spPr>
          <a:xfrm>
            <a:off x="3037776" y="3924660"/>
            <a:ext cx="595605" cy="595605"/>
          </a:xfrm>
          <a:prstGeom prst="ellipse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900" dirty="0"/>
          </a:p>
        </p:txBody>
      </p:sp>
      <p:sp>
        <p:nvSpPr>
          <p:cNvPr id="84" name="Oval 83"/>
          <p:cNvSpPr/>
          <p:nvPr/>
        </p:nvSpPr>
        <p:spPr>
          <a:xfrm>
            <a:off x="3398419" y="3053991"/>
            <a:ext cx="595605" cy="5956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900" dirty="0"/>
          </a:p>
        </p:txBody>
      </p:sp>
      <p:sp>
        <p:nvSpPr>
          <p:cNvPr id="85" name="Oval 84"/>
          <p:cNvSpPr/>
          <p:nvPr/>
        </p:nvSpPr>
        <p:spPr>
          <a:xfrm>
            <a:off x="4269088" y="2693348"/>
            <a:ext cx="595605" cy="5956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900" dirty="0"/>
          </a:p>
        </p:txBody>
      </p:sp>
      <p:sp>
        <p:nvSpPr>
          <p:cNvPr id="86" name="Oval 85"/>
          <p:cNvSpPr/>
          <p:nvPr/>
        </p:nvSpPr>
        <p:spPr>
          <a:xfrm>
            <a:off x="5139757" y="3053991"/>
            <a:ext cx="595605" cy="5956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900" dirty="0"/>
          </a:p>
        </p:txBody>
      </p:sp>
      <p:sp>
        <p:nvSpPr>
          <p:cNvPr id="87" name="Oval 86"/>
          <p:cNvSpPr/>
          <p:nvPr/>
        </p:nvSpPr>
        <p:spPr>
          <a:xfrm>
            <a:off x="5500401" y="3924660"/>
            <a:ext cx="595605" cy="5956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900" dirty="0"/>
          </a:p>
        </p:txBody>
      </p:sp>
      <p:sp>
        <p:nvSpPr>
          <p:cNvPr id="93" name="Rectangle 92"/>
          <p:cNvSpPr/>
          <p:nvPr/>
        </p:nvSpPr>
        <p:spPr>
          <a:xfrm>
            <a:off x="1066801" y="4092620"/>
            <a:ext cx="190530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nl-NL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Inventariseren opgaven en thema’s</a:t>
            </a:r>
            <a:endParaRPr lang="nl-NL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8" name="Freeform 62"/>
          <p:cNvSpPr>
            <a:spLocks noEditPoints="1"/>
          </p:cNvSpPr>
          <p:nvPr/>
        </p:nvSpPr>
        <p:spPr bwMode="auto">
          <a:xfrm>
            <a:off x="5308935" y="3222139"/>
            <a:ext cx="257249" cy="259304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9" name="Freeform 66"/>
          <p:cNvSpPr>
            <a:spLocks noEditPoints="1"/>
          </p:cNvSpPr>
          <p:nvPr/>
        </p:nvSpPr>
        <p:spPr bwMode="auto">
          <a:xfrm>
            <a:off x="3197466" y="4093964"/>
            <a:ext cx="276225" cy="256992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0" name="Freeform 83"/>
          <p:cNvSpPr>
            <a:spLocks noEditPoints="1"/>
          </p:cNvSpPr>
          <p:nvPr/>
        </p:nvSpPr>
        <p:spPr bwMode="auto">
          <a:xfrm>
            <a:off x="3585108" y="3185122"/>
            <a:ext cx="222227" cy="33333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1" name="Freeform 122"/>
          <p:cNvSpPr>
            <a:spLocks noEditPoints="1"/>
          </p:cNvSpPr>
          <p:nvPr/>
        </p:nvSpPr>
        <p:spPr bwMode="auto">
          <a:xfrm>
            <a:off x="4428778" y="2882759"/>
            <a:ext cx="276225" cy="216783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2" name="Freeform 245"/>
          <p:cNvSpPr>
            <a:spLocks/>
          </p:cNvSpPr>
          <p:nvPr/>
        </p:nvSpPr>
        <p:spPr bwMode="auto">
          <a:xfrm>
            <a:off x="5669706" y="4093963"/>
            <a:ext cx="256995" cy="25699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9" name="Rectangle 92">
            <a:extLst>
              <a:ext uri="{FF2B5EF4-FFF2-40B4-BE49-F238E27FC236}">
                <a16:creationId xmlns:a16="http://schemas.microsoft.com/office/drawing/2014/main" id="{95C9DFEE-5A29-ED47-8EF5-774D5D81F1D5}"/>
              </a:ext>
            </a:extLst>
          </p:cNvPr>
          <p:cNvSpPr/>
          <p:nvPr/>
        </p:nvSpPr>
        <p:spPr>
          <a:xfrm>
            <a:off x="447041" y="3026018"/>
            <a:ext cx="29273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nl-NL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Prioriteren van de onderwerpen </a:t>
            </a:r>
          </a:p>
          <a:p>
            <a:pPr algn="r"/>
            <a:r>
              <a:rPr lang="nl-NL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vaststellen deadlines</a:t>
            </a:r>
            <a:endParaRPr lang="nl-NL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Rectangle 92">
            <a:extLst>
              <a:ext uri="{FF2B5EF4-FFF2-40B4-BE49-F238E27FC236}">
                <a16:creationId xmlns:a16="http://schemas.microsoft.com/office/drawing/2014/main" id="{A530631A-0141-544F-872F-B2626989F672}"/>
              </a:ext>
            </a:extLst>
          </p:cNvPr>
          <p:cNvSpPr/>
          <p:nvPr/>
        </p:nvSpPr>
        <p:spPr>
          <a:xfrm>
            <a:off x="2856884" y="2200905"/>
            <a:ext cx="342000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nl-NL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Trekkers, samenwerkingspartners en deelnemers vaststellen</a:t>
            </a:r>
            <a:endParaRPr lang="nl-NL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92">
            <a:extLst>
              <a:ext uri="{FF2B5EF4-FFF2-40B4-BE49-F238E27FC236}">
                <a16:creationId xmlns:a16="http://schemas.microsoft.com/office/drawing/2014/main" id="{BF2699BE-6C12-7D4A-9474-C31D0788A8FB}"/>
              </a:ext>
            </a:extLst>
          </p:cNvPr>
          <p:cNvSpPr/>
          <p:nvPr/>
        </p:nvSpPr>
        <p:spPr>
          <a:xfrm>
            <a:off x="5782962" y="3092647"/>
            <a:ext cx="29038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Per </a:t>
            </a:r>
            <a:r>
              <a:rPr lang="nl-NL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thema/opgave een </a:t>
            </a:r>
            <a:r>
              <a:rPr lang="nl-NL" sz="16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pva</a:t>
            </a:r>
            <a:endParaRPr lang="nl-NL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Rectangle 92">
            <a:extLst>
              <a:ext uri="{FF2B5EF4-FFF2-40B4-BE49-F238E27FC236}">
                <a16:creationId xmlns:a16="http://schemas.microsoft.com/office/drawing/2014/main" id="{09B801C6-1E20-8242-8780-8D44E1659ABB}"/>
              </a:ext>
            </a:extLst>
          </p:cNvPr>
          <p:cNvSpPr/>
          <p:nvPr/>
        </p:nvSpPr>
        <p:spPr>
          <a:xfrm>
            <a:off x="6143869" y="4130128"/>
            <a:ext cx="2286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l-NL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Totaalplanning opstellen</a:t>
            </a:r>
            <a:endParaRPr lang="nl-NL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A0886F-ADAE-379F-F5B9-DAB44EFE7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86" y="179924"/>
            <a:ext cx="8236410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3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93" grpId="0"/>
      <p:bldP spid="98" grpId="0" animBg="1"/>
      <p:bldP spid="99" grpId="0" animBg="1"/>
      <p:bldP spid="100" grpId="0" animBg="1"/>
      <p:bldP spid="101" grpId="0" animBg="1"/>
      <p:bldP spid="102" grpId="0" animBg="1"/>
      <p:bldP spid="29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Text"/>
          <p:cNvSpPr txBox="1"/>
          <p:nvPr/>
        </p:nvSpPr>
        <p:spPr>
          <a:xfrm>
            <a:off x="1648136" y="2898370"/>
            <a:ext cx="164813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050" b="1" dirty="0"/>
              <a:t>Bijsturen en voortzetten</a:t>
            </a:r>
            <a:br>
              <a:rPr lang="nl-NL" sz="1050" b="1" dirty="0"/>
            </a:br>
            <a:r>
              <a:rPr lang="nl-NL" sz="825" dirty="0"/>
              <a:t>Op grond van hetgeen er uit de evaluatie komt..</a:t>
            </a:r>
            <a:r>
              <a:rPr lang="nl-NL" sz="675" dirty="0"/>
              <a:t> </a:t>
            </a:r>
          </a:p>
        </p:txBody>
      </p:sp>
      <p:sp>
        <p:nvSpPr>
          <p:cNvPr id="52" name="Footer Text"/>
          <p:cNvSpPr txBox="1"/>
          <p:nvPr/>
        </p:nvSpPr>
        <p:spPr>
          <a:xfrm>
            <a:off x="2364596" y="2155993"/>
            <a:ext cx="1824645" cy="5424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050" b="1" dirty="0"/>
              <a:t>Instemmen </a:t>
            </a:r>
            <a:br>
              <a:rPr lang="nl-NL" sz="1050" b="1" dirty="0"/>
            </a:br>
            <a:r>
              <a:rPr lang="nl-NL" sz="825" dirty="0"/>
              <a:t>Regionale initiatieven toetsen op prioriteit, benodigde randvoorwaarden en beoogde resultaten</a:t>
            </a:r>
            <a:r>
              <a:rPr lang="nl-NL" sz="750" dirty="0"/>
              <a:t> </a:t>
            </a:r>
          </a:p>
        </p:txBody>
      </p:sp>
      <p:sp>
        <p:nvSpPr>
          <p:cNvPr id="53" name="Footer Text"/>
          <p:cNvSpPr txBox="1"/>
          <p:nvPr/>
        </p:nvSpPr>
        <p:spPr>
          <a:xfrm>
            <a:off x="1648136" y="3896861"/>
            <a:ext cx="1648133" cy="438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050" b="1" dirty="0"/>
              <a:t>Evalueren </a:t>
            </a:r>
            <a:br>
              <a:rPr lang="nl-NL" sz="1050" b="1" dirty="0"/>
            </a:br>
            <a:r>
              <a:rPr lang="nl-NL" sz="900" dirty="0"/>
              <a:t>Kwaliteit en kwantiteit van behaalde resultaten</a:t>
            </a: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54" name="Footer Text"/>
          <p:cNvSpPr txBox="1"/>
          <p:nvPr/>
        </p:nvSpPr>
        <p:spPr>
          <a:xfrm>
            <a:off x="5829302" y="3896862"/>
            <a:ext cx="16481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50" b="1" dirty="0"/>
              <a:t>Uitvoeren</a:t>
            </a:r>
            <a:br>
              <a:rPr lang="nl-NL" sz="1050" b="1" dirty="0"/>
            </a:br>
            <a:r>
              <a:rPr lang="nl-NL" sz="1050" b="1" dirty="0"/>
              <a:t>S</a:t>
            </a:r>
            <a:r>
              <a:rPr lang="nl-NL" sz="900" dirty="0"/>
              <a:t>turen op implementatie naar lokale organisatie.</a:t>
            </a:r>
          </a:p>
        </p:txBody>
      </p:sp>
      <p:sp>
        <p:nvSpPr>
          <p:cNvPr id="55" name="Footer Text"/>
          <p:cNvSpPr txBox="1"/>
          <p:nvPr/>
        </p:nvSpPr>
        <p:spPr>
          <a:xfrm>
            <a:off x="5829302" y="2898371"/>
            <a:ext cx="1866899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50" b="1" dirty="0"/>
              <a:t>Aanpak </a:t>
            </a:r>
            <a:br>
              <a:rPr lang="nl-NL" sz="1050" b="1" dirty="0"/>
            </a:br>
            <a:r>
              <a:rPr lang="nl-NL" sz="900" dirty="0"/>
              <a:t>Bepalen van een doelgerichte, gezamenlijke aanpak met verdeling van eigenaarschap en deelnemers.</a:t>
            </a:r>
            <a:endParaRPr lang="nl-NL" sz="675" dirty="0"/>
          </a:p>
        </p:txBody>
      </p:sp>
      <p:sp>
        <p:nvSpPr>
          <p:cNvPr id="56" name="Footer Text"/>
          <p:cNvSpPr txBox="1"/>
          <p:nvPr/>
        </p:nvSpPr>
        <p:spPr>
          <a:xfrm>
            <a:off x="4906608" y="4579100"/>
            <a:ext cx="1648133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50" b="1" dirty="0"/>
              <a:t>Monitoren en bijsturen</a:t>
            </a:r>
            <a:br>
              <a:rPr lang="nl-NL" sz="1050" b="1" dirty="0"/>
            </a:br>
            <a:r>
              <a:rPr lang="nl-NL" sz="900" dirty="0"/>
              <a:t>Bespreken van de voortgang op basis van tussentijdse resultaten, bijsturen waar nodig.</a:t>
            </a:r>
            <a:endParaRPr lang="nl-NL" sz="825" dirty="0"/>
          </a:p>
        </p:txBody>
      </p:sp>
      <p:grpSp>
        <p:nvGrpSpPr>
          <p:cNvPr id="72" name="Group 71"/>
          <p:cNvGrpSpPr/>
          <p:nvPr/>
        </p:nvGrpSpPr>
        <p:grpSpPr>
          <a:xfrm>
            <a:off x="3715029" y="2646049"/>
            <a:ext cx="1706085" cy="1979060"/>
            <a:chOff x="3505200" y="1562862"/>
            <a:chExt cx="2133600" cy="2474976"/>
          </a:xfrm>
        </p:grpSpPr>
        <p:sp>
          <p:nvSpPr>
            <p:cNvPr id="48" name="Hexagon 47"/>
            <p:cNvSpPr/>
            <p:nvPr/>
          </p:nvSpPr>
          <p:spPr>
            <a:xfrm rot="5400000">
              <a:off x="3334512" y="1733550"/>
              <a:ext cx="2474976" cy="2133600"/>
            </a:xfrm>
            <a:prstGeom prst="hexagon">
              <a:avLst/>
            </a:prstGeom>
            <a:noFill/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0" name="Straight Connector 49"/>
            <p:cNvCxnSpPr>
              <a:stCxn id="35" idx="0"/>
              <a:endCxn id="29" idx="4"/>
            </p:cNvCxnSpPr>
            <p:nvPr/>
          </p:nvCxnSpPr>
          <p:spPr>
            <a:xfrm>
              <a:off x="3928568" y="2152650"/>
              <a:ext cx="1296697" cy="1489"/>
            </a:xfrm>
            <a:prstGeom prst="line">
              <a:avLst/>
            </a:prstGeom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2" idx="0"/>
              <a:endCxn id="34" idx="4"/>
            </p:cNvCxnSpPr>
            <p:nvPr/>
          </p:nvCxnSpPr>
          <p:spPr>
            <a:xfrm>
              <a:off x="3928568" y="3401346"/>
              <a:ext cx="1296697" cy="1489"/>
            </a:xfrm>
            <a:prstGeom prst="line">
              <a:avLst/>
            </a:prstGeom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0" idx="6"/>
              <a:endCxn id="31" idx="2"/>
            </p:cNvCxnSpPr>
            <p:nvPr/>
          </p:nvCxnSpPr>
          <p:spPr>
            <a:xfrm rot="5400000">
              <a:off x="3820342" y="2805294"/>
              <a:ext cx="1513096" cy="9779"/>
            </a:xfrm>
            <a:prstGeom prst="line">
              <a:avLst/>
            </a:prstGeom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35" idx="7"/>
              <a:endCxn id="34" idx="3"/>
            </p:cNvCxnSpPr>
            <p:nvPr/>
          </p:nvCxnSpPr>
          <p:spPr>
            <a:xfrm>
              <a:off x="3807430" y="2445088"/>
              <a:ext cx="1538971" cy="663821"/>
            </a:xfrm>
            <a:prstGeom prst="line">
              <a:avLst/>
            </a:prstGeom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9" idx="5"/>
              <a:endCxn id="32" idx="1"/>
            </p:cNvCxnSpPr>
            <p:nvPr/>
          </p:nvCxnSpPr>
          <p:spPr>
            <a:xfrm rot="10800000" flipV="1">
              <a:off x="3807431" y="2445088"/>
              <a:ext cx="1538971" cy="663821"/>
            </a:xfrm>
            <a:prstGeom prst="line">
              <a:avLst/>
            </a:prstGeom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 rot="5400000">
            <a:off x="3392147" y="2786943"/>
            <a:ext cx="661403" cy="661434"/>
          </a:xfrm>
          <a:prstGeom prst="ellipse">
            <a:avLst/>
          </a:prstGeom>
          <a:solidFill>
            <a:srgbClr val="FEE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350" b="1" dirty="0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3610343" y="2940121"/>
            <a:ext cx="225011" cy="355083"/>
          </a:xfrm>
          <a:custGeom>
            <a:avLst/>
            <a:gdLst/>
            <a:ahLst/>
            <a:cxnLst>
              <a:cxn ang="0">
                <a:pos x="168" y="17"/>
              </a:cxn>
              <a:cxn ang="0">
                <a:pos x="183" y="37"/>
              </a:cxn>
              <a:cxn ang="0">
                <a:pos x="202" y="46"/>
              </a:cxn>
              <a:cxn ang="0">
                <a:pos x="238" y="66"/>
              </a:cxn>
              <a:cxn ang="0">
                <a:pos x="266" y="94"/>
              </a:cxn>
              <a:cxn ang="0">
                <a:pos x="286" y="129"/>
              </a:cxn>
              <a:cxn ang="0">
                <a:pos x="299" y="173"/>
              </a:cxn>
              <a:cxn ang="0">
                <a:pos x="300" y="220"/>
              </a:cxn>
              <a:cxn ang="0">
                <a:pos x="291" y="265"/>
              </a:cxn>
              <a:cxn ang="0">
                <a:pos x="272" y="330"/>
              </a:cxn>
              <a:cxn ang="0">
                <a:pos x="261" y="382"/>
              </a:cxn>
              <a:cxn ang="0">
                <a:pos x="270" y="393"/>
              </a:cxn>
              <a:cxn ang="0">
                <a:pos x="278" y="401"/>
              </a:cxn>
              <a:cxn ang="0">
                <a:pos x="283" y="410"/>
              </a:cxn>
              <a:cxn ang="0">
                <a:pos x="292" y="417"/>
              </a:cxn>
              <a:cxn ang="0">
                <a:pos x="41" y="475"/>
              </a:cxn>
              <a:cxn ang="0">
                <a:pos x="44" y="414"/>
              </a:cxn>
              <a:cxn ang="0">
                <a:pos x="54" y="409"/>
              </a:cxn>
              <a:cxn ang="0">
                <a:pos x="57" y="398"/>
              </a:cxn>
              <a:cxn ang="0">
                <a:pos x="67" y="393"/>
              </a:cxn>
              <a:cxn ang="0">
                <a:pos x="68" y="371"/>
              </a:cxn>
              <a:cxn ang="0">
                <a:pos x="73" y="337"/>
              </a:cxn>
              <a:cxn ang="0">
                <a:pos x="88" y="305"/>
              </a:cxn>
              <a:cxn ang="0">
                <a:pos x="117" y="262"/>
              </a:cxn>
              <a:cxn ang="0">
                <a:pos x="155" y="220"/>
              </a:cxn>
              <a:cxn ang="0">
                <a:pos x="164" y="211"/>
              </a:cxn>
              <a:cxn ang="0">
                <a:pos x="135" y="212"/>
              </a:cxn>
              <a:cxn ang="0">
                <a:pos x="109" y="206"/>
              </a:cxn>
              <a:cxn ang="0">
                <a:pos x="92" y="205"/>
              </a:cxn>
              <a:cxn ang="0">
                <a:pos x="78" y="214"/>
              </a:cxn>
              <a:cxn ang="0">
                <a:pos x="55" y="229"/>
              </a:cxn>
              <a:cxn ang="0">
                <a:pos x="31" y="229"/>
              </a:cxn>
              <a:cxn ang="0">
                <a:pos x="12" y="220"/>
              </a:cxn>
              <a:cxn ang="0">
                <a:pos x="3" y="205"/>
              </a:cxn>
              <a:cxn ang="0">
                <a:pos x="0" y="190"/>
              </a:cxn>
              <a:cxn ang="0">
                <a:pos x="0" y="176"/>
              </a:cxn>
              <a:cxn ang="0">
                <a:pos x="2" y="166"/>
              </a:cxn>
              <a:cxn ang="0">
                <a:pos x="11" y="158"/>
              </a:cxn>
              <a:cxn ang="0">
                <a:pos x="65" y="111"/>
              </a:cxn>
              <a:cxn ang="0">
                <a:pos x="81" y="90"/>
              </a:cxn>
              <a:cxn ang="0">
                <a:pos x="96" y="79"/>
              </a:cxn>
              <a:cxn ang="0">
                <a:pos x="116" y="71"/>
              </a:cxn>
              <a:cxn ang="0">
                <a:pos x="123" y="65"/>
              </a:cxn>
              <a:cxn ang="0">
                <a:pos x="125" y="54"/>
              </a:cxn>
              <a:cxn ang="0">
                <a:pos x="139" y="46"/>
              </a:cxn>
              <a:cxn ang="0">
                <a:pos x="148" y="42"/>
              </a:cxn>
              <a:cxn ang="0">
                <a:pos x="150" y="32"/>
              </a:cxn>
              <a:cxn ang="0">
                <a:pos x="150" y="8"/>
              </a:cxn>
            </a:cxnLst>
            <a:rect l="0" t="0" r="r" b="b"/>
            <a:pathLst>
              <a:path w="301" h="475">
                <a:moveTo>
                  <a:pt x="151" y="0"/>
                </a:moveTo>
                <a:lnTo>
                  <a:pt x="157" y="6"/>
                </a:lnTo>
                <a:lnTo>
                  <a:pt x="163" y="11"/>
                </a:lnTo>
                <a:lnTo>
                  <a:pt x="168" y="17"/>
                </a:lnTo>
                <a:lnTo>
                  <a:pt x="173" y="23"/>
                </a:lnTo>
                <a:lnTo>
                  <a:pt x="177" y="29"/>
                </a:lnTo>
                <a:lnTo>
                  <a:pt x="181" y="35"/>
                </a:lnTo>
                <a:lnTo>
                  <a:pt x="183" y="37"/>
                </a:lnTo>
                <a:lnTo>
                  <a:pt x="185" y="40"/>
                </a:lnTo>
                <a:lnTo>
                  <a:pt x="188" y="42"/>
                </a:lnTo>
                <a:lnTo>
                  <a:pt x="191" y="43"/>
                </a:lnTo>
                <a:lnTo>
                  <a:pt x="202" y="46"/>
                </a:lnTo>
                <a:lnTo>
                  <a:pt x="212" y="50"/>
                </a:lnTo>
                <a:lnTo>
                  <a:pt x="221" y="55"/>
                </a:lnTo>
                <a:lnTo>
                  <a:pt x="230" y="60"/>
                </a:lnTo>
                <a:lnTo>
                  <a:pt x="238" y="66"/>
                </a:lnTo>
                <a:lnTo>
                  <a:pt x="246" y="72"/>
                </a:lnTo>
                <a:lnTo>
                  <a:pt x="253" y="79"/>
                </a:lnTo>
                <a:lnTo>
                  <a:pt x="260" y="86"/>
                </a:lnTo>
                <a:lnTo>
                  <a:pt x="266" y="94"/>
                </a:lnTo>
                <a:lnTo>
                  <a:pt x="272" y="102"/>
                </a:lnTo>
                <a:lnTo>
                  <a:pt x="277" y="111"/>
                </a:lnTo>
                <a:lnTo>
                  <a:pt x="282" y="120"/>
                </a:lnTo>
                <a:lnTo>
                  <a:pt x="286" y="129"/>
                </a:lnTo>
                <a:lnTo>
                  <a:pt x="290" y="139"/>
                </a:lnTo>
                <a:lnTo>
                  <a:pt x="294" y="150"/>
                </a:lnTo>
                <a:lnTo>
                  <a:pt x="297" y="161"/>
                </a:lnTo>
                <a:lnTo>
                  <a:pt x="299" y="173"/>
                </a:lnTo>
                <a:lnTo>
                  <a:pt x="300" y="185"/>
                </a:lnTo>
                <a:lnTo>
                  <a:pt x="301" y="196"/>
                </a:lnTo>
                <a:lnTo>
                  <a:pt x="301" y="208"/>
                </a:lnTo>
                <a:lnTo>
                  <a:pt x="300" y="220"/>
                </a:lnTo>
                <a:lnTo>
                  <a:pt x="299" y="231"/>
                </a:lnTo>
                <a:lnTo>
                  <a:pt x="297" y="242"/>
                </a:lnTo>
                <a:lnTo>
                  <a:pt x="294" y="254"/>
                </a:lnTo>
                <a:lnTo>
                  <a:pt x="291" y="265"/>
                </a:lnTo>
                <a:lnTo>
                  <a:pt x="288" y="277"/>
                </a:lnTo>
                <a:lnTo>
                  <a:pt x="285" y="288"/>
                </a:lnTo>
                <a:lnTo>
                  <a:pt x="278" y="309"/>
                </a:lnTo>
                <a:lnTo>
                  <a:pt x="272" y="330"/>
                </a:lnTo>
                <a:lnTo>
                  <a:pt x="267" y="351"/>
                </a:lnTo>
                <a:lnTo>
                  <a:pt x="262" y="372"/>
                </a:lnTo>
                <a:lnTo>
                  <a:pt x="261" y="377"/>
                </a:lnTo>
                <a:lnTo>
                  <a:pt x="261" y="382"/>
                </a:lnTo>
                <a:lnTo>
                  <a:pt x="261" y="387"/>
                </a:lnTo>
                <a:lnTo>
                  <a:pt x="261" y="393"/>
                </a:lnTo>
                <a:lnTo>
                  <a:pt x="267" y="393"/>
                </a:lnTo>
                <a:lnTo>
                  <a:pt x="270" y="393"/>
                </a:lnTo>
                <a:lnTo>
                  <a:pt x="273" y="394"/>
                </a:lnTo>
                <a:lnTo>
                  <a:pt x="275" y="396"/>
                </a:lnTo>
                <a:lnTo>
                  <a:pt x="277" y="398"/>
                </a:lnTo>
                <a:lnTo>
                  <a:pt x="278" y="401"/>
                </a:lnTo>
                <a:lnTo>
                  <a:pt x="279" y="404"/>
                </a:lnTo>
                <a:lnTo>
                  <a:pt x="279" y="409"/>
                </a:lnTo>
                <a:lnTo>
                  <a:pt x="280" y="409"/>
                </a:lnTo>
                <a:lnTo>
                  <a:pt x="283" y="410"/>
                </a:lnTo>
                <a:lnTo>
                  <a:pt x="286" y="411"/>
                </a:lnTo>
                <a:lnTo>
                  <a:pt x="288" y="412"/>
                </a:lnTo>
                <a:lnTo>
                  <a:pt x="290" y="414"/>
                </a:lnTo>
                <a:lnTo>
                  <a:pt x="292" y="417"/>
                </a:lnTo>
                <a:lnTo>
                  <a:pt x="293" y="419"/>
                </a:lnTo>
                <a:lnTo>
                  <a:pt x="293" y="423"/>
                </a:lnTo>
                <a:lnTo>
                  <a:pt x="293" y="475"/>
                </a:lnTo>
                <a:lnTo>
                  <a:pt x="41" y="475"/>
                </a:lnTo>
                <a:lnTo>
                  <a:pt x="41" y="423"/>
                </a:lnTo>
                <a:lnTo>
                  <a:pt x="41" y="419"/>
                </a:lnTo>
                <a:lnTo>
                  <a:pt x="42" y="417"/>
                </a:lnTo>
                <a:lnTo>
                  <a:pt x="44" y="414"/>
                </a:lnTo>
                <a:lnTo>
                  <a:pt x="46" y="412"/>
                </a:lnTo>
                <a:lnTo>
                  <a:pt x="48" y="411"/>
                </a:lnTo>
                <a:lnTo>
                  <a:pt x="51" y="410"/>
                </a:lnTo>
                <a:lnTo>
                  <a:pt x="54" y="409"/>
                </a:lnTo>
                <a:lnTo>
                  <a:pt x="56" y="409"/>
                </a:lnTo>
                <a:lnTo>
                  <a:pt x="56" y="404"/>
                </a:lnTo>
                <a:lnTo>
                  <a:pt x="56" y="401"/>
                </a:lnTo>
                <a:lnTo>
                  <a:pt x="57" y="398"/>
                </a:lnTo>
                <a:lnTo>
                  <a:pt x="59" y="396"/>
                </a:lnTo>
                <a:lnTo>
                  <a:pt x="62" y="394"/>
                </a:lnTo>
                <a:lnTo>
                  <a:pt x="64" y="393"/>
                </a:lnTo>
                <a:lnTo>
                  <a:pt x="67" y="393"/>
                </a:lnTo>
                <a:lnTo>
                  <a:pt x="70" y="393"/>
                </a:lnTo>
                <a:lnTo>
                  <a:pt x="69" y="385"/>
                </a:lnTo>
                <a:lnTo>
                  <a:pt x="68" y="378"/>
                </a:lnTo>
                <a:lnTo>
                  <a:pt x="68" y="371"/>
                </a:lnTo>
                <a:lnTo>
                  <a:pt x="68" y="362"/>
                </a:lnTo>
                <a:lnTo>
                  <a:pt x="69" y="353"/>
                </a:lnTo>
                <a:lnTo>
                  <a:pt x="71" y="345"/>
                </a:lnTo>
                <a:lnTo>
                  <a:pt x="73" y="337"/>
                </a:lnTo>
                <a:lnTo>
                  <a:pt x="76" y="328"/>
                </a:lnTo>
                <a:lnTo>
                  <a:pt x="80" y="320"/>
                </a:lnTo>
                <a:lnTo>
                  <a:pt x="83" y="313"/>
                </a:lnTo>
                <a:lnTo>
                  <a:pt x="88" y="305"/>
                </a:lnTo>
                <a:lnTo>
                  <a:pt x="92" y="297"/>
                </a:lnTo>
                <a:lnTo>
                  <a:pt x="100" y="285"/>
                </a:lnTo>
                <a:lnTo>
                  <a:pt x="108" y="273"/>
                </a:lnTo>
                <a:lnTo>
                  <a:pt x="117" y="262"/>
                </a:lnTo>
                <a:lnTo>
                  <a:pt x="126" y="251"/>
                </a:lnTo>
                <a:lnTo>
                  <a:pt x="135" y="241"/>
                </a:lnTo>
                <a:lnTo>
                  <a:pt x="145" y="230"/>
                </a:lnTo>
                <a:lnTo>
                  <a:pt x="155" y="220"/>
                </a:lnTo>
                <a:lnTo>
                  <a:pt x="157" y="218"/>
                </a:lnTo>
                <a:lnTo>
                  <a:pt x="159" y="216"/>
                </a:lnTo>
                <a:lnTo>
                  <a:pt x="161" y="214"/>
                </a:lnTo>
                <a:lnTo>
                  <a:pt x="164" y="211"/>
                </a:lnTo>
                <a:lnTo>
                  <a:pt x="156" y="212"/>
                </a:lnTo>
                <a:lnTo>
                  <a:pt x="149" y="213"/>
                </a:lnTo>
                <a:lnTo>
                  <a:pt x="142" y="213"/>
                </a:lnTo>
                <a:lnTo>
                  <a:pt x="135" y="212"/>
                </a:lnTo>
                <a:lnTo>
                  <a:pt x="128" y="211"/>
                </a:lnTo>
                <a:lnTo>
                  <a:pt x="122" y="210"/>
                </a:lnTo>
                <a:lnTo>
                  <a:pt x="115" y="208"/>
                </a:lnTo>
                <a:lnTo>
                  <a:pt x="109" y="206"/>
                </a:lnTo>
                <a:lnTo>
                  <a:pt x="104" y="204"/>
                </a:lnTo>
                <a:lnTo>
                  <a:pt x="100" y="204"/>
                </a:lnTo>
                <a:lnTo>
                  <a:pt x="96" y="204"/>
                </a:lnTo>
                <a:lnTo>
                  <a:pt x="92" y="205"/>
                </a:lnTo>
                <a:lnTo>
                  <a:pt x="88" y="206"/>
                </a:lnTo>
                <a:lnTo>
                  <a:pt x="85" y="208"/>
                </a:lnTo>
                <a:lnTo>
                  <a:pt x="81" y="210"/>
                </a:lnTo>
                <a:lnTo>
                  <a:pt x="78" y="214"/>
                </a:lnTo>
                <a:lnTo>
                  <a:pt x="73" y="219"/>
                </a:lnTo>
                <a:lnTo>
                  <a:pt x="67" y="223"/>
                </a:lnTo>
                <a:lnTo>
                  <a:pt x="61" y="226"/>
                </a:lnTo>
                <a:lnTo>
                  <a:pt x="55" y="229"/>
                </a:lnTo>
                <a:lnTo>
                  <a:pt x="50" y="230"/>
                </a:lnTo>
                <a:lnTo>
                  <a:pt x="44" y="231"/>
                </a:lnTo>
                <a:lnTo>
                  <a:pt x="37" y="230"/>
                </a:lnTo>
                <a:lnTo>
                  <a:pt x="31" y="229"/>
                </a:lnTo>
                <a:lnTo>
                  <a:pt x="24" y="227"/>
                </a:lnTo>
                <a:lnTo>
                  <a:pt x="17" y="224"/>
                </a:lnTo>
                <a:lnTo>
                  <a:pt x="14" y="222"/>
                </a:lnTo>
                <a:lnTo>
                  <a:pt x="12" y="220"/>
                </a:lnTo>
                <a:lnTo>
                  <a:pt x="9" y="217"/>
                </a:lnTo>
                <a:lnTo>
                  <a:pt x="7" y="213"/>
                </a:lnTo>
                <a:lnTo>
                  <a:pt x="4" y="209"/>
                </a:lnTo>
                <a:lnTo>
                  <a:pt x="3" y="205"/>
                </a:lnTo>
                <a:lnTo>
                  <a:pt x="1" y="201"/>
                </a:lnTo>
                <a:lnTo>
                  <a:pt x="0" y="197"/>
                </a:lnTo>
                <a:lnTo>
                  <a:pt x="0" y="194"/>
                </a:lnTo>
                <a:lnTo>
                  <a:pt x="0" y="190"/>
                </a:lnTo>
                <a:lnTo>
                  <a:pt x="2" y="184"/>
                </a:lnTo>
                <a:lnTo>
                  <a:pt x="2" y="182"/>
                </a:lnTo>
                <a:lnTo>
                  <a:pt x="1" y="180"/>
                </a:lnTo>
                <a:lnTo>
                  <a:pt x="0" y="176"/>
                </a:lnTo>
                <a:lnTo>
                  <a:pt x="0" y="173"/>
                </a:lnTo>
                <a:lnTo>
                  <a:pt x="0" y="171"/>
                </a:lnTo>
                <a:lnTo>
                  <a:pt x="1" y="168"/>
                </a:lnTo>
                <a:lnTo>
                  <a:pt x="2" y="166"/>
                </a:lnTo>
                <a:lnTo>
                  <a:pt x="4" y="164"/>
                </a:lnTo>
                <a:lnTo>
                  <a:pt x="6" y="162"/>
                </a:lnTo>
                <a:lnTo>
                  <a:pt x="8" y="160"/>
                </a:lnTo>
                <a:lnTo>
                  <a:pt x="11" y="158"/>
                </a:lnTo>
                <a:lnTo>
                  <a:pt x="27" y="144"/>
                </a:lnTo>
                <a:lnTo>
                  <a:pt x="44" y="130"/>
                </a:lnTo>
                <a:lnTo>
                  <a:pt x="60" y="115"/>
                </a:lnTo>
                <a:lnTo>
                  <a:pt x="65" y="111"/>
                </a:lnTo>
                <a:lnTo>
                  <a:pt x="69" y="106"/>
                </a:lnTo>
                <a:lnTo>
                  <a:pt x="73" y="100"/>
                </a:lnTo>
                <a:lnTo>
                  <a:pt x="77" y="95"/>
                </a:lnTo>
                <a:lnTo>
                  <a:pt x="81" y="90"/>
                </a:lnTo>
                <a:lnTo>
                  <a:pt x="86" y="85"/>
                </a:lnTo>
                <a:lnTo>
                  <a:pt x="89" y="83"/>
                </a:lnTo>
                <a:lnTo>
                  <a:pt x="92" y="81"/>
                </a:lnTo>
                <a:lnTo>
                  <a:pt x="96" y="79"/>
                </a:lnTo>
                <a:lnTo>
                  <a:pt x="100" y="77"/>
                </a:lnTo>
                <a:lnTo>
                  <a:pt x="108" y="74"/>
                </a:lnTo>
                <a:lnTo>
                  <a:pt x="112" y="72"/>
                </a:lnTo>
                <a:lnTo>
                  <a:pt x="116" y="71"/>
                </a:lnTo>
                <a:lnTo>
                  <a:pt x="118" y="70"/>
                </a:lnTo>
                <a:lnTo>
                  <a:pt x="120" y="68"/>
                </a:lnTo>
                <a:lnTo>
                  <a:pt x="122" y="67"/>
                </a:lnTo>
                <a:lnTo>
                  <a:pt x="123" y="65"/>
                </a:lnTo>
                <a:lnTo>
                  <a:pt x="124" y="63"/>
                </a:lnTo>
                <a:lnTo>
                  <a:pt x="124" y="60"/>
                </a:lnTo>
                <a:lnTo>
                  <a:pt x="124" y="57"/>
                </a:lnTo>
                <a:lnTo>
                  <a:pt x="125" y="54"/>
                </a:lnTo>
                <a:lnTo>
                  <a:pt x="125" y="49"/>
                </a:lnTo>
                <a:lnTo>
                  <a:pt x="129" y="48"/>
                </a:lnTo>
                <a:lnTo>
                  <a:pt x="134" y="46"/>
                </a:lnTo>
                <a:lnTo>
                  <a:pt x="139" y="46"/>
                </a:lnTo>
                <a:lnTo>
                  <a:pt x="142" y="45"/>
                </a:lnTo>
                <a:lnTo>
                  <a:pt x="145" y="44"/>
                </a:lnTo>
                <a:lnTo>
                  <a:pt x="147" y="43"/>
                </a:lnTo>
                <a:lnTo>
                  <a:pt x="148" y="42"/>
                </a:lnTo>
                <a:lnTo>
                  <a:pt x="149" y="40"/>
                </a:lnTo>
                <a:lnTo>
                  <a:pt x="150" y="38"/>
                </a:lnTo>
                <a:lnTo>
                  <a:pt x="150" y="35"/>
                </a:lnTo>
                <a:lnTo>
                  <a:pt x="150" y="32"/>
                </a:lnTo>
                <a:lnTo>
                  <a:pt x="149" y="23"/>
                </a:lnTo>
                <a:lnTo>
                  <a:pt x="149" y="14"/>
                </a:lnTo>
                <a:lnTo>
                  <a:pt x="150" y="12"/>
                </a:lnTo>
                <a:lnTo>
                  <a:pt x="150" y="8"/>
                </a:lnTo>
                <a:lnTo>
                  <a:pt x="150" y="5"/>
                </a:lnTo>
                <a:lnTo>
                  <a:pt x="1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0" name="Oval 29"/>
          <p:cNvSpPr/>
          <p:nvPr/>
        </p:nvSpPr>
        <p:spPr>
          <a:xfrm rot="5400000">
            <a:off x="4245189" y="2377067"/>
            <a:ext cx="661403" cy="6614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350" b="1" dirty="0"/>
          </a:p>
        </p:txBody>
      </p:sp>
      <p:sp>
        <p:nvSpPr>
          <p:cNvPr id="38" name="Freeform 11"/>
          <p:cNvSpPr>
            <a:spLocks noEditPoints="1"/>
          </p:cNvSpPr>
          <p:nvPr/>
        </p:nvSpPr>
        <p:spPr bwMode="auto">
          <a:xfrm>
            <a:off x="4416301" y="2547544"/>
            <a:ext cx="319181" cy="320483"/>
          </a:xfrm>
          <a:custGeom>
            <a:avLst/>
            <a:gdLst/>
            <a:ahLst/>
            <a:cxnLst>
              <a:cxn ang="0">
                <a:pos x="564" y="512"/>
              </a:cxn>
              <a:cxn ang="0">
                <a:pos x="721" y="634"/>
              </a:cxn>
              <a:cxn ang="0">
                <a:pos x="354" y="425"/>
              </a:cxn>
              <a:cxn ang="0">
                <a:pos x="197" y="719"/>
              </a:cxn>
              <a:cxn ang="0">
                <a:pos x="354" y="425"/>
              </a:cxn>
              <a:cxn ang="0">
                <a:pos x="392" y="417"/>
              </a:cxn>
              <a:cxn ang="0">
                <a:pos x="711" y="412"/>
              </a:cxn>
              <a:cxn ang="0">
                <a:pos x="184" y="334"/>
              </a:cxn>
              <a:cxn ang="0">
                <a:pos x="189" y="499"/>
              </a:cxn>
              <a:cxn ang="0">
                <a:pos x="184" y="334"/>
              </a:cxn>
              <a:cxn ang="0">
                <a:pos x="379" y="194"/>
              </a:cxn>
              <a:cxn ang="0">
                <a:pos x="536" y="318"/>
              </a:cxn>
              <a:cxn ang="0">
                <a:pos x="366" y="16"/>
              </a:cxn>
              <a:cxn ang="0">
                <a:pos x="371" y="180"/>
              </a:cxn>
              <a:cxn ang="0">
                <a:pos x="366" y="16"/>
              </a:cxn>
              <a:cxn ang="0">
                <a:pos x="369" y="0"/>
              </a:cxn>
              <a:cxn ang="0">
                <a:pos x="547" y="86"/>
              </a:cxn>
              <a:cxn ang="0">
                <a:pos x="548" y="87"/>
              </a:cxn>
              <a:cxn ang="0">
                <a:pos x="548" y="87"/>
              </a:cxn>
              <a:cxn ang="0">
                <a:pos x="550" y="89"/>
              </a:cxn>
              <a:cxn ang="0">
                <a:pos x="551" y="90"/>
              </a:cxn>
              <a:cxn ang="0">
                <a:pos x="551" y="91"/>
              </a:cxn>
              <a:cxn ang="0">
                <a:pos x="551" y="91"/>
              </a:cxn>
              <a:cxn ang="0">
                <a:pos x="552" y="92"/>
              </a:cxn>
              <a:cxn ang="0">
                <a:pos x="553" y="319"/>
              </a:cxn>
              <a:cxn ang="0">
                <a:pos x="731" y="405"/>
              </a:cxn>
              <a:cxn ang="0">
                <a:pos x="732" y="405"/>
              </a:cxn>
              <a:cxn ang="0">
                <a:pos x="733" y="406"/>
              </a:cxn>
              <a:cxn ang="0">
                <a:pos x="734" y="407"/>
              </a:cxn>
              <a:cxn ang="0">
                <a:pos x="735" y="408"/>
              </a:cxn>
              <a:cxn ang="0">
                <a:pos x="736" y="409"/>
              </a:cxn>
              <a:cxn ang="0">
                <a:pos x="736" y="409"/>
              </a:cxn>
              <a:cxn ang="0">
                <a:pos x="736" y="410"/>
              </a:cxn>
              <a:cxn ang="0">
                <a:pos x="736" y="411"/>
              </a:cxn>
              <a:cxn ang="0">
                <a:pos x="736" y="641"/>
              </a:cxn>
              <a:cxn ang="0">
                <a:pos x="732" y="645"/>
              </a:cxn>
              <a:cxn ang="0">
                <a:pos x="557" y="739"/>
              </a:cxn>
              <a:cxn ang="0">
                <a:pos x="554" y="739"/>
              </a:cxn>
              <a:cxn ang="0">
                <a:pos x="551" y="738"/>
              </a:cxn>
              <a:cxn ang="0">
                <a:pos x="548" y="736"/>
              </a:cxn>
              <a:cxn ang="0">
                <a:pos x="372" y="645"/>
              </a:cxn>
              <a:cxn ang="0">
                <a:pos x="369" y="641"/>
              </a:cxn>
              <a:cxn ang="0">
                <a:pos x="365" y="645"/>
              </a:cxn>
              <a:cxn ang="0">
                <a:pos x="191" y="739"/>
              </a:cxn>
              <a:cxn ang="0">
                <a:pos x="187" y="739"/>
              </a:cxn>
              <a:cxn ang="0">
                <a:pos x="185" y="738"/>
              </a:cxn>
              <a:cxn ang="0">
                <a:pos x="182" y="736"/>
              </a:cxn>
              <a:cxn ang="0">
                <a:pos x="5" y="645"/>
              </a:cxn>
              <a:cxn ang="0">
                <a:pos x="1" y="641"/>
              </a:cxn>
              <a:cxn ang="0">
                <a:pos x="0" y="420"/>
              </a:cxn>
              <a:cxn ang="0">
                <a:pos x="2" y="412"/>
              </a:cxn>
              <a:cxn ang="0">
                <a:pos x="180" y="319"/>
              </a:cxn>
              <a:cxn ang="0">
                <a:pos x="182" y="102"/>
              </a:cxn>
              <a:cxn ang="0">
                <a:pos x="183" y="99"/>
              </a:cxn>
              <a:cxn ang="0">
                <a:pos x="185" y="94"/>
              </a:cxn>
              <a:cxn ang="0">
                <a:pos x="363" y="1"/>
              </a:cxn>
            </a:cxnLst>
            <a:rect l="0" t="0" r="r" b="b"/>
            <a:pathLst>
              <a:path w="736" h="739">
                <a:moveTo>
                  <a:pt x="721" y="425"/>
                </a:moveTo>
                <a:lnTo>
                  <a:pt x="564" y="512"/>
                </a:lnTo>
                <a:lnTo>
                  <a:pt x="564" y="719"/>
                </a:lnTo>
                <a:lnTo>
                  <a:pt x="721" y="634"/>
                </a:lnTo>
                <a:lnTo>
                  <a:pt x="721" y="425"/>
                </a:lnTo>
                <a:close/>
                <a:moveTo>
                  <a:pt x="354" y="425"/>
                </a:moveTo>
                <a:lnTo>
                  <a:pt x="197" y="512"/>
                </a:lnTo>
                <a:lnTo>
                  <a:pt x="197" y="719"/>
                </a:lnTo>
                <a:lnTo>
                  <a:pt x="354" y="634"/>
                </a:lnTo>
                <a:lnTo>
                  <a:pt x="354" y="425"/>
                </a:lnTo>
                <a:close/>
                <a:moveTo>
                  <a:pt x="551" y="334"/>
                </a:moveTo>
                <a:lnTo>
                  <a:pt x="392" y="417"/>
                </a:lnTo>
                <a:lnTo>
                  <a:pt x="556" y="499"/>
                </a:lnTo>
                <a:lnTo>
                  <a:pt x="711" y="412"/>
                </a:lnTo>
                <a:lnTo>
                  <a:pt x="551" y="334"/>
                </a:lnTo>
                <a:close/>
                <a:moveTo>
                  <a:pt x="184" y="334"/>
                </a:moveTo>
                <a:lnTo>
                  <a:pt x="25" y="417"/>
                </a:lnTo>
                <a:lnTo>
                  <a:pt x="189" y="499"/>
                </a:lnTo>
                <a:lnTo>
                  <a:pt x="344" y="412"/>
                </a:lnTo>
                <a:lnTo>
                  <a:pt x="184" y="334"/>
                </a:lnTo>
                <a:close/>
                <a:moveTo>
                  <a:pt x="536" y="106"/>
                </a:moveTo>
                <a:lnTo>
                  <a:pt x="379" y="194"/>
                </a:lnTo>
                <a:lnTo>
                  <a:pt x="379" y="400"/>
                </a:lnTo>
                <a:lnTo>
                  <a:pt x="536" y="318"/>
                </a:lnTo>
                <a:lnTo>
                  <a:pt x="536" y="106"/>
                </a:lnTo>
                <a:close/>
                <a:moveTo>
                  <a:pt x="366" y="16"/>
                </a:moveTo>
                <a:lnTo>
                  <a:pt x="207" y="99"/>
                </a:lnTo>
                <a:lnTo>
                  <a:pt x="371" y="180"/>
                </a:lnTo>
                <a:lnTo>
                  <a:pt x="526" y="94"/>
                </a:lnTo>
                <a:lnTo>
                  <a:pt x="366" y="16"/>
                </a:lnTo>
                <a:close/>
                <a:moveTo>
                  <a:pt x="366" y="0"/>
                </a:moveTo>
                <a:lnTo>
                  <a:pt x="369" y="0"/>
                </a:lnTo>
                <a:lnTo>
                  <a:pt x="547" y="86"/>
                </a:lnTo>
                <a:lnTo>
                  <a:pt x="547" y="86"/>
                </a:lnTo>
                <a:lnTo>
                  <a:pt x="547" y="87"/>
                </a:lnTo>
                <a:lnTo>
                  <a:pt x="548" y="87"/>
                </a:lnTo>
                <a:lnTo>
                  <a:pt x="548" y="87"/>
                </a:lnTo>
                <a:lnTo>
                  <a:pt x="548" y="87"/>
                </a:lnTo>
                <a:lnTo>
                  <a:pt x="550" y="89"/>
                </a:lnTo>
                <a:lnTo>
                  <a:pt x="550" y="89"/>
                </a:lnTo>
                <a:lnTo>
                  <a:pt x="551" y="90"/>
                </a:lnTo>
                <a:lnTo>
                  <a:pt x="551" y="90"/>
                </a:lnTo>
                <a:lnTo>
                  <a:pt x="551" y="90"/>
                </a:lnTo>
                <a:lnTo>
                  <a:pt x="551" y="91"/>
                </a:lnTo>
                <a:lnTo>
                  <a:pt x="551" y="91"/>
                </a:lnTo>
                <a:lnTo>
                  <a:pt x="551" y="91"/>
                </a:lnTo>
                <a:lnTo>
                  <a:pt x="551" y="92"/>
                </a:lnTo>
                <a:lnTo>
                  <a:pt x="552" y="92"/>
                </a:lnTo>
                <a:lnTo>
                  <a:pt x="552" y="319"/>
                </a:lnTo>
                <a:lnTo>
                  <a:pt x="553" y="319"/>
                </a:lnTo>
                <a:lnTo>
                  <a:pt x="554" y="319"/>
                </a:lnTo>
                <a:lnTo>
                  <a:pt x="731" y="405"/>
                </a:lnTo>
                <a:lnTo>
                  <a:pt x="732" y="405"/>
                </a:lnTo>
                <a:lnTo>
                  <a:pt x="732" y="405"/>
                </a:lnTo>
                <a:lnTo>
                  <a:pt x="732" y="405"/>
                </a:lnTo>
                <a:lnTo>
                  <a:pt x="733" y="406"/>
                </a:lnTo>
                <a:lnTo>
                  <a:pt x="734" y="406"/>
                </a:lnTo>
                <a:lnTo>
                  <a:pt x="734" y="407"/>
                </a:lnTo>
                <a:lnTo>
                  <a:pt x="734" y="407"/>
                </a:lnTo>
                <a:lnTo>
                  <a:pt x="735" y="408"/>
                </a:lnTo>
                <a:lnTo>
                  <a:pt x="735" y="408"/>
                </a:lnTo>
                <a:lnTo>
                  <a:pt x="736" y="409"/>
                </a:lnTo>
                <a:lnTo>
                  <a:pt x="736" y="409"/>
                </a:lnTo>
                <a:lnTo>
                  <a:pt x="736" y="409"/>
                </a:lnTo>
                <a:lnTo>
                  <a:pt x="736" y="410"/>
                </a:lnTo>
                <a:lnTo>
                  <a:pt x="736" y="410"/>
                </a:lnTo>
                <a:lnTo>
                  <a:pt x="736" y="410"/>
                </a:lnTo>
                <a:lnTo>
                  <a:pt x="736" y="411"/>
                </a:lnTo>
                <a:lnTo>
                  <a:pt x="736" y="638"/>
                </a:lnTo>
                <a:lnTo>
                  <a:pt x="736" y="641"/>
                </a:lnTo>
                <a:lnTo>
                  <a:pt x="734" y="643"/>
                </a:lnTo>
                <a:lnTo>
                  <a:pt x="732" y="645"/>
                </a:lnTo>
                <a:lnTo>
                  <a:pt x="560" y="738"/>
                </a:lnTo>
                <a:lnTo>
                  <a:pt x="557" y="739"/>
                </a:lnTo>
                <a:lnTo>
                  <a:pt x="556" y="739"/>
                </a:lnTo>
                <a:lnTo>
                  <a:pt x="554" y="739"/>
                </a:lnTo>
                <a:lnTo>
                  <a:pt x="552" y="738"/>
                </a:lnTo>
                <a:lnTo>
                  <a:pt x="551" y="738"/>
                </a:lnTo>
                <a:lnTo>
                  <a:pt x="550" y="737"/>
                </a:lnTo>
                <a:lnTo>
                  <a:pt x="548" y="736"/>
                </a:lnTo>
                <a:lnTo>
                  <a:pt x="547" y="736"/>
                </a:lnTo>
                <a:lnTo>
                  <a:pt x="372" y="645"/>
                </a:lnTo>
                <a:lnTo>
                  <a:pt x="370" y="643"/>
                </a:lnTo>
                <a:lnTo>
                  <a:pt x="369" y="641"/>
                </a:lnTo>
                <a:lnTo>
                  <a:pt x="367" y="644"/>
                </a:lnTo>
                <a:lnTo>
                  <a:pt x="365" y="645"/>
                </a:lnTo>
                <a:lnTo>
                  <a:pt x="193" y="738"/>
                </a:lnTo>
                <a:lnTo>
                  <a:pt x="191" y="739"/>
                </a:lnTo>
                <a:lnTo>
                  <a:pt x="189" y="739"/>
                </a:lnTo>
                <a:lnTo>
                  <a:pt x="187" y="739"/>
                </a:lnTo>
                <a:lnTo>
                  <a:pt x="185" y="738"/>
                </a:lnTo>
                <a:lnTo>
                  <a:pt x="185" y="738"/>
                </a:lnTo>
                <a:lnTo>
                  <a:pt x="183" y="737"/>
                </a:lnTo>
                <a:lnTo>
                  <a:pt x="182" y="736"/>
                </a:lnTo>
                <a:lnTo>
                  <a:pt x="180" y="736"/>
                </a:lnTo>
                <a:lnTo>
                  <a:pt x="5" y="645"/>
                </a:lnTo>
                <a:lnTo>
                  <a:pt x="3" y="643"/>
                </a:lnTo>
                <a:lnTo>
                  <a:pt x="1" y="641"/>
                </a:lnTo>
                <a:lnTo>
                  <a:pt x="1" y="638"/>
                </a:lnTo>
                <a:lnTo>
                  <a:pt x="0" y="420"/>
                </a:lnTo>
                <a:lnTo>
                  <a:pt x="1" y="415"/>
                </a:lnTo>
                <a:lnTo>
                  <a:pt x="2" y="412"/>
                </a:lnTo>
                <a:lnTo>
                  <a:pt x="5" y="410"/>
                </a:lnTo>
                <a:lnTo>
                  <a:pt x="180" y="319"/>
                </a:lnTo>
                <a:lnTo>
                  <a:pt x="183" y="318"/>
                </a:lnTo>
                <a:lnTo>
                  <a:pt x="182" y="102"/>
                </a:lnTo>
                <a:lnTo>
                  <a:pt x="183" y="99"/>
                </a:lnTo>
                <a:lnTo>
                  <a:pt x="183" y="99"/>
                </a:lnTo>
                <a:lnTo>
                  <a:pt x="183" y="96"/>
                </a:lnTo>
                <a:lnTo>
                  <a:pt x="185" y="94"/>
                </a:lnTo>
                <a:lnTo>
                  <a:pt x="187" y="92"/>
                </a:lnTo>
                <a:lnTo>
                  <a:pt x="363" y="1"/>
                </a:lnTo>
                <a:lnTo>
                  <a:pt x="36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9" name="Oval 28"/>
          <p:cNvSpPr/>
          <p:nvPr/>
        </p:nvSpPr>
        <p:spPr>
          <a:xfrm rot="5400000">
            <a:off x="5090455" y="2786943"/>
            <a:ext cx="661403" cy="6614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350" b="1" dirty="0"/>
          </a:p>
        </p:txBody>
      </p:sp>
      <p:sp>
        <p:nvSpPr>
          <p:cNvPr id="39" name="Freeform 16"/>
          <p:cNvSpPr>
            <a:spLocks noEditPoints="1"/>
          </p:cNvSpPr>
          <p:nvPr/>
        </p:nvSpPr>
        <p:spPr bwMode="auto">
          <a:xfrm>
            <a:off x="5260063" y="2978957"/>
            <a:ext cx="322187" cy="277406"/>
          </a:xfrm>
          <a:custGeom>
            <a:avLst/>
            <a:gdLst/>
            <a:ahLst/>
            <a:cxnLst>
              <a:cxn ang="0">
                <a:pos x="618" y="515"/>
              </a:cxn>
              <a:cxn ang="0">
                <a:pos x="620" y="658"/>
              </a:cxn>
              <a:cxn ang="0">
                <a:pos x="762" y="666"/>
              </a:cxn>
              <a:cxn ang="0">
                <a:pos x="780" y="643"/>
              </a:cxn>
              <a:cxn ang="0">
                <a:pos x="767" y="503"/>
              </a:cxn>
              <a:cxn ang="0">
                <a:pos x="337" y="503"/>
              </a:cxn>
              <a:cxn ang="0">
                <a:pos x="324" y="643"/>
              </a:cxn>
              <a:cxn ang="0">
                <a:pos x="342" y="666"/>
              </a:cxn>
              <a:cxn ang="0">
                <a:pos x="483" y="658"/>
              </a:cxn>
              <a:cxn ang="0">
                <a:pos x="486" y="515"/>
              </a:cxn>
              <a:cxn ang="0">
                <a:pos x="348" y="501"/>
              </a:cxn>
              <a:cxn ang="0">
                <a:pos x="34" y="515"/>
              </a:cxn>
              <a:cxn ang="0">
                <a:pos x="37" y="658"/>
              </a:cxn>
              <a:cxn ang="0">
                <a:pos x="179" y="666"/>
              </a:cxn>
              <a:cxn ang="0">
                <a:pos x="198" y="643"/>
              </a:cxn>
              <a:cxn ang="0">
                <a:pos x="184" y="503"/>
              </a:cxn>
              <a:cxn ang="0">
                <a:pos x="337" y="35"/>
              </a:cxn>
              <a:cxn ang="0">
                <a:pos x="324" y="174"/>
              </a:cxn>
              <a:cxn ang="0">
                <a:pos x="342" y="198"/>
              </a:cxn>
              <a:cxn ang="0">
                <a:pos x="483" y="189"/>
              </a:cxn>
              <a:cxn ang="0">
                <a:pos x="486" y="46"/>
              </a:cxn>
              <a:cxn ang="0">
                <a:pos x="348" y="32"/>
              </a:cxn>
              <a:cxn ang="0">
                <a:pos x="504" y="8"/>
              </a:cxn>
              <a:cxn ang="0">
                <a:pos x="522" y="44"/>
              </a:cxn>
              <a:cxn ang="0">
                <a:pos x="510" y="220"/>
              </a:cxn>
              <a:cxn ang="0">
                <a:pos x="435" y="233"/>
              </a:cxn>
              <a:cxn ang="0">
                <a:pos x="701" y="331"/>
              </a:cxn>
              <a:cxn ang="0">
                <a:pos x="725" y="379"/>
              </a:cxn>
              <a:cxn ang="0">
                <a:pos x="794" y="474"/>
              </a:cxn>
              <a:cxn ang="0">
                <a:pos x="813" y="510"/>
              </a:cxn>
              <a:cxn ang="0">
                <a:pos x="800" y="687"/>
              </a:cxn>
              <a:cxn ang="0">
                <a:pos x="624" y="700"/>
              </a:cxn>
              <a:cxn ang="0">
                <a:pos x="589" y="681"/>
              </a:cxn>
              <a:cxn ang="0">
                <a:pos x="581" y="503"/>
              </a:cxn>
              <a:cxn ang="0">
                <a:pos x="604" y="471"/>
              </a:cxn>
              <a:cxn ang="0">
                <a:pos x="435" y="379"/>
              </a:cxn>
              <a:cxn ang="0">
                <a:pos x="504" y="474"/>
              </a:cxn>
              <a:cxn ang="0">
                <a:pos x="522" y="510"/>
              </a:cxn>
              <a:cxn ang="0">
                <a:pos x="510" y="687"/>
              </a:cxn>
              <a:cxn ang="0">
                <a:pos x="334" y="700"/>
              </a:cxn>
              <a:cxn ang="0">
                <a:pos x="298" y="681"/>
              </a:cxn>
              <a:cxn ang="0">
                <a:pos x="291" y="503"/>
              </a:cxn>
              <a:cxn ang="0">
                <a:pos x="314" y="471"/>
              </a:cxn>
              <a:cxn ang="0">
                <a:pos x="145" y="379"/>
              </a:cxn>
              <a:cxn ang="0">
                <a:pos x="214" y="474"/>
              </a:cxn>
              <a:cxn ang="0">
                <a:pos x="232" y="510"/>
              </a:cxn>
              <a:cxn ang="0">
                <a:pos x="220" y="687"/>
              </a:cxn>
              <a:cxn ang="0">
                <a:pos x="44" y="700"/>
              </a:cxn>
              <a:cxn ang="0">
                <a:pos x="8" y="681"/>
              </a:cxn>
              <a:cxn ang="0">
                <a:pos x="1" y="503"/>
              </a:cxn>
              <a:cxn ang="0">
                <a:pos x="24" y="471"/>
              </a:cxn>
              <a:cxn ang="0">
                <a:pos x="88" y="369"/>
              </a:cxn>
              <a:cxn ang="0">
                <a:pos x="119" y="327"/>
              </a:cxn>
              <a:cxn ang="0">
                <a:pos x="334" y="233"/>
              </a:cxn>
              <a:cxn ang="0">
                <a:pos x="298" y="215"/>
              </a:cxn>
              <a:cxn ang="0">
                <a:pos x="291" y="36"/>
              </a:cxn>
              <a:cxn ang="0">
                <a:pos x="314" y="4"/>
              </a:cxn>
            </a:cxnLst>
            <a:rect l="0" t="0" r="r" b="b"/>
            <a:pathLst>
              <a:path w="813" h="700">
                <a:moveTo>
                  <a:pt x="639" y="501"/>
                </a:moveTo>
                <a:lnTo>
                  <a:pt x="634" y="502"/>
                </a:lnTo>
                <a:lnTo>
                  <a:pt x="629" y="503"/>
                </a:lnTo>
                <a:lnTo>
                  <a:pt x="624" y="506"/>
                </a:lnTo>
                <a:lnTo>
                  <a:pt x="620" y="510"/>
                </a:lnTo>
                <a:lnTo>
                  <a:pt x="618" y="515"/>
                </a:lnTo>
                <a:lnTo>
                  <a:pt x="616" y="520"/>
                </a:lnTo>
                <a:lnTo>
                  <a:pt x="615" y="525"/>
                </a:lnTo>
                <a:lnTo>
                  <a:pt x="615" y="643"/>
                </a:lnTo>
                <a:lnTo>
                  <a:pt x="616" y="648"/>
                </a:lnTo>
                <a:lnTo>
                  <a:pt x="618" y="654"/>
                </a:lnTo>
                <a:lnTo>
                  <a:pt x="620" y="658"/>
                </a:lnTo>
                <a:lnTo>
                  <a:pt x="624" y="662"/>
                </a:lnTo>
                <a:lnTo>
                  <a:pt x="629" y="665"/>
                </a:lnTo>
                <a:lnTo>
                  <a:pt x="634" y="666"/>
                </a:lnTo>
                <a:lnTo>
                  <a:pt x="639" y="667"/>
                </a:lnTo>
                <a:lnTo>
                  <a:pt x="756" y="667"/>
                </a:lnTo>
                <a:lnTo>
                  <a:pt x="762" y="666"/>
                </a:lnTo>
                <a:lnTo>
                  <a:pt x="767" y="665"/>
                </a:lnTo>
                <a:lnTo>
                  <a:pt x="771" y="662"/>
                </a:lnTo>
                <a:lnTo>
                  <a:pt x="775" y="658"/>
                </a:lnTo>
                <a:lnTo>
                  <a:pt x="778" y="654"/>
                </a:lnTo>
                <a:lnTo>
                  <a:pt x="780" y="648"/>
                </a:lnTo>
                <a:lnTo>
                  <a:pt x="780" y="643"/>
                </a:lnTo>
                <a:lnTo>
                  <a:pt x="780" y="525"/>
                </a:lnTo>
                <a:lnTo>
                  <a:pt x="780" y="520"/>
                </a:lnTo>
                <a:lnTo>
                  <a:pt x="778" y="515"/>
                </a:lnTo>
                <a:lnTo>
                  <a:pt x="775" y="510"/>
                </a:lnTo>
                <a:lnTo>
                  <a:pt x="771" y="506"/>
                </a:lnTo>
                <a:lnTo>
                  <a:pt x="767" y="503"/>
                </a:lnTo>
                <a:lnTo>
                  <a:pt x="762" y="502"/>
                </a:lnTo>
                <a:lnTo>
                  <a:pt x="756" y="501"/>
                </a:lnTo>
                <a:lnTo>
                  <a:pt x="639" y="501"/>
                </a:lnTo>
                <a:close/>
                <a:moveTo>
                  <a:pt x="348" y="501"/>
                </a:moveTo>
                <a:lnTo>
                  <a:pt x="342" y="502"/>
                </a:lnTo>
                <a:lnTo>
                  <a:pt x="337" y="503"/>
                </a:lnTo>
                <a:lnTo>
                  <a:pt x="333" y="506"/>
                </a:lnTo>
                <a:lnTo>
                  <a:pt x="329" y="510"/>
                </a:lnTo>
                <a:lnTo>
                  <a:pt x="326" y="515"/>
                </a:lnTo>
                <a:lnTo>
                  <a:pt x="324" y="520"/>
                </a:lnTo>
                <a:lnTo>
                  <a:pt x="324" y="525"/>
                </a:lnTo>
                <a:lnTo>
                  <a:pt x="324" y="643"/>
                </a:lnTo>
                <a:lnTo>
                  <a:pt x="324" y="648"/>
                </a:lnTo>
                <a:lnTo>
                  <a:pt x="326" y="654"/>
                </a:lnTo>
                <a:lnTo>
                  <a:pt x="329" y="658"/>
                </a:lnTo>
                <a:lnTo>
                  <a:pt x="333" y="662"/>
                </a:lnTo>
                <a:lnTo>
                  <a:pt x="337" y="665"/>
                </a:lnTo>
                <a:lnTo>
                  <a:pt x="342" y="666"/>
                </a:lnTo>
                <a:lnTo>
                  <a:pt x="348" y="667"/>
                </a:lnTo>
                <a:lnTo>
                  <a:pt x="465" y="667"/>
                </a:lnTo>
                <a:lnTo>
                  <a:pt x="470" y="666"/>
                </a:lnTo>
                <a:lnTo>
                  <a:pt x="475" y="665"/>
                </a:lnTo>
                <a:lnTo>
                  <a:pt x="480" y="662"/>
                </a:lnTo>
                <a:lnTo>
                  <a:pt x="483" y="658"/>
                </a:lnTo>
                <a:lnTo>
                  <a:pt x="486" y="654"/>
                </a:lnTo>
                <a:lnTo>
                  <a:pt x="488" y="648"/>
                </a:lnTo>
                <a:lnTo>
                  <a:pt x="489" y="643"/>
                </a:lnTo>
                <a:lnTo>
                  <a:pt x="489" y="525"/>
                </a:lnTo>
                <a:lnTo>
                  <a:pt x="488" y="520"/>
                </a:lnTo>
                <a:lnTo>
                  <a:pt x="486" y="515"/>
                </a:lnTo>
                <a:lnTo>
                  <a:pt x="483" y="510"/>
                </a:lnTo>
                <a:lnTo>
                  <a:pt x="480" y="506"/>
                </a:lnTo>
                <a:lnTo>
                  <a:pt x="475" y="503"/>
                </a:lnTo>
                <a:lnTo>
                  <a:pt x="470" y="502"/>
                </a:lnTo>
                <a:lnTo>
                  <a:pt x="465" y="501"/>
                </a:lnTo>
                <a:lnTo>
                  <a:pt x="348" y="501"/>
                </a:lnTo>
                <a:close/>
                <a:moveTo>
                  <a:pt x="56" y="501"/>
                </a:moveTo>
                <a:lnTo>
                  <a:pt x="51" y="502"/>
                </a:lnTo>
                <a:lnTo>
                  <a:pt x="46" y="503"/>
                </a:lnTo>
                <a:lnTo>
                  <a:pt x="41" y="506"/>
                </a:lnTo>
                <a:lnTo>
                  <a:pt x="37" y="510"/>
                </a:lnTo>
                <a:lnTo>
                  <a:pt x="34" y="515"/>
                </a:lnTo>
                <a:lnTo>
                  <a:pt x="33" y="520"/>
                </a:lnTo>
                <a:lnTo>
                  <a:pt x="32" y="525"/>
                </a:lnTo>
                <a:lnTo>
                  <a:pt x="32" y="643"/>
                </a:lnTo>
                <a:lnTo>
                  <a:pt x="33" y="648"/>
                </a:lnTo>
                <a:lnTo>
                  <a:pt x="34" y="654"/>
                </a:lnTo>
                <a:lnTo>
                  <a:pt x="37" y="658"/>
                </a:lnTo>
                <a:lnTo>
                  <a:pt x="41" y="662"/>
                </a:lnTo>
                <a:lnTo>
                  <a:pt x="46" y="665"/>
                </a:lnTo>
                <a:lnTo>
                  <a:pt x="51" y="666"/>
                </a:lnTo>
                <a:lnTo>
                  <a:pt x="56" y="667"/>
                </a:lnTo>
                <a:lnTo>
                  <a:pt x="173" y="667"/>
                </a:lnTo>
                <a:lnTo>
                  <a:pt x="179" y="666"/>
                </a:lnTo>
                <a:lnTo>
                  <a:pt x="184" y="665"/>
                </a:lnTo>
                <a:lnTo>
                  <a:pt x="188" y="662"/>
                </a:lnTo>
                <a:lnTo>
                  <a:pt x="192" y="658"/>
                </a:lnTo>
                <a:lnTo>
                  <a:pt x="195" y="654"/>
                </a:lnTo>
                <a:lnTo>
                  <a:pt x="197" y="648"/>
                </a:lnTo>
                <a:lnTo>
                  <a:pt x="198" y="643"/>
                </a:lnTo>
                <a:lnTo>
                  <a:pt x="198" y="525"/>
                </a:lnTo>
                <a:lnTo>
                  <a:pt x="197" y="520"/>
                </a:lnTo>
                <a:lnTo>
                  <a:pt x="195" y="515"/>
                </a:lnTo>
                <a:lnTo>
                  <a:pt x="192" y="510"/>
                </a:lnTo>
                <a:lnTo>
                  <a:pt x="188" y="506"/>
                </a:lnTo>
                <a:lnTo>
                  <a:pt x="184" y="503"/>
                </a:lnTo>
                <a:lnTo>
                  <a:pt x="179" y="502"/>
                </a:lnTo>
                <a:lnTo>
                  <a:pt x="173" y="501"/>
                </a:lnTo>
                <a:lnTo>
                  <a:pt x="56" y="501"/>
                </a:lnTo>
                <a:close/>
                <a:moveTo>
                  <a:pt x="348" y="32"/>
                </a:moveTo>
                <a:lnTo>
                  <a:pt x="342" y="33"/>
                </a:lnTo>
                <a:lnTo>
                  <a:pt x="337" y="35"/>
                </a:lnTo>
                <a:lnTo>
                  <a:pt x="333" y="38"/>
                </a:lnTo>
                <a:lnTo>
                  <a:pt x="329" y="42"/>
                </a:lnTo>
                <a:lnTo>
                  <a:pt x="326" y="46"/>
                </a:lnTo>
                <a:lnTo>
                  <a:pt x="324" y="51"/>
                </a:lnTo>
                <a:lnTo>
                  <a:pt x="324" y="57"/>
                </a:lnTo>
                <a:lnTo>
                  <a:pt x="324" y="174"/>
                </a:lnTo>
                <a:lnTo>
                  <a:pt x="324" y="180"/>
                </a:lnTo>
                <a:lnTo>
                  <a:pt x="326" y="185"/>
                </a:lnTo>
                <a:lnTo>
                  <a:pt x="329" y="189"/>
                </a:lnTo>
                <a:lnTo>
                  <a:pt x="333" y="193"/>
                </a:lnTo>
                <a:lnTo>
                  <a:pt x="337" y="196"/>
                </a:lnTo>
                <a:lnTo>
                  <a:pt x="342" y="198"/>
                </a:lnTo>
                <a:lnTo>
                  <a:pt x="348" y="199"/>
                </a:lnTo>
                <a:lnTo>
                  <a:pt x="465" y="199"/>
                </a:lnTo>
                <a:lnTo>
                  <a:pt x="470" y="198"/>
                </a:lnTo>
                <a:lnTo>
                  <a:pt x="475" y="196"/>
                </a:lnTo>
                <a:lnTo>
                  <a:pt x="480" y="193"/>
                </a:lnTo>
                <a:lnTo>
                  <a:pt x="483" y="189"/>
                </a:lnTo>
                <a:lnTo>
                  <a:pt x="486" y="185"/>
                </a:lnTo>
                <a:lnTo>
                  <a:pt x="488" y="180"/>
                </a:lnTo>
                <a:lnTo>
                  <a:pt x="489" y="174"/>
                </a:lnTo>
                <a:lnTo>
                  <a:pt x="489" y="57"/>
                </a:lnTo>
                <a:lnTo>
                  <a:pt x="488" y="51"/>
                </a:lnTo>
                <a:lnTo>
                  <a:pt x="486" y="46"/>
                </a:lnTo>
                <a:lnTo>
                  <a:pt x="483" y="42"/>
                </a:lnTo>
                <a:lnTo>
                  <a:pt x="480" y="38"/>
                </a:lnTo>
                <a:lnTo>
                  <a:pt x="475" y="35"/>
                </a:lnTo>
                <a:lnTo>
                  <a:pt x="470" y="33"/>
                </a:lnTo>
                <a:lnTo>
                  <a:pt x="465" y="32"/>
                </a:lnTo>
                <a:lnTo>
                  <a:pt x="348" y="32"/>
                </a:lnTo>
                <a:close/>
                <a:moveTo>
                  <a:pt x="334" y="0"/>
                </a:moveTo>
                <a:lnTo>
                  <a:pt x="479" y="0"/>
                </a:lnTo>
                <a:lnTo>
                  <a:pt x="486" y="0"/>
                </a:lnTo>
                <a:lnTo>
                  <a:pt x="492" y="2"/>
                </a:lnTo>
                <a:lnTo>
                  <a:pt x="499" y="4"/>
                </a:lnTo>
                <a:lnTo>
                  <a:pt x="504" y="8"/>
                </a:lnTo>
                <a:lnTo>
                  <a:pt x="510" y="12"/>
                </a:lnTo>
                <a:lnTo>
                  <a:pt x="514" y="18"/>
                </a:lnTo>
                <a:lnTo>
                  <a:pt x="518" y="24"/>
                </a:lnTo>
                <a:lnTo>
                  <a:pt x="520" y="30"/>
                </a:lnTo>
                <a:lnTo>
                  <a:pt x="522" y="36"/>
                </a:lnTo>
                <a:lnTo>
                  <a:pt x="522" y="44"/>
                </a:lnTo>
                <a:lnTo>
                  <a:pt x="522" y="189"/>
                </a:lnTo>
                <a:lnTo>
                  <a:pt x="522" y="196"/>
                </a:lnTo>
                <a:lnTo>
                  <a:pt x="520" y="203"/>
                </a:lnTo>
                <a:lnTo>
                  <a:pt x="518" y="209"/>
                </a:lnTo>
                <a:lnTo>
                  <a:pt x="514" y="215"/>
                </a:lnTo>
                <a:lnTo>
                  <a:pt x="510" y="220"/>
                </a:lnTo>
                <a:lnTo>
                  <a:pt x="504" y="225"/>
                </a:lnTo>
                <a:lnTo>
                  <a:pt x="499" y="229"/>
                </a:lnTo>
                <a:lnTo>
                  <a:pt x="492" y="231"/>
                </a:lnTo>
                <a:lnTo>
                  <a:pt x="486" y="232"/>
                </a:lnTo>
                <a:lnTo>
                  <a:pt x="479" y="233"/>
                </a:lnTo>
                <a:lnTo>
                  <a:pt x="435" y="233"/>
                </a:lnTo>
                <a:lnTo>
                  <a:pt x="435" y="320"/>
                </a:lnTo>
                <a:lnTo>
                  <a:pt x="667" y="320"/>
                </a:lnTo>
                <a:lnTo>
                  <a:pt x="676" y="321"/>
                </a:lnTo>
                <a:lnTo>
                  <a:pt x="685" y="323"/>
                </a:lnTo>
                <a:lnTo>
                  <a:pt x="693" y="327"/>
                </a:lnTo>
                <a:lnTo>
                  <a:pt x="701" y="331"/>
                </a:lnTo>
                <a:lnTo>
                  <a:pt x="708" y="338"/>
                </a:lnTo>
                <a:lnTo>
                  <a:pt x="714" y="345"/>
                </a:lnTo>
                <a:lnTo>
                  <a:pt x="719" y="353"/>
                </a:lnTo>
                <a:lnTo>
                  <a:pt x="723" y="361"/>
                </a:lnTo>
                <a:lnTo>
                  <a:pt x="725" y="369"/>
                </a:lnTo>
                <a:lnTo>
                  <a:pt x="725" y="379"/>
                </a:lnTo>
                <a:lnTo>
                  <a:pt x="725" y="466"/>
                </a:lnTo>
                <a:lnTo>
                  <a:pt x="769" y="466"/>
                </a:lnTo>
                <a:lnTo>
                  <a:pt x="776" y="467"/>
                </a:lnTo>
                <a:lnTo>
                  <a:pt x="783" y="468"/>
                </a:lnTo>
                <a:lnTo>
                  <a:pt x="789" y="471"/>
                </a:lnTo>
                <a:lnTo>
                  <a:pt x="794" y="474"/>
                </a:lnTo>
                <a:lnTo>
                  <a:pt x="800" y="479"/>
                </a:lnTo>
                <a:lnTo>
                  <a:pt x="804" y="484"/>
                </a:lnTo>
                <a:lnTo>
                  <a:pt x="808" y="490"/>
                </a:lnTo>
                <a:lnTo>
                  <a:pt x="811" y="496"/>
                </a:lnTo>
                <a:lnTo>
                  <a:pt x="812" y="503"/>
                </a:lnTo>
                <a:lnTo>
                  <a:pt x="813" y="510"/>
                </a:lnTo>
                <a:lnTo>
                  <a:pt x="813" y="656"/>
                </a:lnTo>
                <a:lnTo>
                  <a:pt x="812" y="663"/>
                </a:lnTo>
                <a:lnTo>
                  <a:pt x="811" y="669"/>
                </a:lnTo>
                <a:lnTo>
                  <a:pt x="808" y="676"/>
                </a:lnTo>
                <a:lnTo>
                  <a:pt x="804" y="681"/>
                </a:lnTo>
                <a:lnTo>
                  <a:pt x="800" y="687"/>
                </a:lnTo>
                <a:lnTo>
                  <a:pt x="794" y="691"/>
                </a:lnTo>
                <a:lnTo>
                  <a:pt x="789" y="695"/>
                </a:lnTo>
                <a:lnTo>
                  <a:pt x="783" y="697"/>
                </a:lnTo>
                <a:lnTo>
                  <a:pt x="776" y="699"/>
                </a:lnTo>
                <a:lnTo>
                  <a:pt x="769" y="700"/>
                </a:lnTo>
                <a:lnTo>
                  <a:pt x="624" y="700"/>
                </a:lnTo>
                <a:lnTo>
                  <a:pt x="617" y="699"/>
                </a:lnTo>
                <a:lnTo>
                  <a:pt x="610" y="697"/>
                </a:lnTo>
                <a:lnTo>
                  <a:pt x="604" y="695"/>
                </a:lnTo>
                <a:lnTo>
                  <a:pt x="598" y="691"/>
                </a:lnTo>
                <a:lnTo>
                  <a:pt x="593" y="687"/>
                </a:lnTo>
                <a:lnTo>
                  <a:pt x="589" y="681"/>
                </a:lnTo>
                <a:lnTo>
                  <a:pt x="585" y="675"/>
                </a:lnTo>
                <a:lnTo>
                  <a:pt x="582" y="669"/>
                </a:lnTo>
                <a:lnTo>
                  <a:pt x="581" y="663"/>
                </a:lnTo>
                <a:lnTo>
                  <a:pt x="580" y="656"/>
                </a:lnTo>
                <a:lnTo>
                  <a:pt x="580" y="510"/>
                </a:lnTo>
                <a:lnTo>
                  <a:pt x="581" y="503"/>
                </a:lnTo>
                <a:lnTo>
                  <a:pt x="582" y="496"/>
                </a:lnTo>
                <a:lnTo>
                  <a:pt x="585" y="490"/>
                </a:lnTo>
                <a:lnTo>
                  <a:pt x="589" y="484"/>
                </a:lnTo>
                <a:lnTo>
                  <a:pt x="593" y="479"/>
                </a:lnTo>
                <a:lnTo>
                  <a:pt x="598" y="474"/>
                </a:lnTo>
                <a:lnTo>
                  <a:pt x="604" y="471"/>
                </a:lnTo>
                <a:lnTo>
                  <a:pt x="610" y="468"/>
                </a:lnTo>
                <a:lnTo>
                  <a:pt x="617" y="467"/>
                </a:lnTo>
                <a:lnTo>
                  <a:pt x="624" y="466"/>
                </a:lnTo>
                <a:lnTo>
                  <a:pt x="667" y="466"/>
                </a:lnTo>
                <a:lnTo>
                  <a:pt x="667" y="379"/>
                </a:lnTo>
                <a:lnTo>
                  <a:pt x="435" y="379"/>
                </a:lnTo>
                <a:lnTo>
                  <a:pt x="435" y="466"/>
                </a:lnTo>
                <a:lnTo>
                  <a:pt x="479" y="466"/>
                </a:lnTo>
                <a:lnTo>
                  <a:pt x="486" y="467"/>
                </a:lnTo>
                <a:lnTo>
                  <a:pt x="492" y="468"/>
                </a:lnTo>
                <a:lnTo>
                  <a:pt x="499" y="471"/>
                </a:lnTo>
                <a:lnTo>
                  <a:pt x="504" y="474"/>
                </a:lnTo>
                <a:lnTo>
                  <a:pt x="510" y="479"/>
                </a:lnTo>
                <a:lnTo>
                  <a:pt x="514" y="484"/>
                </a:lnTo>
                <a:lnTo>
                  <a:pt x="518" y="490"/>
                </a:lnTo>
                <a:lnTo>
                  <a:pt x="520" y="496"/>
                </a:lnTo>
                <a:lnTo>
                  <a:pt x="522" y="503"/>
                </a:lnTo>
                <a:lnTo>
                  <a:pt x="522" y="510"/>
                </a:lnTo>
                <a:lnTo>
                  <a:pt x="522" y="656"/>
                </a:lnTo>
                <a:lnTo>
                  <a:pt x="522" y="663"/>
                </a:lnTo>
                <a:lnTo>
                  <a:pt x="520" y="669"/>
                </a:lnTo>
                <a:lnTo>
                  <a:pt x="518" y="676"/>
                </a:lnTo>
                <a:lnTo>
                  <a:pt x="514" y="681"/>
                </a:lnTo>
                <a:lnTo>
                  <a:pt x="510" y="687"/>
                </a:lnTo>
                <a:lnTo>
                  <a:pt x="504" y="691"/>
                </a:lnTo>
                <a:lnTo>
                  <a:pt x="499" y="695"/>
                </a:lnTo>
                <a:lnTo>
                  <a:pt x="492" y="697"/>
                </a:lnTo>
                <a:lnTo>
                  <a:pt x="486" y="699"/>
                </a:lnTo>
                <a:lnTo>
                  <a:pt x="479" y="700"/>
                </a:lnTo>
                <a:lnTo>
                  <a:pt x="334" y="700"/>
                </a:lnTo>
                <a:lnTo>
                  <a:pt x="327" y="699"/>
                </a:lnTo>
                <a:lnTo>
                  <a:pt x="320" y="697"/>
                </a:lnTo>
                <a:lnTo>
                  <a:pt x="314" y="695"/>
                </a:lnTo>
                <a:lnTo>
                  <a:pt x="308" y="691"/>
                </a:lnTo>
                <a:lnTo>
                  <a:pt x="303" y="687"/>
                </a:lnTo>
                <a:lnTo>
                  <a:pt x="298" y="681"/>
                </a:lnTo>
                <a:lnTo>
                  <a:pt x="295" y="675"/>
                </a:lnTo>
                <a:lnTo>
                  <a:pt x="292" y="669"/>
                </a:lnTo>
                <a:lnTo>
                  <a:pt x="291" y="663"/>
                </a:lnTo>
                <a:lnTo>
                  <a:pt x="290" y="656"/>
                </a:lnTo>
                <a:lnTo>
                  <a:pt x="290" y="510"/>
                </a:lnTo>
                <a:lnTo>
                  <a:pt x="291" y="503"/>
                </a:lnTo>
                <a:lnTo>
                  <a:pt x="292" y="496"/>
                </a:lnTo>
                <a:lnTo>
                  <a:pt x="295" y="490"/>
                </a:lnTo>
                <a:lnTo>
                  <a:pt x="298" y="484"/>
                </a:lnTo>
                <a:lnTo>
                  <a:pt x="303" y="479"/>
                </a:lnTo>
                <a:lnTo>
                  <a:pt x="308" y="474"/>
                </a:lnTo>
                <a:lnTo>
                  <a:pt x="314" y="471"/>
                </a:lnTo>
                <a:lnTo>
                  <a:pt x="320" y="468"/>
                </a:lnTo>
                <a:lnTo>
                  <a:pt x="327" y="467"/>
                </a:lnTo>
                <a:lnTo>
                  <a:pt x="334" y="466"/>
                </a:lnTo>
                <a:lnTo>
                  <a:pt x="377" y="466"/>
                </a:lnTo>
                <a:lnTo>
                  <a:pt x="377" y="379"/>
                </a:lnTo>
                <a:lnTo>
                  <a:pt x="145" y="379"/>
                </a:lnTo>
                <a:lnTo>
                  <a:pt x="145" y="466"/>
                </a:lnTo>
                <a:lnTo>
                  <a:pt x="189" y="466"/>
                </a:lnTo>
                <a:lnTo>
                  <a:pt x="196" y="467"/>
                </a:lnTo>
                <a:lnTo>
                  <a:pt x="202" y="468"/>
                </a:lnTo>
                <a:lnTo>
                  <a:pt x="208" y="471"/>
                </a:lnTo>
                <a:lnTo>
                  <a:pt x="214" y="474"/>
                </a:lnTo>
                <a:lnTo>
                  <a:pt x="220" y="479"/>
                </a:lnTo>
                <a:lnTo>
                  <a:pt x="224" y="484"/>
                </a:lnTo>
                <a:lnTo>
                  <a:pt x="228" y="490"/>
                </a:lnTo>
                <a:lnTo>
                  <a:pt x="230" y="496"/>
                </a:lnTo>
                <a:lnTo>
                  <a:pt x="232" y="503"/>
                </a:lnTo>
                <a:lnTo>
                  <a:pt x="232" y="510"/>
                </a:lnTo>
                <a:lnTo>
                  <a:pt x="232" y="656"/>
                </a:lnTo>
                <a:lnTo>
                  <a:pt x="232" y="663"/>
                </a:lnTo>
                <a:lnTo>
                  <a:pt x="230" y="669"/>
                </a:lnTo>
                <a:lnTo>
                  <a:pt x="228" y="676"/>
                </a:lnTo>
                <a:lnTo>
                  <a:pt x="224" y="681"/>
                </a:lnTo>
                <a:lnTo>
                  <a:pt x="220" y="687"/>
                </a:lnTo>
                <a:lnTo>
                  <a:pt x="214" y="691"/>
                </a:lnTo>
                <a:lnTo>
                  <a:pt x="208" y="695"/>
                </a:lnTo>
                <a:lnTo>
                  <a:pt x="202" y="697"/>
                </a:lnTo>
                <a:lnTo>
                  <a:pt x="196" y="699"/>
                </a:lnTo>
                <a:lnTo>
                  <a:pt x="189" y="700"/>
                </a:lnTo>
                <a:lnTo>
                  <a:pt x="44" y="700"/>
                </a:lnTo>
                <a:lnTo>
                  <a:pt x="36" y="699"/>
                </a:lnTo>
                <a:lnTo>
                  <a:pt x="30" y="697"/>
                </a:lnTo>
                <a:lnTo>
                  <a:pt x="24" y="695"/>
                </a:lnTo>
                <a:lnTo>
                  <a:pt x="18" y="691"/>
                </a:lnTo>
                <a:lnTo>
                  <a:pt x="13" y="687"/>
                </a:lnTo>
                <a:lnTo>
                  <a:pt x="8" y="681"/>
                </a:lnTo>
                <a:lnTo>
                  <a:pt x="5" y="675"/>
                </a:lnTo>
                <a:lnTo>
                  <a:pt x="2" y="669"/>
                </a:lnTo>
                <a:lnTo>
                  <a:pt x="1" y="663"/>
                </a:lnTo>
                <a:lnTo>
                  <a:pt x="0" y="656"/>
                </a:lnTo>
                <a:lnTo>
                  <a:pt x="0" y="510"/>
                </a:lnTo>
                <a:lnTo>
                  <a:pt x="1" y="503"/>
                </a:lnTo>
                <a:lnTo>
                  <a:pt x="2" y="496"/>
                </a:lnTo>
                <a:lnTo>
                  <a:pt x="5" y="490"/>
                </a:lnTo>
                <a:lnTo>
                  <a:pt x="8" y="484"/>
                </a:lnTo>
                <a:lnTo>
                  <a:pt x="13" y="479"/>
                </a:lnTo>
                <a:lnTo>
                  <a:pt x="18" y="474"/>
                </a:lnTo>
                <a:lnTo>
                  <a:pt x="24" y="471"/>
                </a:lnTo>
                <a:lnTo>
                  <a:pt x="30" y="468"/>
                </a:lnTo>
                <a:lnTo>
                  <a:pt x="36" y="467"/>
                </a:lnTo>
                <a:lnTo>
                  <a:pt x="44" y="466"/>
                </a:lnTo>
                <a:lnTo>
                  <a:pt x="87" y="466"/>
                </a:lnTo>
                <a:lnTo>
                  <a:pt x="87" y="379"/>
                </a:lnTo>
                <a:lnTo>
                  <a:pt x="88" y="369"/>
                </a:lnTo>
                <a:lnTo>
                  <a:pt x="90" y="361"/>
                </a:lnTo>
                <a:lnTo>
                  <a:pt x="93" y="353"/>
                </a:lnTo>
                <a:lnTo>
                  <a:pt x="98" y="345"/>
                </a:lnTo>
                <a:lnTo>
                  <a:pt x="104" y="338"/>
                </a:lnTo>
                <a:lnTo>
                  <a:pt x="111" y="331"/>
                </a:lnTo>
                <a:lnTo>
                  <a:pt x="119" y="327"/>
                </a:lnTo>
                <a:lnTo>
                  <a:pt x="127" y="323"/>
                </a:lnTo>
                <a:lnTo>
                  <a:pt x="136" y="321"/>
                </a:lnTo>
                <a:lnTo>
                  <a:pt x="145" y="320"/>
                </a:lnTo>
                <a:lnTo>
                  <a:pt x="377" y="320"/>
                </a:lnTo>
                <a:lnTo>
                  <a:pt x="377" y="233"/>
                </a:lnTo>
                <a:lnTo>
                  <a:pt x="334" y="233"/>
                </a:lnTo>
                <a:lnTo>
                  <a:pt x="327" y="232"/>
                </a:lnTo>
                <a:lnTo>
                  <a:pt x="320" y="231"/>
                </a:lnTo>
                <a:lnTo>
                  <a:pt x="314" y="229"/>
                </a:lnTo>
                <a:lnTo>
                  <a:pt x="308" y="225"/>
                </a:lnTo>
                <a:lnTo>
                  <a:pt x="303" y="220"/>
                </a:lnTo>
                <a:lnTo>
                  <a:pt x="298" y="215"/>
                </a:lnTo>
                <a:lnTo>
                  <a:pt x="295" y="209"/>
                </a:lnTo>
                <a:lnTo>
                  <a:pt x="292" y="203"/>
                </a:lnTo>
                <a:lnTo>
                  <a:pt x="291" y="196"/>
                </a:lnTo>
                <a:lnTo>
                  <a:pt x="290" y="189"/>
                </a:lnTo>
                <a:lnTo>
                  <a:pt x="290" y="44"/>
                </a:lnTo>
                <a:lnTo>
                  <a:pt x="291" y="36"/>
                </a:lnTo>
                <a:lnTo>
                  <a:pt x="292" y="30"/>
                </a:lnTo>
                <a:lnTo>
                  <a:pt x="295" y="24"/>
                </a:lnTo>
                <a:lnTo>
                  <a:pt x="298" y="18"/>
                </a:lnTo>
                <a:lnTo>
                  <a:pt x="303" y="12"/>
                </a:lnTo>
                <a:lnTo>
                  <a:pt x="308" y="8"/>
                </a:lnTo>
                <a:lnTo>
                  <a:pt x="314" y="4"/>
                </a:lnTo>
                <a:lnTo>
                  <a:pt x="320" y="2"/>
                </a:lnTo>
                <a:lnTo>
                  <a:pt x="327" y="0"/>
                </a:lnTo>
                <a:lnTo>
                  <a:pt x="3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Oval 33"/>
          <p:cNvSpPr/>
          <p:nvPr/>
        </p:nvSpPr>
        <p:spPr>
          <a:xfrm rot="5400000">
            <a:off x="5090455" y="3785435"/>
            <a:ext cx="661403" cy="6614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350" b="1" dirty="0"/>
          </a:p>
        </p:txBody>
      </p:sp>
      <p:grpSp>
        <p:nvGrpSpPr>
          <p:cNvPr id="2" name="Group 39"/>
          <p:cNvGrpSpPr/>
          <p:nvPr/>
        </p:nvGrpSpPr>
        <p:grpSpPr>
          <a:xfrm>
            <a:off x="5235499" y="3932576"/>
            <a:ext cx="371315" cy="367157"/>
            <a:chOff x="6477000" y="1354138"/>
            <a:chExt cx="992188" cy="981075"/>
          </a:xfrm>
          <a:solidFill>
            <a:schemeClr val="bg1"/>
          </a:solidFill>
        </p:grpSpPr>
        <p:sp>
          <p:nvSpPr>
            <p:cNvPr id="41" name="Freeform 21"/>
            <p:cNvSpPr>
              <a:spLocks noEditPoints="1"/>
            </p:cNvSpPr>
            <p:nvPr/>
          </p:nvSpPr>
          <p:spPr bwMode="auto">
            <a:xfrm>
              <a:off x="6477000" y="1354138"/>
              <a:ext cx="587375" cy="587375"/>
            </a:xfrm>
            <a:custGeom>
              <a:avLst/>
              <a:gdLst/>
              <a:ahLst/>
              <a:cxnLst>
                <a:cxn ang="0">
                  <a:pos x="162" y="122"/>
                </a:cxn>
                <a:cxn ang="0">
                  <a:pos x="137" y="139"/>
                </a:cxn>
                <a:cxn ang="0">
                  <a:pos x="122" y="167"/>
                </a:cxn>
                <a:cxn ang="0">
                  <a:pos x="122" y="200"/>
                </a:cxn>
                <a:cxn ang="0">
                  <a:pos x="137" y="227"/>
                </a:cxn>
                <a:cxn ang="0">
                  <a:pos x="162" y="245"/>
                </a:cxn>
                <a:cxn ang="0">
                  <a:pos x="194" y="249"/>
                </a:cxn>
                <a:cxn ang="0">
                  <a:pos x="224" y="238"/>
                </a:cxn>
                <a:cxn ang="0">
                  <a:pos x="244" y="214"/>
                </a:cxn>
                <a:cxn ang="0">
                  <a:pos x="252" y="183"/>
                </a:cxn>
                <a:cxn ang="0">
                  <a:pos x="244" y="152"/>
                </a:cxn>
                <a:cxn ang="0">
                  <a:pos x="224" y="129"/>
                </a:cxn>
                <a:cxn ang="0">
                  <a:pos x="194" y="118"/>
                </a:cxn>
                <a:cxn ang="0">
                  <a:pos x="210" y="0"/>
                </a:cxn>
                <a:cxn ang="0">
                  <a:pos x="222" y="11"/>
                </a:cxn>
                <a:cxn ang="0">
                  <a:pos x="244" y="44"/>
                </a:cxn>
                <a:cxn ang="0">
                  <a:pos x="283" y="37"/>
                </a:cxn>
                <a:cxn ang="0">
                  <a:pos x="297" y="36"/>
                </a:cxn>
                <a:cxn ang="0">
                  <a:pos x="333" y="72"/>
                </a:cxn>
                <a:cxn ang="0">
                  <a:pos x="334" y="87"/>
                </a:cxn>
                <a:cxn ang="0">
                  <a:pos x="326" y="126"/>
                </a:cxn>
                <a:cxn ang="0">
                  <a:pos x="359" y="148"/>
                </a:cxn>
                <a:cxn ang="0">
                  <a:pos x="370" y="160"/>
                </a:cxn>
                <a:cxn ang="0">
                  <a:pos x="368" y="212"/>
                </a:cxn>
                <a:cxn ang="0">
                  <a:pos x="355" y="221"/>
                </a:cxn>
                <a:cxn ang="0">
                  <a:pos x="321" y="250"/>
                </a:cxn>
                <a:cxn ang="0">
                  <a:pos x="335" y="285"/>
                </a:cxn>
                <a:cxn ang="0">
                  <a:pos x="333" y="298"/>
                </a:cxn>
                <a:cxn ang="0">
                  <a:pos x="297" y="333"/>
                </a:cxn>
                <a:cxn ang="0">
                  <a:pos x="283" y="332"/>
                </a:cxn>
                <a:cxn ang="0">
                  <a:pos x="243" y="323"/>
                </a:cxn>
                <a:cxn ang="0">
                  <a:pos x="220" y="359"/>
                </a:cxn>
                <a:cxn ang="0">
                  <a:pos x="209" y="369"/>
                </a:cxn>
                <a:cxn ang="0">
                  <a:pos x="156" y="368"/>
                </a:cxn>
                <a:cxn ang="0">
                  <a:pos x="148" y="355"/>
                </a:cxn>
                <a:cxn ang="0">
                  <a:pos x="111" y="314"/>
                </a:cxn>
                <a:cxn ang="0">
                  <a:pos x="81" y="334"/>
                </a:cxn>
                <a:cxn ang="0">
                  <a:pos x="68" y="329"/>
                </a:cxn>
                <a:cxn ang="0">
                  <a:pos x="35" y="290"/>
                </a:cxn>
                <a:cxn ang="0">
                  <a:pos x="55" y="258"/>
                </a:cxn>
                <a:cxn ang="0">
                  <a:pos x="15" y="222"/>
                </a:cxn>
                <a:cxn ang="0">
                  <a:pos x="2" y="214"/>
                </a:cxn>
                <a:cxn ang="0">
                  <a:pos x="1" y="161"/>
                </a:cxn>
                <a:cxn ang="0">
                  <a:pos x="11" y="150"/>
                </a:cxn>
                <a:cxn ang="0">
                  <a:pos x="46" y="128"/>
                </a:cxn>
                <a:cxn ang="0">
                  <a:pos x="36" y="88"/>
                </a:cxn>
                <a:cxn ang="0">
                  <a:pos x="36" y="74"/>
                </a:cxn>
                <a:cxn ang="0">
                  <a:pos x="71" y="38"/>
                </a:cxn>
                <a:cxn ang="0">
                  <a:pos x="84" y="36"/>
                </a:cxn>
                <a:cxn ang="0">
                  <a:pos x="118" y="49"/>
                </a:cxn>
                <a:cxn ang="0">
                  <a:pos x="149" y="15"/>
                </a:cxn>
                <a:cxn ang="0">
                  <a:pos x="158" y="2"/>
                </a:cxn>
              </a:cxnLst>
              <a:rect l="0" t="0" r="r" b="b"/>
              <a:pathLst>
                <a:path w="370" h="370">
                  <a:moveTo>
                    <a:pt x="186" y="117"/>
                  </a:moveTo>
                  <a:lnTo>
                    <a:pt x="178" y="118"/>
                  </a:lnTo>
                  <a:lnTo>
                    <a:pt x="170" y="119"/>
                  </a:lnTo>
                  <a:lnTo>
                    <a:pt x="162" y="122"/>
                  </a:lnTo>
                  <a:lnTo>
                    <a:pt x="155" y="125"/>
                  </a:lnTo>
                  <a:lnTo>
                    <a:pt x="148" y="129"/>
                  </a:lnTo>
                  <a:lnTo>
                    <a:pt x="142" y="134"/>
                  </a:lnTo>
                  <a:lnTo>
                    <a:pt x="137" y="139"/>
                  </a:lnTo>
                  <a:lnTo>
                    <a:pt x="132" y="146"/>
                  </a:lnTo>
                  <a:lnTo>
                    <a:pt x="128" y="152"/>
                  </a:lnTo>
                  <a:lnTo>
                    <a:pt x="124" y="160"/>
                  </a:lnTo>
                  <a:lnTo>
                    <a:pt x="122" y="167"/>
                  </a:lnTo>
                  <a:lnTo>
                    <a:pt x="121" y="175"/>
                  </a:lnTo>
                  <a:lnTo>
                    <a:pt x="120" y="183"/>
                  </a:lnTo>
                  <a:lnTo>
                    <a:pt x="121" y="192"/>
                  </a:lnTo>
                  <a:lnTo>
                    <a:pt x="122" y="200"/>
                  </a:lnTo>
                  <a:lnTo>
                    <a:pt x="124" y="207"/>
                  </a:lnTo>
                  <a:lnTo>
                    <a:pt x="128" y="214"/>
                  </a:lnTo>
                  <a:lnTo>
                    <a:pt x="132" y="221"/>
                  </a:lnTo>
                  <a:lnTo>
                    <a:pt x="137" y="227"/>
                  </a:lnTo>
                  <a:lnTo>
                    <a:pt x="142" y="233"/>
                  </a:lnTo>
                  <a:lnTo>
                    <a:pt x="148" y="238"/>
                  </a:lnTo>
                  <a:lnTo>
                    <a:pt x="155" y="242"/>
                  </a:lnTo>
                  <a:lnTo>
                    <a:pt x="162" y="245"/>
                  </a:lnTo>
                  <a:lnTo>
                    <a:pt x="170" y="247"/>
                  </a:lnTo>
                  <a:lnTo>
                    <a:pt x="178" y="249"/>
                  </a:lnTo>
                  <a:lnTo>
                    <a:pt x="186" y="250"/>
                  </a:lnTo>
                  <a:lnTo>
                    <a:pt x="194" y="249"/>
                  </a:lnTo>
                  <a:lnTo>
                    <a:pt x="202" y="247"/>
                  </a:lnTo>
                  <a:lnTo>
                    <a:pt x="210" y="245"/>
                  </a:lnTo>
                  <a:lnTo>
                    <a:pt x="217" y="242"/>
                  </a:lnTo>
                  <a:lnTo>
                    <a:pt x="224" y="238"/>
                  </a:lnTo>
                  <a:lnTo>
                    <a:pt x="230" y="233"/>
                  </a:lnTo>
                  <a:lnTo>
                    <a:pt x="235" y="227"/>
                  </a:lnTo>
                  <a:lnTo>
                    <a:pt x="240" y="221"/>
                  </a:lnTo>
                  <a:lnTo>
                    <a:pt x="244" y="214"/>
                  </a:lnTo>
                  <a:lnTo>
                    <a:pt x="248" y="207"/>
                  </a:lnTo>
                  <a:lnTo>
                    <a:pt x="250" y="200"/>
                  </a:lnTo>
                  <a:lnTo>
                    <a:pt x="252" y="192"/>
                  </a:lnTo>
                  <a:lnTo>
                    <a:pt x="252" y="183"/>
                  </a:lnTo>
                  <a:lnTo>
                    <a:pt x="252" y="175"/>
                  </a:lnTo>
                  <a:lnTo>
                    <a:pt x="250" y="167"/>
                  </a:lnTo>
                  <a:lnTo>
                    <a:pt x="248" y="160"/>
                  </a:lnTo>
                  <a:lnTo>
                    <a:pt x="244" y="152"/>
                  </a:lnTo>
                  <a:lnTo>
                    <a:pt x="240" y="146"/>
                  </a:lnTo>
                  <a:lnTo>
                    <a:pt x="235" y="139"/>
                  </a:lnTo>
                  <a:lnTo>
                    <a:pt x="230" y="134"/>
                  </a:lnTo>
                  <a:lnTo>
                    <a:pt x="224" y="129"/>
                  </a:lnTo>
                  <a:lnTo>
                    <a:pt x="217" y="125"/>
                  </a:lnTo>
                  <a:lnTo>
                    <a:pt x="210" y="122"/>
                  </a:lnTo>
                  <a:lnTo>
                    <a:pt x="202" y="119"/>
                  </a:lnTo>
                  <a:lnTo>
                    <a:pt x="194" y="118"/>
                  </a:lnTo>
                  <a:lnTo>
                    <a:pt x="186" y="117"/>
                  </a:lnTo>
                  <a:close/>
                  <a:moveTo>
                    <a:pt x="166" y="0"/>
                  </a:moveTo>
                  <a:lnTo>
                    <a:pt x="206" y="0"/>
                  </a:lnTo>
                  <a:lnTo>
                    <a:pt x="210" y="0"/>
                  </a:lnTo>
                  <a:lnTo>
                    <a:pt x="214" y="2"/>
                  </a:lnTo>
                  <a:lnTo>
                    <a:pt x="217" y="4"/>
                  </a:lnTo>
                  <a:lnTo>
                    <a:pt x="220" y="7"/>
                  </a:lnTo>
                  <a:lnTo>
                    <a:pt x="222" y="11"/>
                  </a:lnTo>
                  <a:lnTo>
                    <a:pt x="223" y="15"/>
                  </a:lnTo>
                  <a:lnTo>
                    <a:pt x="225" y="38"/>
                  </a:lnTo>
                  <a:lnTo>
                    <a:pt x="235" y="41"/>
                  </a:lnTo>
                  <a:lnTo>
                    <a:pt x="244" y="44"/>
                  </a:lnTo>
                  <a:lnTo>
                    <a:pt x="253" y="48"/>
                  </a:lnTo>
                  <a:lnTo>
                    <a:pt x="262" y="53"/>
                  </a:lnTo>
                  <a:lnTo>
                    <a:pt x="280" y="39"/>
                  </a:lnTo>
                  <a:lnTo>
                    <a:pt x="283" y="37"/>
                  </a:lnTo>
                  <a:lnTo>
                    <a:pt x="286" y="36"/>
                  </a:lnTo>
                  <a:lnTo>
                    <a:pt x="290" y="35"/>
                  </a:lnTo>
                  <a:lnTo>
                    <a:pt x="293" y="35"/>
                  </a:lnTo>
                  <a:lnTo>
                    <a:pt x="297" y="36"/>
                  </a:lnTo>
                  <a:lnTo>
                    <a:pt x="300" y="38"/>
                  </a:lnTo>
                  <a:lnTo>
                    <a:pt x="303" y="40"/>
                  </a:lnTo>
                  <a:lnTo>
                    <a:pt x="331" y="68"/>
                  </a:lnTo>
                  <a:lnTo>
                    <a:pt x="333" y="72"/>
                  </a:lnTo>
                  <a:lnTo>
                    <a:pt x="335" y="76"/>
                  </a:lnTo>
                  <a:lnTo>
                    <a:pt x="336" y="80"/>
                  </a:lnTo>
                  <a:lnTo>
                    <a:pt x="335" y="84"/>
                  </a:lnTo>
                  <a:lnTo>
                    <a:pt x="334" y="87"/>
                  </a:lnTo>
                  <a:lnTo>
                    <a:pt x="332" y="91"/>
                  </a:lnTo>
                  <a:lnTo>
                    <a:pt x="318" y="109"/>
                  </a:lnTo>
                  <a:lnTo>
                    <a:pt x="322" y="118"/>
                  </a:lnTo>
                  <a:lnTo>
                    <a:pt x="326" y="126"/>
                  </a:lnTo>
                  <a:lnTo>
                    <a:pt x="329" y="135"/>
                  </a:lnTo>
                  <a:lnTo>
                    <a:pt x="332" y="144"/>
                  </a:lnTo>
                  <a:lnTo>
                    <a:pt x="355" y="147"/>
                  </a:lnTo>
                  <a:lnTo>
                    <a:pt x="359" y="148"/>
                  </a:lnTo>
                  <a:lnTo>
                    <a:pt x="363" y="150"/>
                  </a:lnTo>
                  <a:lnTo>
                    <a:pt x="366" y="153"/>
                  </a:lnTo>
                  <a:lnTo>
                    <a:pt x="368" y="156"/>
                  </a:lnTo>
                  <a:lnTo>
                    <a:pt x="370" y="160"/>
                  </a:lnTo>
                  <a:lnTo>
                    <a:pt x="370" y="164"/>
                  </a:lnTo>
                  <a:lnTo>
                    <a:pt x="370" y="204"/>
                  </a:lnTo>
                  <a:lnTo>
                    <a:pt x="370" y="208"/>
                  </a:lnTo>
                  <a:lnTo>
                    <a:pt x="368" y="212"/>
                  </a:lnTo>
                  <a:lnTo>
                    <a:pt x="366" y="215"/>
                  </a:lnTo>
                  <a:lnTo>
                    <a:pt x="363" y="218"/>
                  </a:lnTo>
                  <a:lnTo>
                    <a:pt x="359" y="220"/>
                  </a:lnTo>
                  <a:lnTo>
                    <a:pt x="355" y="221"/>
                  </a:lnTo>
                  <a:lnTo>
                    <a:pt x="331" y="224"/>
                  </a:lnTo>
                  <a:lnTo>
                    <a:pt x="329" y="233"/>
                  </a:lnTo>
                  <a:lnTo>
                    <a:pt x="325" y="242"/>
                  </a:lnTo>
                  <a:lnTo>
                    <a:pt x="321" y="250"/>
                  </a:lnTo>
                  <a:lnTo>
                    <a:pt x="317" y="259"/>
                  </a:lnTo>
                  <a:lnTo>
                    <a:pt x="332" y="279"/>
                  </a:lnTo>
                  <a:lnTo>
                    <a:pt x="334" y="282"/>
                  </a:lnTo>
                  <a:lnTo>
                    <a:pt x="335" y="285"/>
                  </a:lnTo>
                  <a:lnTo>
                    <a:pt x="336" y="288"/>
                  </a:lnTo>
                  <a:lnTo>
                    <a:pt x="336" y="292"/>
                  </a:lnTo>
                  <a:lnTo>
                    <a:pt x="335" y="295"/>
                  </a:lnTo>
                  <a:lnTo>
                    <a:pt x="333" y="298"/>
                  </a:lnTo>
                  <a:lnTo>
                    <a:pt x="331" y="301"/>
                  </a:lnTo>
                  <a:lnTo>
                    <a:pt x="303" y="329"/>
                  </a:lnTo>
                  <a:lnTo>
                    <a:pt x="300" y="331"/>
                  </a:lnTo>
                  <a:lnTo>
                    <a:pt x="297" y="333"/>
                  </a:lnTo>
                  <a:lnTo>
                    <a:pt x="293" y="334"/>
                  </a:lnTo>
                  <a:lnTo>
                    <a:pt x="290" y="334"/>
                  </a:lnTo>
                  <a:lnTo>
                    <a:pt x="286" y="334"/>
                  </a:lnTo>
                  <a:lnTo>
                    <a:pt x="283" y="332"/>
                  </a:lnTo>
                  <a:lnTo>
                    <a:pt x="280" y="331"/>
                  </a:lnTo>
                  <a:lnTo>
                    <a:pt x="260" y="315"/>
                  </a:lnTo>
                  <a:lnTo>
                    <a:pt x="252" y="319"/>
                  </a:lnTo>
                  <a:lnTo>
                    <a:pt x="243" y="323"/>
                  </a:lnTo>
                  <a:lnTo>
                    <a:pt x="234" y="327"/>
                  </a:lnTo>
                  <a:lnTo>
                    <a:pt x="224" y="329"/>
                  </a:lnTo>
                  <a:lnTo>
                    <a:pt x="221" y="355"/>
                  </a:lnTo>
                  <a:lnTo>
                    <a:pt x="220" y="359"/>
                  </a:lnTo>
                  <a:lnTo>
                    <a:pt x="218" y="363"/>
                  </a:lnTo>
                  <a:lnTo>
                    <a:pt x="216" y="366"/>
                  </a:lnTo>
                  <a:lnTo>
                    <a:pt x="212" y="368"/>
                  </a:lnTo>
                  <a:lnTo>
                    <a:pt x="209" y="369"/>
                  </a:lnTo>
                  <a:lnTo>
                    <a:pt x="204" y="370"/>
                  </a:lnTo>
                  <a:lnTo>
                    <a:pt x="164" y="370"/>
                  </a:lnTo>
                  <a:lnTo>
                    <a:pt x="160" y="369"/>
                  </a:lnTo>
                  <a:lnTo>
                    <a:pt x="156" y="368"/>
                  </a:lnTo>
                  <a:lnTo>
                    <a:pt x="153" y="366"/>
                  </a:lnTo>
                  <a:lnTo>
                    <a:pt x="150" y="363"/>
                  </a:lnTo>
                  <a:lnTo>
                    <a:pt x="149" y="359"/>
                  </a:lnTo>
                  <a:lnTo>
                    <a:pt x="148" y="355"/>
                  </a:lnTo>
                  <a:lnTo>
                    <a:pt x="145" y="328"/>
                  </a:lnTo>
                  <a:lnTo>
                    <a:pt x="133" y="325"/>
                  </a:lnTo>
                  <a:lnTo>
                    <a:pt x="122" y="320"/>
                  </a:lnTo>
                  <a:lnTo>
                    <a:pt x="111" y="314"/>
                  </a:lnTo>
                  <a:lnTo>
                    <a:pt x="90" y="331"/>
                  </a:lnTo>
                  <a:lnTo>
                    <a:pt x="87" y="332"/>
                  </a:lnTo>
                  <a:lnTo>
                    <a:pt x="84" y="334"/>
                  </a:lnTo>
                  <a:lnTo>
                    <a:pt x="81" y="334"/>
                  </a:lnTo>
                  <a:lnTo>
                    <a:pt x="77" y="334"/>
                  </a:lnTo>
                  <a:lnTo>
                    <a:pt x="74" y="333"/>
                  </a:lnTo>
                  <a:lnTo>
                    <a:pt x="71" y="331"/>
                  </a:lnTo>
                  <a:lnTo>
                    <a:pt x="68" y="329"/>
                  </a:lnTo>
                  <a:lnTo>
                    <a:pt x="39" y="301"/>
                  </a:lnTo>
                  <a:lnTo>
                    <a:pt x="37" y="298"/>
                  </a:lnTo>
                  <a:lnTo>
                    <a:pt x="35" y="294"/>
                  </a:lnTo>
                  <a:lnTo>
                    <a:pt x="35" y="290"/>
                  </a:lnTo>
                  <a:lnTo>
                    <a:pt x="35" y="286"/>
                  </a:lnTo>
                  <a:lnTo>
                    <a:pt x="36" y="282"/>
                  </a:lnTo>
                  <a:lnTo>
                    <a:pt x="38" y="279"/>
                  </a:lnTo>
                  <a:lnTo>
                    <a:pt x="55" y="258"/>
                  </a:lnTo>
                  <a:lnTo>
                    <a:pt x="49" y="247"/>
                  </a:lnTo>
                  <a:lnTo>
                    <a:pt x="45" y="237"/>
                  </a:lnTo>
                  <a:lnTo>
                    <a:pt x="41" y="225"/>
                  </a:lnTo>
                  <a:lnTo>
                    <a:pt x="15" y="222"/>
                  </a:lnTo>
                  <a:lnTo>
                    <a:pt x="11" y="221"/>
                  </a:lnTo>
                  <a:lnTo>
                    <a:pt x="7" y="220"/>
                  </a:lnTo>
                  <a:lnTo>
                    <a:pt x="4" y="217"/>
                  </a:lnTo>
                  <a:lnTo>
                    <a:pt x="2" y="214"/>
                  </a:lnTo>
                  <a:lnTo>
                    <a:pt x="1" y="210"/>
                  </a:lnTo>
                  <a:lnTo>
                    <a:pt x="0" y="206"/>
                  </a:lnTo>
                  <a:lnTo>
                    <a:pt x="0" y="166"/>
                  </a:lnTo>
                  <a:lnTo>
                    <a:pt x="1" y="161"/>
                  </a:lnTo>
                  <a:lnTo>
                    <a:pt x="2" y="158"/>
                  </a:lnTo>
                  <a:lnTo>
                    <a:pt x="4" y="154"/>
                  </a:lnTo>
                  <a:lnTo>
                    <a:pt x="7" y="152"/>
                  </a:lnTo>
                  <a:lnTo>
                    <a:pt x="11" y="150"/>
                  </a:lnTo>
                  <a:lnTo>
                    <a:pt x="15" y="149"/>
                  </a:lnTo>
                  <a:lnTo>
                    <a:pt x="40" y="146"/>
                  </a:lnTo>
                  <a:lnTo>
                    <a:pt x="42" y="137"/>
                  </a:lnTo>
                  <a:lnTo>
                    <a:pt x="46" y="128"/>
                  </a:lnTo>
                  <a:lnTo>
                    <a:pt x="49" y="119"/>
                  </a:lnTo>
                  <a:lnTo>
                    <a:pt x="54" y="111"/>
                  </a:lnTo>
                  <a:lnTo>
                    <a:pt x="38" y="91"/>
                  </a:lnTo>
                  <a:lnTo>
                    <a:pt x="36" y="88"/>
                  </a:lnTo>
                  <a:lnTo>
                    <a:pt x="35" y="85"/>
                  </a:lnTo>
                  <a:lnTo>
                    <a:pt x="35" y="81"/>
                  </a:lnTo>
                  <a:lnTo>
                    <a:pt x="35" y="78"/>
                  </a:lnTo>
                  <a:lnTo>
                    <a:pt x="36" y="74"/>
                  </a:lnTo>
                  <a:lnTo>
                    <a:pt x="37" y="71"/>
                  </a:lnTo>
                  <a:lnTo>
                    <a:pt x="39" y="69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4" y="36"/>
                  </a:lnTo>
                  <a:lnTo>
                    <a:pt x="77" y="35"/>
                  </a:lnTo>
                  <a:lnTo>
                    <a:pt x="81" y="35"/>
                  </a:lnTo>
                  <a:lnTo>
                    <a:pt x="84" y="36"/>
                  </a:lnTo>
                  <a:lnTo>
                    <a:pt x="87" y="37"/>
                  </a:lnTo>
                  <a:lnTo>
                    <a:pt x="90" y="39"/>
                  </a:lnTo>
                  <a:lnTo>
                    <a:pt x="109" y="54"/>
                  </a:lnTo>
                  <a:lnTo>
                    <a:pt x="118" y="49"/>
                  </a:lnTo>
                  <a:lnTo>
                    <a:pt x="127" y="44"/>
                  </a:lnTo>
                  <a:lnTo>
                    <a:pt x="137" y="41"/>
                  </a:lnTo>
                  <a:lnTo>
                    <a:pt x="146" y="38"/>
                  </a:lnTo>
                  <a:lnTo>
                    <a:pt x="149" y="15"/>
                  </a:lnTo>
                  <a:lnTo>
                    <a:pt x="150" y="11"/>
                  </a:lnTo>
                  <a:lnTo>
                    <a:pt x="152" y="7"/>
                  </a:lnTo>
                  <a:lnTo>
                    <a:pt x="155" y="4"/>
                  </a:lnTo>
                  <a:lnTo>
                    <a:pt x="158" y="2"/>
                  </a:lnTo>
                  <a:lnTo>
                    <a:pt x="162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22"/>
            <p:cNvSpPr>
              <a:spLocks noEditPoints="1"/>
            </p:cNvSpPr>
            <p:nvPr/>
          </p:nvSpPr>
          <p:spPr bwMode="auto">
            <a:xfrm>
              <a:off x="6985000" y="1654175"/>
              <a:ext cx="484188" cy="484188"/>
            </a:xfrm>
            <a:custGeom>
              <a:avLst/>
              <a:gdLst/>
              <a:ahLst/>
              <a:cxnLst>
                <a:cxn ang="0">
                  <a:pos x="134" y="101"/>
                </a:cxn>
                <a:cxn ang="0">
                  <a:pos x="112" y="117"/>
                </a:cxn>
                <a:cxn ang="0">
                  <a:pos x="100" y="142"/>
                </a:cxn>
                <a:cxn ang="0">
                  <a:pos x="102" y="170"/>
                </a:cxn>
                <a:cxn ang="0">
                  <a:pos x="118" y="193"/>
                </a:cxn>
                <a:cxn ang="0">
                  <a:pos x="143" y="205"/>
                </a:cxn>
                <a:cxn ang="0">
                  <a:pos x="172" y="203"/>
                </a:cxn>
                <a:cxn ang="0">
                  <a:pos x="195" y="187"/>
                </a:cxn>
                <a:cxn ang="0">
                  <a:pos x="207" y="162"/>
                </a:cxn>
                <a:cxn ang="0">
                  <a:pos x="204" y="133"/>
                </a:cxn>
                <a:cxn ang="0">
                  <a:pos x="188" y="110"/>
                </a:cxn>
                <a:cxn ang="0">
                  <a:pos x="163" y="98"/>
                </a:cxn>
                <a:cxn ang="0">
                  <a:pos x="162" y="2"/>
                </a:cxn>
                <a:cxn ang="0">
                  <a:pos x="172" y="14"/>
                </a:cxn>
                <a:cxn ang="0">
                  <a:pos x="207" y="40"/>
                </a:cxn>
                <a:cxn ang="0">
                  <a:pos x="228" y="25"/>
                </a:cxn>
                <a:cxn ang="0">
                  <a:pos x="240" y="29"/>
                </a:cxn>
                <a:cxn ang="0">
                  <a:pos x="267" y="55"/>
                </a:cxn>
                <a:cxn ang="0">
                  <a:pos x="265" y="68"/>
                </a:cxn>
                <a:cxn ang="0">
                  <a:pos x="269" y="110"/>
                </a:cxn>
                <a:cxn ang="0">
                  <a:pos x="297" y="115"/>
                </a:cxn>
                <a:cxn ang="0">
                  <a:pos x="305" y="153"/>
                </a:cxn>
                <a:cxn ang="0">
                  <a:pos x="299" y="167"/>
                </a:cxn>
                <a:cxn ang="0">
                  <a:pos x="272" y="185"/>
                </a:cxn>
                <a:cxn ang="0">
                  <a:pos x="279" y="220"/>
                </a:cxn>
                <a:cxn ang="0">
                  <a:pos x="281" y="234"/>
                </a:cxn>
                <a:cxn ang="0">
                  <a:pos x="257" y="263"/>
                </a:cxn>
                <a:cxn ang="0">
                  <a:pos x="244" y="267"/>
                </a:cxn>
                <a:cxn ang="0">
                  <a:pos x="214" y="259"/>
                </a:cxn>
                <a:cxn ang="0">
                  <a:pos x="193" y="291"/>
                </a:cxn>
                <a:cxn ang="0">
                  <a:pos x="182" y="302"/>
                </a:cxn>
                <a:cxn ang="0">
                  <a:pos x="143" y="304"/>
                </a:cxn>
                <a:cxn ang="0">
                  <a:pos x="133" y="292"/>
                </a:cxn>
                <a:cxn ang="0">
                  <a:pos x="101" y="264"/>
                </a:cxn>
                <a:cxn ang="0">
                  <a:pos x="78" y="281"/>
                </a:cxn>
                <a:cxn ang="0">
                  <a:pos x="65" y="277"/>
                </a:cxn>
                <a:cxn ang="0">
                  <a:pos x="38" y="251"/>
                </a:cxn>
                <a:cxn ang="0">
                  <a:pos x="41" y="237"/>
                </a:cxn>
                <a:cxn ang="0">
                  <a:pos x="38" y="196"/>
                </a:cxn>
                <a:cxn ang="0">
                  <a:pos x="8" y="191"/>
                </a:cxn>
                <a:cxn ang="0">
                  <a:pos x="0" y="152"/>
                </a:cxn>
                <a:cxn ang="0">
                  <a:pos x="6" y="138"/>
                </a:cxn>
                <a:cxn ang="0">
                  <a:pos x="33" y="121"/>
                </a:cxn>
                <a:cxn ang="0">
                  <a:pos x="25" y="85"/>
                </a:cxn>
                <a:cxn ang="0">
                  <a:pos x="25" y="70"/>
                </a:cxn>
                <a:cxn ang="0">
                  <a:pos x="51" y="41"/>
                </a:cxn>
                <a:cxn ang="0">
                  <a:pos x="64" y="40"/>
                </a:cxn>
                <a:cxn ang="0">
                  <a:pos x="96" y="42"/>
                </a:cxn>
                <a:cxn ang="0">
                  <a:pos x="112" y="15"/>
                </a:cxn>
                <a:cxn ang="0">
                  <a:pos x="123" y="4"/>
                </a:cxn>
              </a:cxnLst>
              <a:rect l="0" t="0" r="r" b="b"/>
              <a:pathLst>
                <a:path w="305" h="305">
                  <a:moveTo>
                    <a:pt x="156" y="97"/>
                  </a:moveTo>
                  <a:lnTo>
                    <a:pt x="149" y="98"/>
                  </a:lnTo>
                  <a:lnTo>
                    <a:pt x="141" y="99"/>
                  </a:lnTo>
                  <a:lnTo>
                    <a:pt x="134" y="101"/>
                  </a:lnTo>
                  <a:lnTo>
                    <a:pt x="128" y="104"/>
                  </a:lnTo>
                  <a:lnTo>
                    <a:pt x="122" y="107"/>
                  </a:lnTo>
                  <a:lnTo>
                    <a:pt x="117" y="112"/>
                  </a:lnTo>
                  <a:lnTo>
                    <a:pt x="112" y="117"/>
                  </a:lnTo>
                  <a:lnTo>
                    <a:pt x="108" y="122"/>
                  </a:lnTo>
                  <a:lnTo>
                    <a:pt x="104" y="128"/>
                  </a:lnTo>
                  <a:lnTo>
                    <a:pt x="102" y="135"/>
                  </a:lnTo>
                  <a:lnTo>
                    <a:pt x="100" y="142"/>
                  </a:lnTo>
                  <a:lnTo>
                    <a:pt x="99" y="149"/>
                  </a:lnTo>
                  <a:lnTo>
                    <a:pt x="99" y="156"/>
                  </a:lnTo>
                  <a:lnTo>
                    <a:pt x="100" y="163"/>
                  </a:lnTo>
                  <a:lnTo>
                    <a:pt x="102" y="170"/>
                  </a:lnTo>
                  <a:lnTo>
                    <a:pt x="105" y="177"/>
                  </a:lnTo>
                  <a:lnTo>
                    <a:pt x="109" y="183"/>
                  </a:lnTo>
                  <a:lnTo>
                    <a:pt x="113" y="188"/>
                  </a:lnTo>
                  <a:lnTo>
                    <a:pt x="118" y="193"/>
                  </a:lnTo>
                  <a:lnTo>
                    <a:pt x="124" y="197"/>
                  </a:lnTo>
                  <a:lnTo>
                    <a:pt x="130" y="200"/>
                  </a:lnTo>
                  <a:lnTo>
                    <a:pt x="136" y="203"/>
                  </a:lnTo>
                  <a:lnTo>
                    <a:pt x="143" y="205"/>
                  </a:lnTo>
                  <a:lnTo>
                    <a:pt x="150" y="206"/>
                  </a:lnTo>
                  <a:lnTo>
                    <a:pt x="158" y="206"/>
                  </a:lnTo>
                  <a:lnTo>
                    <a:pt x="165" y="204"/>
                  </a:lnTo>
                  <a:lnTo>
                    <a:pt x="172" y="203"/>
                  </a:lnTo>
                  <a:lnTo>
                    <a:pt x="178" y="199"/>
                  </a:lnTo>
                  <a:lnTo>
                    <a:pt x="184" y="196"/>
                  </a:lnTo>
                  <a:lnTo>
                    <a:pt x="190" y="192"/>
                  </a:lnTo>
                  <a:lnTo>
                    <a:pt x="195" y="187"/>
                  </a:lnTo>
                  <a:lnTo>
                    <a:pt x="199" y="181"/>
                  </a:lnTo>
                  <a:lnTo>
                    <a:pt x="202" y="175"/>
                  </a:lnTo>
                  <a:lnTo>
                    <a:pt x="205" y="168"/>
                  </a:lnTo>
                  <a:lnTo>
                    <a:pt x="207" y="162"/>
                  </a:lnTo>
                  <a:lnTo>
                    <a:pt x="207" y="154"/>
                  </a:lnTo>
                  <a:lnTo>
                    <a:pt x="207" y="147"/>
                  </a:lnTo>
                  <a:lnTo>
                    <a:pt x="206" y="140"/>
                  </a:lnTo>
                  <a:lnTo>
                    <a:pt x="204" y="133"/>
                  </a:lnTo>
                  <a:lnTo>
                    <a:pt x="201" y="126"/>
                  </a:lnTo>
                  <a:lnTo>
                    <a:pt x="197" y="121"/>
                  </a:lnTo>
                  <a:lnTo>
                    <a:pt x="193" y="115"/>
                  </a:lnTo>
                  <a:lnTo>
                    <a:pt x="188" y="110"/>
                  </a:lnTo>
                  <a:lnTo>
                    <a:pt x="182" y="106"/>
                  </a:lnTo>
                  <a:lnTo>
                    <a:pt x="176" y="103"/>
                  </a:lnTo>
                  <a:lnTo>
                    <a:pt x="170" y="100"/>
                  </a:lnTo>
                  <a:lnTo>
                    <a:pt x="163" y="98"/>
                  </a:lnTo>
                  <a:lnTo>
                    <a:pt x="156" y="97"/>
                  </a:lnTo>
                  <a:close/>
                  <a:moveTo>
                    <a:pt x="154" y="0"/>
                  </a:moveTo>
                  <a:lnTo>
                    <a:pt x="158" y="1"/>
                  </a:lnTo>
                  <a:lnTo>
                    <a:pt x="162" y="2"/>
                  </a:lnTo>
                  <a:lnTo>
                    <a:pt x="166" y="4"/>
                  </a:lnTo>
                  <a:lnTo>
                    <a:pt x="169" y="7"/>
                  </a:lnTo>
                  <a:lnTo>
                    <a:pt x="171" y="10"/>
                  </a:lnTo>
                  <a:lnTo>
                    <a:pt x="172" y="14"/>
                  </a:lnTo>
                  <a:lnTo>
                    <a:pt x="175" y="30"/>
                  </a:lnTo>
                  <a:lnTo>
                    <a:pt x="186" y="32"/>
                  </a:lnTo>
                  <a:lnTo>
                    <a:pt x="196" y="36"/>
                  </a:lnTo>
                  <a:lnTo>
                    <a:pt x="207" y="40"/>
                  </a:lnTo>
                  <a:lnTo>
                    <a:pt x="218" y="29"/>
                  </a:lnTo>
                  <a:lnTo>
                    <a:pt x="221" y="27"/>
                  </a:lnTo>
                  <a:lnTo>
                    <a:pt x="224" y="25"/>
                  </a:lnTo>
                  <a:lnTo>
                    <a:pt x="228" y="25"/>
                  </a:lnTo>
                  <a:lnTo>
                    <a:pt x="231" y="25"/>
                  </a:lnTo>
                  <a:lnTo>
                    <a:pt x="234" y="25"/>
                  </a:lnTo>
                  <a:lnTo>
                    <a:pt x="237" y="26"/>
                  </a:lnTo>
                  <a:lnTo>
                    <a:pt x="240" y="29"/>
                  </a:lnTo>
                  <a:lnTo>
                    <a:pt x="262" y="46"/>
                  </a:lnTo>
                  <a:lnTo>
                    <a:pt x="264" y="49"/>
                  </a:lnTo>
                  <a:lnTo>
                    <a:pt x="266" y="52"/>
                  </a:lnTo>
                  <a:lnTo>
                    <a:pt x="267" y="55"/>
                  </a:lnTo>
                  <a:lnTo>
                    <a:pt x="268" y="58"/>
                  </a:lnTo>
                  <a:lnTo>
                    <a:pt x="267" y="62"/>
                  </a:lnTo>
                  <a:lnTo>
                    <a:pt x="266" y="65"/>
                  </a:lnTo>
                  <a:lnTo>
                    <a:pt x="265" y="68"/>
                  </a:lnTo>
                  <a:lnTo>
                    <a:pt x="255" y="82"/>
                  </a:lnTo>
                  <a:lnTo>
                    <a:pt x="261" y="91"/>
                  </a:lnTo>
                  <a:lnTo>
                    <a:pt x="266" y="100"/>
                  </a:lnTo>
                  <a:lnTo>
                    <a:pt x="269" y="110"/>
                  </a:lnTo>
                  <a:lnTo>
                    <a:pt x="286" y="110"/>
                  </a:lnTo>
                  <a:lnTo>
                    <a:pt x="290" y="111"/>
                  </a:lnTo>
                  <a:lnTo>
                    <a:pt x="294" y="113"/>
                  </a:lnTo>
                  <a:lnTo>
                    <a:pt x="297" y="115"/>
                  </a:lnTo>
                  <a:lnTo>
                    <a:pt x="300" y="118"/>
                  </a:lnTo>
                  <a:lnTo>
                    <a:pt x="301" y="122"/>
                  </a:lnTo>
                  <a:lnTo>
                    <a:pt x="302" y="126"/>
                  </a:lnTo>
                  <a:lnTo>
                    <a:pt x="305" y="153"/>
                  </a:lnTo>
                  <a:lnTo>
                    <a:pt x="305" y="157"/>
                  </a:lnTo>
                  <a:lnTo>
                    <a:pt x="303" y="161"/>
                  </a:lnTo>
                  <a:lnTo>
                    <a:pt x="301" y="165"/>
                  </a:lnTo>
                  <a:lnTo>
                    <a:pt x="299" y="167"/>
                  </a:lnTo>
                  <a:lnTo>
                    <a:pt x="295" y="170"/>
                  </a:lnTo>
                  <a:lnTo>
                    <a:pt x="291" y="171"/>
                  </a:lnTo>
                  <a:lnTo>
                    <a:pt x="275" y="174"/>
                  </a:lnTo>
                  <a:lnTo>
                    <a:pt x="272" y="185"/>
                  </a:lnTo>
                  <a:lnTo>
                    <a:pt x="269" y="195"/>
                  </a:lnTo>
                  <a:lnTo>
                    <a:pt x="265" y="204"/>
                  </a:lnTo>
                  <a:lnTo>
                    <a:pt x="277" y="217"/>
                  </a:lnTo>
                  <a:lnTo>
                    <a:pt x="279" y="220"/>
                  </a:lnTo>
                  <a:lnTo>
                    <a:pt x="281" y="223"/>
                  </a:lnTo>
                  <a:lnTo>
                    <a:pt x="282" y="227"/>
                  </a:lnTo>
                  <a:lnTo>
                    <a:pt x="282" y="230"/>
                  </a:lnTo>
                  <a:lnTo>
                    <a:pt x="281" y="234"/>
                  </a:lnTo>
                  <a:lnTo>
                    <a:pt x="280" y="237"/>
                  </a:lnTo>
                  <a:lnTo>
                    <a:pt x="278" y="240"/>
                  </a:lnTo>
                  <a:lnTo>
                    <a:pt x="260" y="261"/>
                  </a:lnTo>
                  <a:lnTo>
                    <a:pt x="257" y="263"/>
                  </a:lnTo>
                  <a:lnTo>
                    <a:pt x="254" y="265"/>
                  </a:lnTo>
                  <a:lnTo>
                    <a:pt x="251" y="266"/>
                  </a:lnTo>
                  <a:lnTo>
                    <a:pt x="248" y="267"/>
                  </a:lnTo>
                  <a:lnTo>
                    <a:pt x="244" y="267"/>
                  </a:lnTo>
                  <a:lnTo>
                    <a:pt x="241" y="266"/>
                  </a:lnTo>
                  <a:lnTo>
                    <a:pt x="238" y="264"/>
                  </a:lnTo>
                  <a:lnTo>
                    <a:pt x="223" y="254"/>
                  </a:lnTo>
                  <a:lnTo>
                    <a:pt x="214" y="259"/>
                  </a:lnTo>
                  <a:lnTo>
                    <a:pt x="204" y="264"/>
                  </a:lnTo>
                  <a:lnTo>
                    <a:pt x="194" y="268"/>
                  </a:lnTo>
                  <a:lnTo>
                    <a:pt x="194" y="287"/>
                  </a:lnTo>
                  <a:lnTo>
                    <a:pt x="193" y="291"/>
                  </a:lnTo>
                  <a:lnTo>
                    <a:pt x="192" y="294"/>
                  </a:lnTo>
                  <a:lnTo>
                    <a:pt x="189" y="298"/>
                  </a:lnTo>
                  <a:lnTo>
                    <a:pt x="186" y="300"/>
                  </a:lnTo>
                  <a:lnTo>
                    <a:pt x="182" y="302"/>
                  </a:lnTo>
                  <a:lnTo>
                    <a:pt x="178" y="303"/>
                  </a:lnTo>
                  <a:lnTo>
                    <a:pt x="151" y="305"/>
                  </a:lnTo>
                  <a:lnTo>
                    <a:pt x="147" y="305"/>
                  </a:lnTo>
                  <a:lnTo>
                    <a:pt x="143" y="304"/>
                  </a:lnTo>
                  <a:lnTo>
                    <a:pt x="139" y="302"/>
                  </a:lnTo>
                  <a:lnTo>
                    <a:pt x="136" y="299"/>
                  </a:lnTo>
                  <a:lnTo>
                    <a:pt x="134" y="296"/>
                  </a:lnTo>
                  <a:lnTo>
                    <a:pt x="133" y="292"/>
                  </a:lnTo>
                  <a:lnTo>
                    <a:pt x="129" y="273"/>
                  </a:lnTo>
                  <a:lnTo>
                    <a:pt x="120" y="271"/>
                  </a:lnTo>
                  <a:lnTo>
                    <a:pt x="110" y="268"/>
                  </a:lnTo>
                  <a:lnTo>
                    <a:pt x="101" y="264"/>
                  </a:lnTo>
                  <a:lnTo>
                    <a:pt x="87" y="277"/>
                  </a:lnTo>
                  <a:lnTo>
                    <a:pt x="84" y="279"/>
                  </a:lnTo>
                  <a:lnTo>
                    <a:pt x="81" y="280"/>
                  </a:lnTo>
                  <a:lnTo>
                    <a:pt x="78" y="281"/>
                  </a:lnTo>
                  <a:lnTo>
                    <a:pt x="74" y="281"/>
                  </a:lnTo>
                  <a:lnTo>
                    <a:pt x="71" y="281"/>
                  </a:lnTo>
                  <a:lnTo>
                    <a:pt x="68" y="279"/>
                  </a:lnTo>
                  <a:lnTo>
                    <a:pt x="65" y="277"/>
                  </a:lnTo>
                  <a:lnTo>
                    <a:pt x="44" y="259"/>
                  </a:lnTo>
                  <a:lnTo>
                    <a:pt x="41" y="257"/>
                  </a:lnTo>
                  <a:lnTo>
                    <a:pt x="39" y="254"/>
                  </a:lnTo>
                  <a:lnTo>
                    <a:pt x="38" y="251"/>
                  </a:lnTo>
                  <a:lnTo>
                    <a:pt x="38" y="247"/>
                  </a:lnTo>
                  <a:lnTo>
                    <a:pt x="38" y="244"/>
                  </a:lnTo>
                  <a:lnTo>
                    <a:pt x="39" y="240"/>
                  </a:lnTo>
                  <a:lnTo>
                    <a:pt x="41" y="237"/>
                  </a:lnTo>
                  <a:lnTo>
                    <a:pt x="51" y="221"/>
                  </a:lnTo>
                  <a:lnTo>
                    <a:pt x="46" y="213"/>
                  </a:lnTo>
                  <a:lnTo>
                    <a:pt x="42" y="205"/>
                  </a:lnTo>
                  <a:lnTo>
                    <a:pt x="38" y="196"/>
                  </a:lnTo>
                  <a:lnTo>
                    <a:pt x="19" y="195"/>
                  </a:lnTo>
                  <a:lnTo>
                    <a:pt x="15" y="195"/>
                  </a:lnTo>
                  <a:lnTo>
                    <a:pt x="11" y="193"/>
                  </a:lnTo>
                  <a:lnTo>
                    <a:pt x="8" y="191"/>
                  </a:lnTo>
                  <a:lnTo>
                    <a:pt x="5" y="188"/>
                  </a:lnTo>
                  <a:lnTo>
                    <a:pt x="4" y="184"/>
                  </a:lnTo>
                  <a:lnTo>
                    <a:pt x="3" y="180"/>
                  </a:lnTo>
                  <a:lnTo>
                    <a:pt x="0" y="152"/>
                  </a:lnTo>
                  <a:lnTo>
                    <a:pt x="1" y="148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6" y="138"/>
                  </a:lnTo>
                  <a:lnTo>
                    <a:pt x="10" y="136"/>
                  </a:lnTo>
                  <a:lnTo>
                    <a:pt x="14" y="135"/>
                  </a:lnTo>
                  <a:lnTo>
                    <a:pt x="31" y="131"/>
                  </a:lnTo>
                  <a:lnTo>
                    <a:pt x="33" y="121"/>
                  </a:lnTo>
                  <a:lnTo>
                    <a:pt x="36" y="111"/>
                  </a:lnTo>
                  <a:lnTo>
                    <a:pt x="40" y="101"/>
                  </a:lnTo>
                  <a:lnTo>
                    <a:pt x="28" y="88"/>
                  </a:lnTo>
                  <a:lnTo>
                    <a:pt x="25" y="85"/>
                  </a:lnTo>
                  <a:lnTo>
                    <a:pt x="24" y="81"/>
                  </a:lnTo>
                  <a:lnTo>
                    <a:pt x="23" y="77"/>
                  </a:lnTo>
                  <a:lnTo>
                    <a:pt x="24" y="73"/>
                  </a:lnTo>
                  <a:lnTo>
                    <a:pt x="25" y="70"/>
                  </a:lnTo>
                  <a:lnTo>
                    <a:pt x="27" y="66"/>
                  </a:lnTo>
                  <a:lnTo>
                    <a:pt x="45" y="45"/>
                  </a:lnTo>
                  <a:lnTo>
                    <a:pt x="48" y="42"/>
                  </a:lnTo>
                  <a:lnTo>
                    <a:pt x="51" y="41"/>
                  </a:lnTo>
                  <a:lnTo>
                    <a:pt x="54" y="39"/>
                  </a:lnTo>
                  <a:lnTo>
                    <a:pt x="57" y="39"/>
                  </a:lnTo>
                  <a:lnTo>
                    <a:pt x="61" y="39"/>
                  </a:lnTo>
                  <a:lnTo>
                    <a:pt x="64" y="40"/>
                  </a:lnTo>
                  <a:lnTo>
                    <a:pt x="67" y="42"/>
                  </a:lnTo>
                  <a:lnTo>
                    <a:pt x="81" y="51"/>
                  </a:lnTo>
                  <a:lnTo>
                    <a:pt x="88" y="46"/>
                  </a:lnTo>
                  <a:lnTo>
                    <a:pt x="96" y="42"/>
                  </a:lnTo>
                  <a:lnTo>
                    <a:pt x="103" y="38"/>
                  </a:lnTo>
                  <a:lnTo>
                    <a:pt x="111" y="35"/>
                  </a:lnTo>
                  <a:lnTo>
                    <a:pt x="111" y="19"/>
                  </a:lnTo>
                  <a:lnTo>
                    <a:pt x="112" y="15"/>
                  </a:lnTo>
                  <a:lnTo>
                    <a:pt x="114" y="11"/>
                  </a:lnTo>
                  <a:lnTo>
                    <a:pt x="116" y="8"/>
                  </a:lnTo>
                  <a:lnTo>
                    <a:pt x="119" y="5"/>
                  </a:lnTo>
                  <a:lnTo>
                    <a:pt x="123" y="4"/>
                  </a:lnTo>
                  <a:lnTo>
                    <a:pt x="127" y="3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23"/>
            <p:cNvSpPr>
              <a:spLocks noEditPoints="1"/>
            </p:cNvSpPr>
            <p:nvPr/>
          </p:nvSpPr>
          <p:spPr bwMode="auto">
            <a:xfrm>
              <a:off x="6670675" y="1943100"/>
              <a:ext cx="392113" cy="392113"/>
            </a:xfrm>
            <a:custGeom>
              <a:avLst/>
              <a:gdLst/>
              <a:ahLst/>
              <a:cxnLst>
                <a:cxn ang="0">
                  <a:pos x="111" y="81"/>
                </a:cxn>
                <a:cxn ang="0">
                  <a:pos x="94" y="91"/>
                </a:cxn>
                <a:cxn ang="0">
                  <a:pos x="83" y="108"/>
                </a:cxn>
                <a:cxn ang="0">
                  <a:pos x="81" y="129"/>
                </a:cxn>
                <a:cxn ang="0">
                  <a:pos x="88" y="148"/>
                </a:cxn>
                <a:cxn ang="0">
                  <a:pos x="104" y="161"/>
                </a:cxn>
                <a:cxn ang="0">
                  <a:pos x="124" y="167"/>
                </a:cxn>
                <a:cxn ang="0">
                  <a:pos x="144" y="162"/>
                </a:cxn>
                <a:cxn ang="0">
                  <a:pos x="160" y="149"/>
                </a:cxn>
                <a:cxn ang="0">
                  <a:pos x="168" y="130"/>
                </a:cxn>
                <a:cxn ang="0">
                  <a:pos x="166" y="109"/>
                </a:cxn>
                <a:cxn ang="0">
                  <a:pos x="156" y="92"/>
                </a:cxn>
                <a:cxn ang="0">
                  <a:pos x="139" y="81"/>
                </a:cxn>
                <a:cxn ang="0">
                  <a:pos x="117" y="0"/>
                </a:cxn>
                <a:cxn ang="0">
                  <a:pos x="142" y="2"/>
                </a:cxn>
                <a:cxn ang="0">
                  <a:pos x="150" y="11"/>
                </a:cxn>
                <a:cxn ang="0">
                  <a:pos x="160" y="28"/>
                </a:cxn>
                <a:cxn ang="0">
                  <a:pos x="185" y="30"/>
                </a:cxn>
                <a:cxn ang="0">
                  <a:pos x="194" y="27"/>
                </a:cxn>
                <a:cxn ang="0">
                  <a:pos x="204" y="29"/>
                </a:cxn>
                <a:cxn ang="0">
                  <a:pos x="221" y="47"/>
                </a:cxn>
                <a:cxn ang="0">
                  <a:pos x="223" y="59"/>
                </a:cxn>
                <a:cxn ang="0">
                  <a:pos x="213" y="74"/>
                </a:cxn>
                <a:cxn ang="0">
                  <a:pos x="222" y="98"/>
                </a:cxn>
                <a:cxn ang="0">
                  <a:pos x="240" y="102"/>
                </a:cxn>
                <a:cxn ang="0">
                  <a:pos x="247" y="112"/>
                </a:cxn>
                <a:cxn ang="0">
                  <a:pos x="247" y="137"/>
                </a:cxn>
                <a:cxn ang="0">
                  <a:pos x="240" y="147"/>
                </a:cxn>
                <a:cxn ang="0">
                  <a:pos x="221" y="151"/>
                </a:cxn>
                <a:cxn ang="0">
                  <a:pos x="211" y="174"/>
                </a:cxn>
                <a:cxn ang="0">
                  <a:pos x="221" y="190"/>
                </a:cxn>
                <a:cxn ang="0">
                  <a:pos x="220" y="200"/>
                </a:cxn>
                <a:cxn ang="0">
                  <a:pos x="204" y="218"/>
                </a:cxn>
                <a:cxn ang="0">
                  <a:pos x="194" y="222"/>
                </a:cxn>
                <a:cxn ang="0">
                  <a:pos x="182" y="218"/>
                </a:cxn>
                <a:cxn ang="0">
                  <a:pos x="157" y="218"/>
                </a:cxn>
                <a:cxn ang="0">
                  <a:pos x="146" y="236"/>
                </a:cxn>
                <a:cxn ang="0">
                  <a:pos x="138" y="245"/>
                </a:cxn>
                <a:cxn ang="0">
                  <a:pos x="113" y="247"/>
                </a:cxn>
                <a:cxn ang="0">
                  <a:pos x="102" y="243"/>
                </a:cxn>
                <a:cxn ang="0">
                  <a:pos x="97" y="232"/>
                </a:cxn>
                <a:cxn ang="0">
                  <a:pos x="81" y="213"/>
                </a:cxn>
                <a:cxn ang="0">
                  <a:pos x="60" y="219"/>
                </a:cxn>
                <a:cxn ang="0">
                  <a:pos x="48" y="220"/>
                </a:cxn>
                <a:cxn ang="0">
                  <a:pos x="29" y="203"/>
                </a:cxn>
                <a:cxn ang="0">
                  <a:pos x="24" y="194"/>
                </a:cxn>
                <a:cxn ang="0">
                  <a:pos x="26" y="184"/>
                </a:cxn>
                <a:cxn ang="0">
                  <a:pos x="33" y="164"/>
                </a:cxn>
                <a:cxn ang="0">
                  <a:pos x="15" y="148"/>
                </a:cxn>
                <a:cxn ang="0">
                  <a:pos x="4" y="142"/>
                </a:cxn>
                <a:cxn ang="0">
                  <a:pos x="0" y="131"/>
                </a:cxn>
                <a:cxn ang="0">
                  <a:pos x="2" y="106"/>
                </a:cxn>
                <a:cxn ang="0">
                  <a:pos x="11" y="99"/>
                </a:cxn>
                <a:cxn ang="0">
                  <a:pos x="30" y="88"/>
                </a:cxn>
                <a:cxn ang="0">
                  <a:pos x="30" y="64"/>
                </a:cxn>
                <a:cxn ang="0">
                  <a:pos x="26" y="54"/>
                </a:cxn>
                <a:cxn ang="0">
                  <a:pos x="29" y="44"/>
                </a:cxn>
                <a:cxn ang="0">
                  <a:pos x="46" y="27"/>
                </a:cxn>
                <a:cxn ang="0">
                  <a:pos x="56" y="25"/>
                </a:cxn>
                <a:cxn ang="0">
                  <a:pos x="66" y="28"/>
                </a:cxn>
                <a:cxn ang="0">
                  <a:pos x="91" y="28"/>
                </a:cxn>
                <a:cxn ang="0">
                  <a:pos x="102" y="11"/>
                </a:cxn>
                <a:cxn ang="0">
                  <a:pos x="109" y="2"/>
                </a:cxn>
              </a:cxnLst>
              <a:rect l="0" t="0" r="r" b="b"/>
              <a:pathLst>
                <a:path w="247" h="247">
                  <a:moveTo>
                    <a:pt x="125" y="78"/>
                  </a:moveTo>
                  <a:lnTo>
                    <a:pt x="118" y="79"/>
                  </a:lnTo>
                  <a:lnTo>
                    <a:pt x="111" y="81"/>
                  </a:lnTo>
                  <a:lnTo>
                    <a:pt x="105" y="83"/>
                  </a:lnTo>
                  <a:lnTo>
                    <a:pt x="99" y="87"/>
                  </a:lnTo>
                  <a:lnTo>
                    <a:pt x="94" y="91"/>
                  </a:lnTo>
                  <a:lnTo>
                    <a:pt x="89" y="96"/>
                  </a:lnTo>
                  <a:lnTo>
                    <a:pt x="85" y="102"/>
                  </a:lnTo>
                  <a:lnTo>
                    <a:pt x="83" y="108"/>
                  </a:lnTo>
                  <a:lnTo>
                    <a:pt x="81" y="115"/>
                  </a:lnTo>
                  <a:lnTo>
                    <a:pt x="80" y="122"/>
                  </a:lnTo>
                  <a:lnTo>
                    <a:pt x="81" y="129"/>
                  </a:lnTo>
                  <a:lnTo>
                    <a:pt x="82" y="136"/>
                  </a:lnTo>
                  <a:lnTo>
                    <a:pt x="85" y="142"/>
                  </a:lnTo>
                  <a:lnTo>
                    <a:pt x="88" y="148"/>
                  </a:lnTo>
                  <a:lnTo>
                    <a:pt x="93" y="153"/>
                  </a:lnTo>
                  <a:lnTo>
                    <a:pt x="98" y="158"/>
                  </a:lnTo>
                  <a:lnTo>
                    <a:pt x="104" y="161"/>
                  </a:lnTo>
                  <a:lnTo>
                    <a:pt x="110" y="164"/>
                  </a:lnTo>
                  <a:lnTo>
                    <a:pt x="117" y="166"/>
                  </a:lnTo>
                  <a:lnTo>
                    <a:pt x="124" y="167"/>
                  </a:lnTo>
                  <a:lnTo>
                    <a:pt x="131" y="166"/>
                  </a:lnTo>
                  <a:lnTo>
                    <a:pt x="138" y="165"/>
                  </a:lnTo>
                  <a:lnTo>
                    <a:pt x="144" y="162"/>
                  </a:lnTo>
                  <a:lnTo>
                    <a:pt x="150" y="158"/>
                  </a:lnTo>
                  <a:lnTo>
                    <a:pt x="155" y="154"/>
                  </a:lnTo>
                  <a:lnTo>
                    <a:pt x="160" y="149"/>
                  </a:lnTo>
                  <a:lnTo>
                    <a:pt x="163" y="143"/>
                  </a:lnTo>
                  <a:lnTo>
                    <a:pt x="166" y="137"/>
                  </a:lnTo>
                  <a:lnTo>
                    <a:pt x="168" y="130"/>
                  </a:lnTo>
                  <a:lnTo>
                    <a:pt x="168" y="123"/>
                  </a:lnTo>
                  <a:lnTo>
                    <a:pt x="168" y="116"/>
                  </a:lnTo>
                  <a:lnTo>
                    <a:pt x="166" y="109"/>
                  </a:lnTo>
                  <a:lnTo>
                    <a:pt x="164" y="103"/>
                  </a:lnTo>
                  <a:lnTo>
                    <a:pt x="160" y="97"/>
                  </a:lnTo>
                  <a:lnTo>
                    <a:pt x="156" y="92"/>
                  </a:lnTo>
                  <a:lnTo>
                    <a:pt x="151" y="87"/>
                  </a:lnTo>
                  <a:lnTo>
                    <a:pt x="145" y="84"/>
                  </a:lnTo>
                  <a:lnTo>
                    <a:pt x="139" y="81"/>
                  </a:lnTo>
                  <a:lnTo>
                    <a:pt x="132" y="79"/>
                  </a:lnTo>
                  <a:lnTo>
                    <a:pt x="125" y="78"/>
                  </a:lnTo>
                  <a:close/>
                  <a:moveTo>
                    <a:pt x="117" y="0"/>
                  </a:moveTo>
                  <a:lnTo>
                    <a:pt x="134" y="0"/>
                  </a:lnTo>
                  <a:lnTo>
                    <a:pt x="138" y="1"/>
                  </a:lnTo>
                  <a:lnTo>
                    <a:pt x="142" y="2"/>
                  </a:lnTo>
                  <a:lnTo>
                    <a:pt x="145" y="5"/>
                  </a:lnTo>
                  <a:lnTo>
                    <a:pt x="148" y="8"/>
                  </a:lnTo>
                  <a:lnTo>
                    <a:pt x="150" y="11"/>
                  </a:lnTo>
                  <a:lnTo>
                    <a:pt x="151" y="15"/>
                  </a:lnTo>
                  <a:lnTo>
                    <a:pt x="152" y="26"/>
                  </a:lnTo>
                  <a:lnTo>
                    <a:pt x="160" y="28"/>
                  </a:lnTo>
                  <a:lnTo>
                    <a:pt x="168" y="32"/>
                  </a:lnTo>
                  <a:lnTo>
                    <a:pt x="176" y="36"/>
                  </a:lnTo>
                  <a:lnTo>
                    <a:pt x="185" y="30"/>
                  </a:lnTo>
                  <a:lnTo>
                    <a:pt x="188" y="28"/>
                  </a:lnTo>
                  <a:lnTo>
                    <a:pt x="191" y="27"/>
                  </a:lnTo>
                  <a:lnTo>
                    <a:pt x="194" y="27"/>
                  </a:lnTo>
                  <a:lnTo>
                    <a:pt x="198" y="27"/>
                  </a:lnTo>
                  <a:lnTo>
                    <a:pt x="201" y="28"/>
                  </a:lnTo>
                  <a:lnTo>
                    <a:pt x="204" y="29"/>
                  </a:lnTo>
                  <a:lnTo>
                    <a:pt x="207" y="32"/>
                  </a:lnTo>
                  <a:lnTo>
                    <a:pt x="219" y="44"/>
                  </a:lnTo>
                  <a:lnTo>
                    <a:pt x="221" y="47"/>
                  </a:lnTo>
                  <a:lnTo>
                    <a:pt x="223" y="51"/>
                  </a:lnTo>
                  <a:lnTo>
                    <a:pt x="223" y="55"/>
                  </a:lnTo>
                  <a:lnTo>
                    <a:pt x="223" y="59"/>
                  </a:lnTo>
                  <a:lnTo>
                    <a:pt x="222" y="62"/>
                  </a:lnTo>
                  <a:lnTo>
                    <a:pt x="219" y="66"/>
                  </a:lnTo>
                  <a:lnTo>
                    <a:pt x="213" y="74"/>
                  </a:lnTo>
                  <a:lnTo>
                    <a:pt x="216" y="82"/>
                  </a:lnTo>
                  <a:lnTo>
                    <a:pt x="219" y="90"/>
                  </a:lnTo>
                  <a:lnTo>
                    <a:pt x="222" y="98"/>
                  </a:lnTo>
                  <a:lnTo>
                    <a:pt x="233" y="99"/>
                  </a:lnTo>
                  <a:lnTo>
                    <a:pt x="237" y="100"/>
                  </a:lnTo>
                  <a:lnTo>
                    <a:pt x="240" y="102"/>
                  </a:lnTo>
                  <a:lnTo>
                    <a:pt x="243" y="105"/>
                  </a:lnTo>
                  <a:lnTo>
                    <a:pt x="245" y="108"/>
                  </a:lnTo>
                  <a:lnTo>
                    <a:pt x="247" y="112"/>
                  </a:lnTo>
                  <a:lnTo>
                    <a:pt x="247" y="116"/>
                  </a:lnTo>
                  <a:lnTo>
                    <a:pt x="247" y="133"/>
                  </a:lnTo>
                  <a:lnTo>
                    <a:pt x="247" y="137"/>
                  </a:lnTo>
                  <a:lnTo>
                    <a:pt x="245" y="141"/>
                  </a:lnTo>
                  <a:lnTo>
                    <a:pt x="243" y="144"/>
                  </a:lnTo>
                  <a:lnTo>
                    <a:pt x="240" y="147"/>
                  </a:lnTo>
                  <a:lnTo>
                    <a:pt x="236" y="149"/>
                  </a:lnTo>
                  <a:lnTo>
                    <a:pt x="232" y="150"/>
                  </a:lnTo>
                  <a:lnTo>
                    <a:pt x="221" y="151"/>
                  </a:lnTo>
                  <a:lnTo>
                    <a:pt x="218" y="159"/>
                  </a:lnTo>
                  <a:lnTo>
                    <a:pt x="215" y="167"/>
                  </a:lnTo>
                  <a:lnTo>
                    <a:pt x="211" y="174"/>
                  </a:lnTo>
                  <a:lnTo>
                    <a:pt x="218" y="183"/>
                  </a:lnTo>
                  <a:lnTo>
                    <a:pt x="220" y="186"/>
                  </a:lnTo>
                  <a:lnTo>
                    <a:pt x="221" y="190"/>
                  </a:lnTo>
                  <a:lnTo>
                    <a:pt x="222" y="193"/>
                  </a:lnTo>
                  <a:lnTo>
                    <a:pt x="221" y="197"/>
                  </a:lnTo>
                  <a:lnTo>
                    <a:pt x="220" y="200"/>
                  </a:lnTo>
                  <a:lnTo>
                    <a:pt x="219" y="203"/>
                  </a:lnTo>
                  <a:lnTo>
                    <a:pt x="216" y="206"/>
                  </a:lnTo>
                  <a:lnTo>
                    <a:pt x="204" y="218"/>
                  </a:lnTo>
                  <a:lnTo>
                    <a:pt x="201" y="220"/>
                  </a:lnTo>
                  <a:lnTo>
                    <a:pt x="197" y="222"/>
                  </a:lnTo>
                  <a:lnTo>
                    <a:pt x="194" y="222"/>
                  </a:lnTo>
                  <a:lnTo>
                    <a:pt x="190" y="222"/>
                  </a:lnTo>
                  <a:lnTo>
                    <a:pt x="186" y="221"/>
                  </a:lnTo>
                  <a:lnTo>
                    <a:pt x="182" y="218"/>
                  </a:lnTo>
                  <a:lnTo>
                    <a:pt x="173" y="211"/>
                  </a:lnTo>
                  <a:lnTo>
                    <a:pt x="165" y="215"/>
                  </a:lnTo>
                  <a:lnTo>
                    <a:pt x="157" y="218"/>
                  </a:lnTo>
                  <a:lnTo>
                    <a:pt x="149" y="220"/>
                  </a:lnTo>
                  <a:lnTo>
                    <a:pt x="147" y="233"/>
                  </a:lnTo>
                  <a:lnTo>
                    <a:pt x="146" y="236"/>
                  </a:lnTo>
                  <a:lnTo>
                    <a:pt x="144" y="240"/>
                  </a:lnTo>
                  <a:lnTo>
                    <a:pt x="142" y="243"/>
                  </a:lnTo>
                  <a:lnTo>
                    <a:pt x="138" y="245"/>
                  </a:lnTo>
                  <a:lnTo>
                    <a:pt x="135" y="247"/>
                  </a:lnTo>
                  <a:lnTo>
                    <a:pt x="130" y="247"/>
                  </a:lnTo>
                  <a:lnTo>
                    <a:pt x="113" y="247"/>
                  </a:lnTo>
                  <a:lnTo>
                    <a:pt x="109" y="246"/>
                  </a:lnTo>
                  <a:lnTo>
                    <a:pt x="106" y="245"/>
                  </a:lnTo>
                  <a:lnTo>
                    <a:pt x="102" y="243"/>
                  </a:lnTo>
                  <a:lnTo>
                    <a:pt x="100" y="240"/>
                  </a:lnTo>
                  <a:lnTo>
                    <a:pt x="98" y="236"/>
                  </a:lnTo>
                  <a:lnTo>
                    <a:pt x="97" y="232"/>
                  </a:lnTo>
                  <a:lnTo>
                    <a:pt x="95" y="219"/>
                  </a:lnTo>
                  <a:lnTo>
                    <a:pt x="88" y="216"/>
                  </a:lnTo>
                  <a:lnTo>
                    <a:pt x="81" y="213"/>
                  </a:lnTo>
                  <a:lnTo>
                    <a:pt x="73" y="209"/>
                  </a:lnTo>
                  <a:lnTo>
                    <a:pt x="63" y="217"/>
                  </a:lnTo>
                  <a:lnTo>
                    <a:pt x="60" y="219"/>
                  </a:lnTo>
                  <a:lnTo>
                    <a:pt x="56" y="220"/>
                  </a:lnTo>
                  <a:lnTo>
                    <a:pt x="52" y="221"/>
                  </a:lnTo>
                  <a:lnTo>
                    <a:pt x="48" y="220"/>
                  </a:lnTo>
                  <a:lnTo>
                    <a:pt x="44" y="218"/>
                  </a:lnTo>
                  <a:lnTo>
                    <a:pt x="41" y="215"/>
                  </a:lnTo>
                  <a:lnTo>
                    <a:pt x="29" y="203"/>
                  </a:lnTo>
                  <a:lnTo>
                    <a:pt x="27" y="200"/>
                  </a:lnTo>
                  <a:lnTo>
                    <a:pt x="25" y="197"/>
                  </a:lnTo>
                  <a:lnTo>
                    <a:pt x="24" y="194"/>
                  </a:lnTo>
                  <a:lnTo>
                    <a:pt x="24" y="191"/>
                  </a:lnTo>
                  <a:lnTo>
                    <a:pt x="25" y="187"/>
                  </a:lnTo>
                  <a:lnTo>
                    <a:pt x="26" y="184"/>
                  </a:lnTo>
                  <a:lnTo>
                    <a:pt x="28" y="181"/>
                  </a:lnTo>
                  <a:lnTo>
                    <a:pt x="36" y="171"/>
                  </a:lnTo>
                  <a:lnTo>
                    <a:pt x="33" y="164"/>
                  </a:lnTo>
                  <a:lnTo>
                    <a:pt x="30" y="157"/>
                  </a:lnTo>
                  <a:lnTo>
                    <a:pt x="27" y="150"/>
                  </a:lnTo>
                  <a:lnTo>
                    <a:pt x="15" y="148"/>
                  </a:lnTo>
                  <a:lnTo>
                    <a:pt x="11" y="147"/>
                  </a:lnTo>
                  <a:lnTo>
                    <a:pt x="7" y="145"/>
                  </a:lnTo>
                  <a:lnTo>
                    <a:pt x="4" y="142"/>
                  </a:lnTo>
                  <a:lnTo>
                    <a:pt x="2" y="139"/>
                  </a:lnTo>
                  <a:lnTo>
                    <a:pt x="1" y="135"/>
                  </a:lnTo>
                  <a:lnTo>
                    <a:pt x="0" y="131"/>
                  </a:lnTo>
                  <a:lnTo>
                    <a:pt x="0" y="114"/>
                  </a:lnTo>
                  <a:lnTo>
                    <a:pt x="1" y="110"/>
                  </a:lnTo>
                  <a:lnTo>
                    <a:pt x="2" y="106"/>
                  </a:lnTo>
                  <a:lnTo>
                    <a:pt x="5" y="103"/>
                  </a:lnTo>
                  <a:lnTo>
                    <a:pt x="8" y="100"/>
                  </a:lnTo>
                  <a:lnTo>
                    <a:pt x="11" y="99"/>
                  </a:lnTo>
                  <a:lnTo>
                    <a:pt x="15" y="98"/>
                  </a:lnTo>
                  <a:lnTo>
                    <a:pt x="27" y="96"/>
                  </a:lnTo>
                  <a:lnTo>
                    <a:pt x="30" y="88"/>
                  </a:lnTo>
                  <a:lnTo>
                    <a:pt x="33" y="81"/>
                  </a:lnTo>
                  <a:lnTo>
                    <a:pt x="37" y="73"/>
                  </a:lnTo>
                  <a:lnTo>
                    <a:pt x="30" y="64"/>
                  </a:lnTo>
                  <a:lnTo>
                    <a:pt x="28" y="61"/>
                  </a:lnTo>
                  <a:lnTo>
                    <a:pt x="27" y="57"/>
                  </a:lnTo>
                  <a:lnTo>
                    <a:pt x="26" y="54"/>
                  </a:lnTo>
                  <a:lnTo>
                    <a:pt x="26" y="51"/>
                  </a:lnTo>
                  <a:lnTo>
                    <a:pt x="27" y="47"/>
                  </a:lnTo>
                  <a:lnTo>
                    <a:pt x="29" y="44"/>
                  </a:lnTo>
                  <a:lnTo>
                    <a:pt x="31" y="42"/>
                  </a:lnTo>
                  <a:lnTo>
                    <a:pt x="43" y="30"/>
                  </a:lnTo>
                  <a:lnTo>
                    <a:pt x="46" y="27"/>
                  </a:lnTo>
                  <a:lnTo>
                    <a:pt x="49" y="26"/>
                  </a:lnTo>
                  <a:lnTo>
                    <a:pt x="52" y="25"/>
                  </a:lnTo>
                  <a:lnTo>
                    <a:pt x="56" y="25"/>
                  </a:lnTo>
                  <a:lnTo>
                    <a:pt x="59" y="25"/>
                  </a:lnTo>
                  <a:lnTo>
                    <a:pt x="63" y="27"/>
                  </a:lnTo>
                  <a:lnTo>
                    <a:pt x="66" y="28"/>
                  </a:lnTo>
                  <a:lnTo>
                    <a:pt x="74" y="35"/>
                  </a:lnTo>
                  <a:lnTo>
                    <a:pt x="82" y="31"/>
                  </a:lnTo>
                  <a:lnTo>
                    <a:pt x="91" y="28"/>
                  </a:lnTo>
                  <a:lnTo>
                    <a:pt x="99" y="25"/>
                  </a:lnTo>
                  <a:lnTo>
                    <a:pt x="101" y="15"/>
                  </a:lnTo>
                  <a:lnTo>
                    <a:pt x="102" y="11"/>
                  </a:lnTo>
                  <a:lnTo>
                    <a:pt x="104" y="7"/>
                  </a:lnTo>
                  <a:lnTo>
                    <a:pt x="106" y="4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1" name="Oval 30"/>
          <p:cNvSpPr/>
          <p:nvPr/>
        </p:nvSpPr>
        <p:spPr>
          <a:xfrm rot="5400000">
            <a:off x="4237371" y="4248384"/>
            <a:ext cx="661401" cy="6614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350" b="1" dirty="0"/>
          </a:p>
        </p:txBody>
      </p:sp>
      <p:sp>
        <p:nvSpPr>
          <p:cNvPr id="44" name="Freeform 28"/>
          <p:cNvSpPr>
            <a:spLocks noEditPoints="1"/>
          </p:cNvSpPr>
          <p:nvPr/>
        </p:nvSpPr>
        <p:spPr bwMode="auto">
          <a:xfrm>
            <a:off x="4401222" y="4421010"/>
            <a:ext cx="333699" cy="316181"/>
          </a:xfrm>
          <a:custGeom>
            <a:avLst/>
            <a:gdLst/>
            <a:ahLst/>
            <a:cxnLst>
              <a:cxn ang="0">
                <a:pos x="532" y="480"/>
              </a:cxn>
              <a:cxn ang="0">
                <a:pos x="510" y="515"/>
              </a:cxn>
              <a:cxn ang="0">
                <a:pos x="520" y="555"/>
              </a:cxn>
              <a:cxn ang="0">
                <a:pos x="555" y="576"/>
              </a:cxn>
              <a:cxn ang="0">
                <a:pos x="595" y="567"/>
              </a:cxn>
              <a:cxn ang="0">
                <a:pos x="616" y="532"/>
              </a:cxn>
              <a:cxn ang="0">
                <a:pos x="607" y="492"/>
              </a:cxn>
              <a:cxn ang="0">
                <a:pos x="572" y="471"/>
              </a:cxn>
              <a:cxn ang="0">
                <a:pos x="338" y="564"/>
              </a:cxn>
              <a:cxn ang="0">
                <a:pos x="379" y="657"/>
              </a:cxn>
              <a:cxn ang="0">
                <a:pos x="504" y="671"/>
              </a:cxn>
              <a:cxn ang="0">
                <a:pos x="3" y="722"/>
              </a:cxn>
              <a:cxn ang="0">
                <a:pos x="0" y="680"/>
              </a:cxn>
              <a:cxn ang="0">
                <a:pos x="2" y="621"/>
              </a:cxn>
              <a:cxn ang="0">
                <a:pos x="13" y="558"/>
              </a:cxn>
              <a:cxn ang="0">
                <a:pos x="40" y="506"/>
              </a:cxn>
              <a:cxn ang="0">
                <a:pos x="77" y="481"/>
              </a:cxn>
              <a:cxn ang="0">
                <a:pos x="196" y="448"/>
              </a:cxn>
              <a:cxn ang="0">
                <a:pos x="254" y="474"/>
              </a:cxn>
              <a:cxn ang="0">
                <a:pos x="321" y="470"/>
              </a:cxn>
              <a:cxn ang="0">
                <a:pos x="546" y="326"/>
              </a:cxn>
              <a:cxn ang="0">
                <a:pos x="622" y="408"/>
              </a:cxn>
              <a:cxn ang="0">
                <a:pos x="679" y="464"/>
              </a:cxn>
              <a:cxn ang="0">
                <a:pos x="762" y="541"/>
              </a:cxn>
              <a:cxn ang="0">
                <a:pos x="674" y="591"/>
              </a:cxn>
              <a:cxn ang="0">
                <a:pos x="613" y="643"/>
              </a:cxn>
              <a:cxn ang="0">
                <a:pos x="533" y="649"/>
              </a:cxn>
              <a:cxn ang="0">
                <a:pos x="435" y="676"/>
              </a:cxn>
              <a:cxn ang="0">
                <a:pos x="440" y="564"/>
              </a:cxn>
              <a:cxn ang="0">
                <a:pos x="440" y="484"/>
              </a:cxn>
              <a:cxn ang="0">
                <a:pos x="435" y="371"/>
              </a:cxn>
              <a:cxn ang="0">
                <a:pos x="533" y="398"/>
              </a:cxn>
              <a:cxn ang="0">
                <a:pos x="437" y="254"/>
              </a:cxn>
              <a:cxn ang="0">
                <a:pos x="444" y="289"/>
              </a:cxn>
              <a:cxn ang="0">
                <a:pos x="426" y="320"/>
              </a:cxn>
              <a:cxn ang="0">
                <a:pos x="402" y="341"/>
              </a:cxn>
              <a:cxn ang="0">
                <a:pos x="374" y="402"/>
              </a:cxn>
              <a:cxn ang="0">
                <a:pos x="339" y="434"/>
              </a:cxn>
              <a:cxn ang="0">
                <a:pos x="291" y="450"/>
              </a:cxn>
              <a:cxn ang="0">
                <a:pos x="239" y="442"/>
              </a:cxn>
              <a:cxn ang="0">
                <a:pos x="202" y="419"/>
              </a:cxn>
              <a:cxn ang="0">
                <a:pos x="167" y="367"/>
              </a:cxn>
              <a:cxn ang="0">
                <a:pos x="144" y="322"/>
              </a:cxn>
              <a:cxn ang="0">
                <a:pos x="125" y="296"/>
              </a:cxn>
              <a:cxn ang="0">
                <a:pos x="127" y="260"/>
              </a:cxn>
              <a:cxn ang="0">
                <a:pos x="226" y="166"/>
              </a:cxn>
              <a:cxn ang="0">
                <a:pos x="239" y="190"/>
              </a:cxn>
              <a:cxn ang="0">
                <a:pos x="317" y="195"/>
              </a:cxn>
              <a:cxn ang="0">
                <a:pos x="339" y="178"/>
              </a:cxn>
              <a:cxn ang="0">
                <a:pos x="355" y="59"/>
              </a:cxn>
              <a:cxn ang="0">
                <a:pos x="408" y="110"/>
              </a:cxn>
              <a:cxn ang="0">
                <a:pos x="436" y="170"/>
              </a:cxn>
              <a:cxn ang="0">
                <a:pos x="132" y="170"/>
              </a:cxn>
              <a:cxn ang="0">
                <a:pos x="157" y="114"/>
              </a:cxn>
              <a:cxn ang="0">
                <a:pos x="203" y="65"/>
              </a:cxn>
              <a:cxn ang="0">
                <a:pos x="309" y="0"/>
              </a:cxn>
              <a:cxn ang="0">
                <a:pos x="328" y="16"/>
              </a:cxn>
              <a:cxn ang="0">
                <a:pos x="329" y="169"/>
              </a:cxn>
              <a:cxn ang="0">
                <a:pos x="314" y="182"/>
              </a:cxn>
              <a:cxn ang="0">
                <a:pos x="245" y="177"/>
              </a:cxn>
              <a:cxn ang="0">
                <a:pos x="238" y="18"/>
              </a:cxn>
              <a:cxn ang="0">
                <a:pos x="245" y="5"/>
              </a:cxn>
            </a:cxnLst>
            <a:rect l="0" t="0" r="r" b="b"/>
            <a:pathLst>
              <a:path w="762" h="722">
                <a:moveTo>
                  <a:pt x="563" y="470"/>
                </a:moveTo>
                <a:lnTo>
                  <a:pt x="555" y="471"/>
                </a:lnTo>
                <a:lnTo>
                  <a:pt x="547" y="473"/>
                </a:lnTo>
                <a:lnTo>
                  <a:pt x="539" y="476"/>
                </a:lnTo>
                <a:lnTo>
                  <a:pt x="532" y="480"/>
                </a:lnTo>
                <a:lnTo>
                  <a:pt x="525" y="486"/>
                </a:lnTo>
                <a:lnTo>
                  <a:pt x="520" y="492"/>
                </a:lnTo>
                <a:lnTo>
                  <a:pt x="516" y="499"/>
                </a:lnTo>
                <a:lnTo>
                  <a:pt x="513" y="507"/>
                </a:lnTo>
                <a:lnTo>
                  <a:pt x="510" y="515"/>
                </a:lnTo>
                <a:lnTo>
                  <a:pt x="510" y="524"/>
                </a:lnTo>
                <a:lnTo>
                  <a:pt x="510" y="532"/>
                </a:lnTo>
                <a:lnTo>
                  <a:pt x="513" y="540"/>
                </a:lnTo>
                <a:lnTo>
                  <a:pt x="516" y="548"/>
                </a:lnTo>
                <a:lnTo>
                  <a:pt x="520" y="555"/>
                </a:lnTo>
                <a:lnTo>
                  <a:pt x="525" y="561"/>
                </a:lnTo>
                <a:lnTo>
                  <a:pt x="532" y="567"/>
                </a:lnTo>
                <a:lnTo>
                  <a:pt x="539" y="571"/>
                </a:lnTo>
                <a:lnTo>
                  <a:pt x="547" y="574"/>
                </a:lnTo>
                <a:lnTo>
                  <a:pt x="555" y="576"/>
                </a:lnTo>
                <a:lnTo>
                  <a:pt x="563" y="577"/>
                </a:lnTo>
                <a:lnTo>
                  <a:pt x="572" y="576"/>
                </a:lnTo>
                <a:lnTo>
                  <a:pt x="580" y="574"/>
                </a:lnTo>
                <a:lnTo>
                  <a:pt x="588" y="571"/>
                </a:lnTo>
                <a:lnTo>
                  <a:pt x="595" y="567"/>
                </a:lnTo>
                <a:lnTo>
                  <a:pt x="601" y="561"/>
                </a:lnTo>
                <a:lnTo>
                  <a:pt x="607" y="555"/>
                </a:lnTo>
                <a:lnTo>
                  <a:pt x="611" y="548"/>
                </a:lnTo>
                <a:lnTo>
                  <a:pt x="614" y="540"/>
                </a:lnTo>
                <a:lnTo>
                  <a:pt x="616" y="532"/>
                </a:lnTo>
                <a:lnTo>
                  <a:pt x="617" y="524"/>
                </a:lnTo>
                <a:lnTo>
                  <a:pt x="616" y="515"/>
                </a:lnTo>
                <a:lnTo>
                  <a:pt x="614" y="507"/>
                </a:lnTo>
                <a:lnTo>
                  <a:pt x="611" y="499"/>
                </a:lnTo>
                <a:lnTo>
                  <a:pt x="607" y="492"/>
                </a:lnTo>
                <a:lnTo>
                  <a:pt x="601" y="486"/>
                </a:lnTo>
                <a:lnTo>
                  <a:pt x="595" y="480"/>
                </a:lnTo>
                <a:lnTo>
                  <a:pt x="588" y="476"/>
                </a:lnTo>
                <a:lnTo>
                  <a:pt x="580" y="473"/>
                </a:lnTo>
                <a:lnTo>
                  <a:pt x="572" y="471"/>
                </a:lnTo>
                <a:lnTo>
                  <a:pt x="563" y="470"/>
                </a:lnTo>
                <a:close/>
                <a:moveTo>
                  <a:pt x="369" y="444"/>
                </a:moveTo>
                <a:lnTo>
                  <a:pt x="399" y="473"/>
                </a:lnTo>
                <a:lnTo>
                  <a:pt x="339" y="484"/>
                </a:lnTo>
                <a:lnTo>
                  <a:pt x="338" y="564"/>
                </a:lnTo>
                <a:lnTo>
                  <a:pt x="421" y="579"/>
                </a:lnTo>
                <a:lnTo>
                  <a:pt x="422" y="581"/>
                </a:lnTo>
                <a:lnTo>
                  <a:pt x="422" y="582"/>
                </a:lnTo>
                <a:lnTo>
                  <a:pt x="424" y="586"/>
                </a:lnTo>
                <a:lnTo>
                  <a:pt x="379" y="657"/>
                </a:lnTo>
                <a:lnTo>
                  <a:pt x="431" y="709"/>
                </a:lnTo>
                <a:lnTo>
                  <a:pt x="495" y="667"/>
                </a:lnTo>
                <a:lnTo>
                  <a:pt x="497" y="668"/>
                </a:lnTo>
                <a:lnTo>
                  <a:pt x="500" y="670"/>
                </a:lnTo>
                <a:lnTo>
                  <a:pt x="504" y="671"/>
                </a:lnTo>
                <a:lnTo>
                  <a:pt x="508" y="672"/>
                </a:lnTo>
                <a:lnTo>
                  <a:pt x="511" y="674"/>
                </a:lnTo>
                <a:lnTo>
                  <a:pt x="513" y="675"/>
                </a:lnTo>
                <a:lnTo>
                  <a:pt x="522" y="722"/>
                </a:lnTo>
                <a:lnTo>
                  <a:pt x="3" y="722"/>
                </a:lnTo>
                <a:lnTo>
                  <a:pt x="2" y="716"/>
                </a:lnTo>
                <a:lnTo>
                  <a:pt x="2" y="708"/>
                </a:lnTo>
                <a:lnTo>
                  <a:pt x="1" y="700"/>
                </a:lnTo>
                <a:lnTo>
                  <a:pt x="1" y="690"/>
                </a:lnTo>
                <a:lnTo>
                  <a:pt x="0" y="680"/>
                </a:lnTo>
                <a:lnTo>
                  <a:pt x="0" y="669"/>
                </a:lnTo>
                <a:lnTo>
                  <a:pt x="0" y="658"/>
                </a:lnTo>
                <a:lnTo>
                  <a:pt x="0" y="646"/>
                </a:lnTo>
                <a:lnTo>
                  <a:pt x="1" y="634"/>
                </a:lnTo>
                <a:lnTo>
                  <a:pt x="2" y="621"/>
                </a:lnTo>
                <a:lnTo>
                  <a:pt x="3" y="608"/>
                </a:lnTo>
                <a:lnTo>
                  <a:pt x="5" y="595"/>
                </a:lnTo>
                <a:lnTo>
                  <a:pt x="7" y="583"/>
                </a:lnTo>
                <a:lnTo>
                  <a:pt x="10" y="570"/>
                </a:lnTo>
                <a:lnTo>
                  <a:pt x="13" y="558"/>
                </a:lnTo>
                <a:lnTo>
                  <a:pt x="17" y="546"/>
                </a:lnTo>
                <a:lnTo>
                  <a:pt x="22" y="535"/>
                </a:lnTo>
                <a:lnTo>
                  <a:pt x="27" y="524"/>
                </a:lnTo>
                <a:lnTo>
                  <a:pt x="33" y="515"/>
                </a:lnTo>
                <a:lnTo>
                  <a:pt x="40" y="506"/>
                </a:lnTo>
                <a:lnTo>
                  <a:pt x="46" y="499"/>
                </a:lnTo>
                <a:lnTo>
                  <a:pt x="54" y="493"/>
                </a:lnTo>
                <a:lnTo>
                  <a:pt x="61" y="488"/>
                </a:lnTo>
                <a:lnTo>
                  <a:pt x="69" y="484"/>
                </a:lnTo>
                <a:lnTo>
                  <a:pt x="77" y="481"/>
                </a:lnTo>
                <a:lnTo>
                  <a:pt x="86" y="479"/>
                </a:lnTo>
                <a:lnTo>
                  <a:pt x="96" y="477"/>
                </a:lnTo>
                <a:lnTo>
                  <a:pt x="106" y="477"/>
                </a:lnTo>
                <a:lnTo>
                  <a:pt x="166" y="477"/>
                </a:lnTo>
                <a:lnTo>
                  <a:pt x="196" y="448"/>
                </a:lnTo>
                <a:lnTo>
                  <a:pt x="207" y="455"/>
                </a:lnTo>
                <a:lnTo>
                  <a:pt x="218" y="461"/>
                </a:lnTo>
                <a:lnTo>
                  <a:pt x="230" y="467"/>
                </a:lnTo>
                <a:lnTo>
                  <a:pt x="242" y="471"/>
                </a:lnTo>
                <a:lnTo>
                  <a:pt x="254" y="474"/>
                </a:lnTo>
                <a:lnTo>
                  <a:pt x="267" y="476"/>
                </a:lnTo>
                <a:lnTo>
                  <a:pt x="280" y="477"/>
                </a:lnTo>
                <a:lnTo>
                  <a:pt x="294" y="476"/>
                </a:lnTo>
                <a:lnTo>
                  <a:pt x="308" y="474"/>
                </a:lnTo>
                <a:lnTo>
                  <a:pt x="321" y="470"/>
                </a:lnTo>
                <a:lnTo>
                  <a:pt x="334" y="466"/>
                </a:lnTo>
                <a:lnTo>
                  <a:pt x="346" y="460"/>
                </a:lnTo>
                <a:lnTo>
                  <a:pt x="358" y="452"/>
                </a:lnTo>
                <a:lnTo>
                  <a:pt x="369" y="444"/>
                </a:lnTo>
                <a:close/>
                <a:moveTo>
                  <a:pt x="546" y="326"/>
                </a:moveTo>
                <a:lnTo>
                  <a:pt x="581" y="326"/>
                </a:lnTo>
                <a:lnTo>
                  <a:pt x="594" y="397"/>
                </a:lnTo>
                <a:lnTo>
                  <a:pt x="603" y="400"/>
                </a:lnTo>
                <a:lnTo>
                  <a:pt x="613" y="404"/>
                </a:lnTo>
                <a:lnTo>
                  <a:pt x="622" y="408"/>
                </a:lnTo>
                <a:lnTo>
                  <a:pt x="631" y="413"/>
                </a:lnTo>
                <a:lnTo>
                  <a:pt x="691" y="371"/>
                </a:lnTo>
                <a:lnTo>
                  <a:pt x="716" y="396"/>
                </a:lnTo>
                <a:lnTo>
                  <a:pt x="674" y="456"/>
                </a:lnTo>
                <a:lnTo>
                  <a:pt x="679" y="464"/>
                </a:lnTo>
                <a:lnTo>
                  <a:pt x="683" y="474"/>
                </a:lnTo>
                <a:lnTo>
                  <a:pt x="686" y="483"/>
                </a:lnTo>
                <a:lnTo>
                  <a:pt x="689" y="493"/>
                </a:lnTo>
                <a:lnTo>
                  <a:pt x="762" y="506"/>
                </a:lnTo>
                <a:lnTo>
                  <a:pt x="762" y="541"/>
                </a:lnTo>
                <a:lnTo>
                  <a:pt x="689" y="554"/>
                </a:lnTo>
                <a:lnTo>
                  <a:pt x="686" y="563"/>
                </a:lnTo>
                <a:lnTo>
                  <a:pt x="683" y="573"/>
                </a:lnTo>
                <a:lnTo>
                  <a:pt x="679" y="582"/>
                </a:lnTo>
                <a:lnTo>
                  <a:pt x="674" y="591"/>
                </a:lnTo>
                <a:lnTo>
                  <a:pt x="716" y="651"/>
                </a:lnTo>
                <a:lnTo>
                  <a:pt x="691" y="676"/>
                </a:lnTo>
                <a:lnTo>
                  <a:pt x="631" y="634"/>
                </a:lnTo>
                <a:lnTo>
                  <a:pt x="623" y="639"/>
                </a:lnTo>
                <a:lnTo>
                  <a:pt x="613" y="643"/>
                </a:lnTo>
                <a:lnTo>
                  <a:pt x="604" y="647"/>
                </a:lnTo>
                <a:lnTo>
                  <a:pt x="594" y="649"/>
                </a:lnTo>
                <a:lnTo>
                  <a:pt x="581" y="722"/>
                </a:lnTo>
                <a:lnTo>
                  <a:pt x="546" y="722"/>
                </a:lnTo>
                <a:lnTo>
                  <a:pt x="533" y="649"/>
                </a:lnTo>
                <a:lnTo>
                  <a:pt x="523" y="647"/>
                </a:lnTo>
                <a:lnTo>
                  <a:pt x="514" y="643"/>
                </a:lnTo>
                <a:lnTo>
                  <a:pt x="504" y="639"/>
                </a:lnTo>
                <a:lnTo>
                  <a:pt x="496" y="634"/>
                </a:lnTo>
                <a:lnTo>
                  <a:pt x="435" y="676"/>
                </a:lnTo>
                <a:lnTo>
                  <a:pt x="411" y="651"/>
                </a:lnTo>
                <a:lnTo>
                  <a:pt x="453" y="591"/>
                </a:lnTo>
                <a:lnTo>
                  <a:pt x="448" y="583"/>
                </a:lnTo>
                <a:lnTo>
                  <a:pt x="444" y="573"/>
                </a:lnTo>
                <a:lnTo>
                  <a:pt x="440" y="564"/>
                </a:lnTo>
                <a:lnTo>
                  <a:pt x="437" y="554"/>
                </a:lnTo>
                <a:lnTo>
                  <a:pt x="365" y="541"/>
                </a:lnTo>
                <a:lnTo>
                  <a:pt x="365" y="506"/>
                </a:lnTo>
                <a:lnTo>
                  <a:pt x="437" y="493"/>
                </a:lnTo>
                <a:lnTo>
                  <a:pt x="440" y="484"/>
                </a:lnTo>
                <a:lnTo>
                  <a:pt x="444" y="474"/>
                </a:lnTo>
                <a:lnTo>
                  <a:pt x="448" y="465"/>
                </a:lnTo>
                <a:lnTo>
                  <a:pt x="453" y="456"/>
                </a:lnTo>
                <a:lnTo>
                  <a:pt x="411" y="396"/>
                </a:lnTo>
                <a:lnTo>
                  <a:pt x="435" y="371"/>
                </a:lnTo>
                <a:lnTo>
                  <a:pt x="495" y="413"/>
                </a:lnTo>
                <a:lnTo>
                  <a:pt x="504" y="408"/>
                </a:lnTo>
                <a:lnTo>
                  <a:pt x="513" y="404"/>
                </a:lnTo>
                <a:lnTo>
                  <a:pt x="523" y="400"/>
                </a:lnTo>
                <a:lnTo>
                  <a:pt x="533" y="398"/>
                </a:lnTo>
                <a:lnTo>
                  <a:pt x="546" y="326"/>
                </a:lnTo>
                <a:close/>
                <a:moveTo>
                  <a:pt x="139" y="244"/>
                </a:moveTo>
                <a:lnTo>
                  <a:pt x="429" y="244"/>
                </a:lnTo>
                <a:lnTo>
                  <a:pt x="433" y="249"/>
                </a:lnTo>
                <a:lnTo>
                  <a:pt x="437" y="254"/>
                </a:lnTo>
                <a:lnTo>
                  <a:pt x="441" y="260"/>
                </a:lnTo>
                <a:lnTo>
                  <a:pt x="443" y="267"/>
                </a:lnTo>
                <a:lnTo>
                  <a:pt x="445" y="274"/>
                </a:lnTo>
                <a:lnTo>
                  <a:pt x="445" y="281"/>
                </a:lnTo>
                <a:lnTo>
                  <a:pt x="444" y="289"/>
                </a:lnTo>
                <a:lnTo>
                  <a:pt x="443" y="297"/>
                </a:lnTo>
                <a:lnTo>
                  <a:pt x="440" y="304"/>
                </a:lnTo>
                <a:lnTo>
                  <a:pt x="436" y="310"/>
                </a:lnTo>
                <a:lnTo>
                  <a:pt x="431" y="316"/>
                </a:lnTo>
                <a:lnTo>
                  <a:pt x="426" y="320"/>
                </a:lnTo>
                <a:lnTo>
                  <a:pt x="419" y="323"/>
                </a:lnTo>
                <a:lnTo>
                  <a:pt x="413" y="326"/>
                </a:lnTo>
                <a:lnTo>
                  <a:pt x="406" y="326"/>
                </a:lnTo>
                <a:lnTo>
                  <a:pt x="405" y="326"/>
                </a:lnTo>
                <a:lnTo>
                  <a:pt x="402" y="341"/>
                </a:lnTo>
                <a:lnTo>
                  <a:pt x="399" y="354"/>
                </a:lnTo>
                <a:lnTo>
                  <a:pt x="394" y="367"/>
                </a:lnTo>
                <a:lnTo>
                  <a:pt x="389" y="379"/>
                </a:lnTo>
                <a:lnTo>
                  <a:pt x="382" y="391"/>
                </a:lnTo>
                <a:lnTo>
                  <a:pt x="374" y="402"/>
                </a:lnTo>
                <a:lnTo>
                  <a:pt x="366" y="412"/>
                </a:lnTo>
                <a:lnTo>
                  <a:pt x="359" y="419"/>
                </a:lnTo>
                <a:lnTo>
                  <a:pt x="352" y="425"/>
                </a:lnTo>
                <a:lnTo>
                  <a:pt x="345" y="430"/>
                </a:lnTo>
                <a:lnTo>
                  <a:pt x="339" y="434"/>
                </a:lnTo>
                <a:lnTo>
                  <a:pt x="332" y="438"/>
                </a:lnTo>
                <a:lnTo>
                  <a:pt x="322" y="442"/>
                </a:lnTo>
                <a:lnTo>
                  <a:pt x="312" y="446"/>
                </a:lnTo>
                <a:lnTo>
                  <a:pt x="302" y="449"/>
                </a:lnTo>
                <a:lnTo>
                  <a:pt x="291" y="450"/>
                </a:lnTo>
                <a:lnTo>
                  <a:pt x="280" y="451"/>
                </a:lnTo>
                <a:lnTo>
                  <a:pt x="270" y="450"/>
                </a:lnTo>
                <a:lnTo>
                  <a:pt x="259" y="449"/>
                </a:lnTo>
                <a:lnTo>
                  <a:pt x="249" y="446"/>
                </a:lnTo>
                <a:lnTo>
                  <a:pt x="239" y="442"/>
                </a:lnTo>
                <a:lnTo>
                  <a:pt x="229" y="438"/>
                </a:lnTo>
                <a:lnTo>
                  <a:pt x="222" y="434"/>
                </a:lnTo>
                <a:lnTo>
                  <a:pt x="216" y="430"/>
                </a:lnTo>
                <a:lnTo>
                  <a:pt x="209" y="425"/>
                </a:lnTo>
                <a:lnTo>
                  <a:pt x="202" y="419"/>
                </a:lnTo>
                <a:lnTo>
                  <a:pt x="195" y="412"/>
                </a:lnTo>
                <a:lnTo>
                  <a:pt x="187" y="402"/>
                </a:lnTo>
                <a:lnTo>
                  <a:pt x="179" y="391"/>
                </a:lnTo>
                <a:lnTo>
                  <a:pt x="172" y="379"/>
                </a:lnTo>
                <a:lnTo>
                  <a:pt x="167" y="367"/>
                </a:lnTo>
                <a:lnTo>
                  <a:pt x="162" y="354"/>
                </a:lnTo>
                <a:lnTo>
                  <a:pt x="159" y="340"/>
                </a:lnTo>
                <a:lnTo>
                  <a:pt x="156" y="326"/>
                </a:lnTo>
                <a:lnTo>
                  <a:pt x="150" y="324"/>
                </a:lnTo>
                <a:lnTo>
                  <a:pt x="144" y="322"/>
                </a:lnTo>
                <a:lnTo>
                  <a:pt x="139" y="318"/>
                </a:lnTo>
                <a:lnTo>
                  <a:pt x="134" y="314"/>
                </a:lnTo>
                <a:lnTo>
                  <a:pt x="130" y="308"/>
                </a:lnTo>
                <a:lnTo>
                  <a:pt x="127" y="302"/>
                </a:lnTo>
                <a:lnTo>
                  <a:pt x="125" y="296"/>
                </a:lnTo>
                <a:lnTo>
                  <a:pt x="123" y="289"/>
                </a:lnTo>
                <a:lnTo>
                  <a:pt x="122" y="281"/>
                </a:lnTo>
                <a:lnTo>
                  <a:pt x="123" y="274"/>
                </a:lnTo>
                <a:lnTo>
                  <a:pt x="125" y="267"/>
                </a:lnTo>
                <a:lnTo>
                  <a:pt x="127" y="260"/>
                </a:lnTo>
                <a:lnTo>
                  <a:pt x="130" y="254"/>
                </a:lnTo>
                <a:lnTo>
                  <a:pt x="134" y="249"/>
                </a:lnTo>
                <a:lnTo>
                  <a:pt x="139" y="244"/>
                </a:lnTo>
                <a:close/>
                <a:moveTo>
                  <a:pt x="226" y="51"/>
                </a:moveTo>
                <a:lnTo>
                  <a:pt x="226" y="166"/>
                </a:lnTo>
                <a:lnTo>
                  <a:pt x="226" y="168"/>
                </a:lnTo>
                <a:lnTo>
                  <a:pt x="228" y="175"/>
                </a:lnTo>
                <a:lnTo>
                  <a:pt x="230" y="181"/>
                </a:lnTo>
                <a:lnTo>
                  <a:pt x="234" y="186"/>
                </a:lnTo>
                <a:lnTo>
                  <a:pt x="239" y="190"/>
                </a:lnTo>
                <a:lnTo>
                  <a:pt x="245" y="193"/>
                </a:lnTo>
                <a:lnTo>
                  <a:pt x="251" y="195"/>
                </a:lnTo>
                <a:lnTo>
                  <a:pt x="258" y="196"/>
                </a:lnTo>
                <a:lnTo>
                  <a:pt x="311" y="196"/>
                </a:lnTo>
                <a:lnTo>
                  <a:pt x="317" y="195"/>
                </a:lnTo>
                <a:lnTo>
                  <a:pt x="322" y="193"/>
                </a:lnTo>
                <a:lnTo>
                  <a:pt x="328" y="191"/>
                </a:lnTo>
                <a:lnTo>
                  <a:pt x="332" y="187"/>
                </a:lnTo>
                <a:lnTo>
                  <a:pt x="336" y="183"/>
                </a:lnTo>
                <a:lnTo>
                  <a:pt x="339" y="178"/>
                </a:lnTo>
                <a:lnTo>
                  <a:pt x="341" y="174"/>
                </a:lnTo>
                <a:lnTo>
                  <a:pt x="342" y="169"/>
                </a:lnTo>
                <a:lnTo>
                  <a:pt x="343" y="165"/>
                </a:lnTo>
                <a:lnTo>
                  <a:pt x="343" y="52"/>
                </a:lnTo>
                <a:lnTo>
                  <a:pt x="355" y="59"/>
                </a:lnTo>
                <a:lnTo>
                  <a:pt x="368" y="67"/>
                </a:lnTo>
                <a:lnTo>
                  <a:pt x="379" y="77"/>
                </a:lnTo>
                <a:lnTo>
                  <a:pt x="389" y="87"/>
                </a:lnTo>
                <a:lnTo>
                  <a:pt x="399" y="98"/>
                </a:lnTo>
                <a:lnTo>
                  <a:pt x="408" y="110"/>
                </a:lnTo>
                <a:lnTo>
                  <a:pt x="416" y="122"/>
                </a:lnTo>
                <a:lnTo>
                  <a:pt x="423" y="135"/>
                </a:lnTo>
                <a:lnTo>
                  <a:pt x="428" y="147"/>
                </a:lnTo>
                <a:lnTo>
                  <a:pt x="433" y="160"/>
                </a:lnTo>
                <a:lnTo>
                  <a:pt x="436" y="170"/>
                </a:lnTo>
                <a:lnTo>
                  <a:pt x="459" y="170"/>
                </a:lnTo>
                <a:lnTo>
                  <a:pt x="459" y="222"/>
                </a:lnTo>
                <a:lnTo>
                  <a:pt x="108" y="222"/>
                </a:lnTo>
                <a:lnTo>
                  <a:pt x="108" y="170"/>
                </a:lnTo>
                <a:lnTo>
                  <a:pt x="132" y="170"/>
                </a:lnTo>
                <a:lnTo>
                  <a:pt x="135" y="160"/>
                </a:lnTo>
                <a:lnTo>
                  <a:pt x="139" y="149"/>
                </a:lnTo>
                <a:lnTo>
                  <a:pt x="144" y="137"/>
                </a:lnTo>
                <a:lnTo>
                  <a:pt x="150" y="126"/>
                </a:lnTo>
                <a:lnTo>
                  <a:pt x="157" y="114"/>
                </a:lnTo>
                <a:lnTo>
                  <a:pt x="165" y="103"/>
                </a:lnTo>
                <a:lnTo>
                  <a:pt x="173" y="93"/>
                </a:lnTo>
                <a:lnTo>
                  <a:pt x="182" y="83"/>
                </a:lnTo>
                <a:lnTo>
                  <a:pt x="192" y="74"/>
                </a:lnTo>
                <a:lnTo>
                  <a:pt x="203" y="65"/>
                </a:lnTo>
                <a:lnTo>
                  <a:pt x="214" y="58"/>
                </a:lnTo>
                <a:lnTo>
                  <a:pt x="226" y="51"/>
                </a:lnTo>
                <a:close/>
                <a:moveTo>
                  <a:pt x="258" y="0"/>
                </a:moveTo>
                <a:lnTo>
                  <a:pt x="304" y="0"/>
                </a:lnTo>
                <a:lnTo>
                  <a:pt x="309" y="0"/>
                </a:lnTo>
                <a:lnTo>
                  <a:pt x="314" y="2"/>
                </a:lnTo>
                <a:lnTo>
                  <a:pt x="319" y="4"/>
                </a:lnTo>
                <a:lnTo>
                  <a:pt x="323" y="8"/>
                </a:lnTo>
                <a:lnTo>
                  <a:pt x="326" y="12"/>
                </a:lnTo>
                <a:lnTo>
                  <a:pt x="328" y="16"/>
                </a:lnTo>
                <a:lnTo>
                  <a:pt x="329" y="21"/>
                </a:lnTo>
                <a:lnTo>
                  <a:pt x="330" y="25"/>
                </a:lnTo>
                <a:lnTo>
                  <a:pt x="330" y="163"/>
                </a:lnTo>
                <a:lnTo>
                  <a:pt x="329" y="166"/>
                </a:lnTo>
                <a:lnTo>
                  <a:pt x="329" y="169"/>
                </a:lnTo>
                <a:lnTo>
                  <a:pt x="327" y="172"/>
                </a:lnTo>
                <a:lnTo>
                  <a:pt x="325" y="175"/>
                </a:lnTo>
                <a:lnTo>
                  <a:pt x="322" y="178"/>
                </a:lnTo>
                <a:lnTo>
                  <a:pt x="318" y="180"/>
                </a:lnTo>
                <a:lnTo>
                  <a:pt x="314" y="182"/>
                </a:lnTo>
                <a:lnTo>
                  <a:pt x="310" y="182"/>
                </a:lnTo>
                <a:lnTo>
                  <a:pt x="258" y="182"/>
                </a:lnTo>
                <a:lnTo>
                  <a:pt x="253" y="181"/>
                </a:lnTo>
                <a:lnTo>
                  <a:pt x="249" y="180"/>
                </a:lnTo>
                <a:lnTo>
                  <a:pt x="245" y="177"/>
                </a:lnTo>
                <a:lnTo>
                  <a:pt x="242" y="174"/>
                </a:lnTo>
                <a:lnTo>
                  <a:pt x="240" y="170"/>
                </a:lnTo>
                <a:lnTo>
                  <a:pt x="239" y="166"/>
                </a:lnTo>
                <a:lnTo>
                  <a:pt x="238" y="163"/>
                </a:lnTo>
                <a:lnTo>
                  <a:pt x="238" y="18"/>
                </a:lnTo>
                <a:lnTo>
                  <a:pt x="239" y="18"/>
                </a:lnTo>
                <a:lnTo>
                  <a:pt x="239" y="17"/>
                </a:lnTo>
                <a:lnTo>
                  <a:pt x="240" y="12"/>
                </a:lnTo>
                <a:lnTo>
                  <a:pt x="242" y="8"/>
                </a:lnTo>
                <a:lnTo>
                  <a:pt x="245" y="5"/>
                </a:lnTo>
                <a:lnTo>
                  <a:pt x="249" y="2"/>
                </a:lnTo>
                <a:lnTo>
                  <a:pt x="253" y="0"/>
                </a:lnTo>
                <a:lnTo>
                  <a:pt x="25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2" name="Oval 31"/>
          <p:cNvSpPr/>
          <p:nvPr/>
        </p:nvSpPr>
        <p:spPr>
          <a:xfrm rot="5400000">
            <a:off x="3392147" y="3785435"/>
            <a:ext cx="661403" cy="6614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350" b="1" dirty="0"/>
          </a:p>
        </p:txBody>
      </p:sp>
      <p:sp>
        <p:nvSpPr>
          <p:cNvPr id="45" name="Freeform 33"/>
          <p:cNvSpPr>
            <a:spLocks noEditPoints="1"/>
          </p:cNvSpPr>
          <p:nvPr/>
        </p:nvSpPr>
        <p:spPr bwMode="auto">
          <a:xfrm>
            <a:off x="3603164" y="3962469"/>
            <a:ext cx="239364" cy="307366"/>
          </a:xfrm>
          <a:custGeom>
            <a:avLst/>
            <a:gdLst/>
            <a:ahLst/>
            <a:cxnLst>
              <a:cxn ang="0">
                <a:pos x="136" y="94"/>
              </a:cxn>
              <a:cxn ang="0">
                <a:pos x="185" y="93"/>
              </a:cxn>
              <a:cxn ang="0">
                <a:pos x="184" y="201"/>
              </a:cxn>
              <a:cxn ang="0">
                <a:pos x="168" y="207"/>
              </a:cxn>
              <a:cxn ang="0">
                <a:pos x="158" y="337"/>
              </a:cxn>
              <a:cxn ang="0">
                <a:pos x="136" y="335"/>
              </a:cxn>
              <a:cxn ang="0">
                <a:pos x="119" y="339"/>
              </a:cxn>
              <a:cxn ang="0">
                <a:pos x="99" y="330"/>
              </a:cxn>
              <a:cxn ang="0">
                <a:pos x="88" y="208"/>
              </a:cxn>
              <a:cxn ang="0">
                <a:pos x="77" y="194"/>
              </a:cxn>
              <a:cxn ang="0">
                <a:pos x="86" y="87"/>
              </a:cxn>
              <a:cxn ang="0">
                <a:pos x="215" y="148"/>
              </a:cxn>
              <a:cxn ang="0">
                <a:pos x="259" y="80"/>
              </a:cxn>
              <a:cxn ang="0">
                <a:pos x="263" y="175"/>
              </a:cxn>
              <a:cxn ang="0">
                <a:pos x="250" y="186"/>
              </a:cxn>
              <a:cxn ang="0">
                <a:pos x="243" y="297"/>
              </a:cxn>
              <a:cxn ang="0">
                <a:pos x="224" y="302"/>
              </a:cxn>
              <a:cxn ang="0">
                <a:pos x="209" y="301"/>
              </a:cxn>
              <a:cxn ang="0">
                <a:pos x="189" y="299"/>
              </a:cxn>
              <a:cxn ang="0">
                <a:pos x="186" y="212"/>
              </a:cxn>
              <a:cxn ang="0">
                <a:pos x="197" y="101"/>
              </a:cxn>
              <a:cxn ang="0">
                <a:pos x="184" y="80"/>
              </a:cxn>
              <a:cxn ang="0">
                <a:pos x="37" y="136"/>
              </a:cxn>
              <a:cxn ang="0">
                <a:pos x="80" y="81"/>
              </a:cxn>
              <a:cxn ang="0">
                <a:pos x="68" y="101"/>
              </a:cxn>
              <a:cxn ang="0">
                <a:pos x="78" y="213"/>
              </a:cxn>
              <a:cxn ang="0">
                <a:pos x="75" y="299"/>
              </a:cxn>
              <a:cxn ang="0">
                <a:pos x="56" y="301"/>
              </a:cxn>
              <a:cxn ang="0">
                <a:pos x="41" y="302"/>
              </a:cxn>
              <a:cxn ang="0">
                <a:pos x="22" y="297"/>
              </a:cxn>
              <a:cxn ang="0">
                <a:pos x="13" y="187"/>
              </a:cxn>
              <a:cxn ang="0">
                <a:pos x="0" y="176"/>
              </a:cxn>
              <a:cxn ang="0">
                <a:pos x="6" y="80"/>
              </a:cxn>
              <a:cxn ang="0">
                <a:pos x="226" y="3"/>
              </a:cxn>
              <a:cxn ang="0">
                <a:pos x="243" y="18"/>
              </a:cxn>
              <a:cxn ang="0">
                <a:pos x="241" y="47"/>
              </a:cxn>
              <a:cxn ang="0">
                <a:pos x="222" y="68"/>
              </a:cxn>
              <a:cxn ang="0">
                <a:pos x="198" y="61"/>
              </a:cxn>
              <a:cxn ang="0">
                <a:pos x="185" y="34"/>
              </a:cxn>
              <a:cxn ang="0">
                <a:pos x="193" y="10"/>
              </a:cxn>
              <a:cxn ang="0">
                <a:pos x="215" y="1"/>
              </a:cxn>
              <a:cxn ang="0">
                <a:pos x="69" y="7"/>
              </a:cxn>
              <a:cxn ang="0">
                <a:pos x="79" y="30"/>
              </a:cxn>
              <a:cxn ang="0">
                <a:pos x="69" y="58"/>
              </a:cxn>
              <a:cxn ang="0">
                <a:pos x="46" y="69"/>
              </a:cxn>
              <a:cxn ang="0">
                <a:pos x="25" y="51"/>
              </a:cxn>
              <a:cxn ang="0">
                <a:pos x="21" y="22"/>
              </a:cxn>
              <a:cxn ang="0">
                <a:pos x="35" y="4"/>
              </a:cxn>
              <a:cxn ang="0">
                <a:pos x="140" y="0"/>
              </a:cxn>
              <a:cxn ang="0">
                <a:pos x="160" y="13"/>
              </a:cxn>
              <a:cxn ang="0">
                <a:pos x="165" y="41"/>
              </a:cxn>
              <a:cxn ang="0">
                <a:pos x="150" y="69"/>
              </a:cxn>
              <a:cxn ang="0">
                <a:pos x="124" y="75"/>
              </a:cxn>
              <a:cxn ang="0">
                <a:pos x="104" y="54"/>
              </a:cxn>
              <a:cxn ang="0">
                <a:pos x="100" y="23"/>
              </a:cxn>
              <a:cxn ang="0">
                <a:pos x="114" y="4"/>
              </a:cxn>
            </a:cxnLst>
            <a:rect l="0" t="0" r="r" b="b"/>
            <a:pathLst>
              <a:path w="264" h="339">
                <a:moveTo>
                  <a:pt x="91" y="86"/>
                </a:moveTo>
                <a:lnTo>
                  <a:pt x="123" y="86"/>
                </a:lnTo>
                <a:lnTo>
                  <a:pt x="129" y="94"/>
                </a:lnTo>
                <a:lnTo>
                  <a:pt x="118" y="151"/>
                </a:lnTo>
                <a:lnTo>
                  <a:pt x="132" y="164"/>
                </a:lnTo>
                <a:lnTo>
                  <a:pt x="146" y="151"/>
                </a:lnTo>
                <a:lnTo>
                  <a:pt x="136" y="94"/>
                </a:lnTo>
                <a:lnTo>
                  <a:pt x="141" y="86"/>
                </a:lnTo>
                <a:lnTo>
                  <a:pt x="173" y="86"/>
                </a:lnTo>
                <a:lnTo>
                  <a:pt x="176" y="87"/>
                </a:lnTo>
                <a:lnTo>
                  <a:pt x="179" y="87"/>
                </a:lnTo>
                <a:lnTo>
                  <a:pt x="181" y="89"/>
                </a:lnTo>
                <a:lnTo>
                  <a:pt x="184" y="91"/>
                </a:lnTo>
                <a:lnTo>
                  <a:pt x="185" y="93"/>
                </a:lnTo>
                <a:lnTo>
                  <a:pt x="187" y="95"/>
                </a:lnTo>
                <a:lnTo>
                  <a:pt x="187" y="98"/>
                </a:lnTo>
                <a:lnTo>
                  <a:pt x="188" y="101"/>
                </a:lnTo>
                <a:lnTo>
                  <a:pt x="187" y="193"/>
                </a:lnTo>
                <a:lnTo>
                  <a:pt x="187" y="196"/>
                </a:lnTo>
                <a:lnTo>
                  <a:pt x="186" y="199"/>
                </a:lnTo>
                <a:lnTo>
                  <a:pt x="184" y="201"/>
                </a:lnTo>
                <a:lnTo>
                  <a:pt x="183" y="203"/>
                </a:lnTo>
                <a:lnTo>
                  <a:pt x="180" y="205"/>
                </a:lnTo>
                <a:lnTo>
                  <a:pt x="178" y="207"/>
                </a:lnTo>
                <a:lnTo>
                  <a:pt x="175" y="207"/>
                </a:lnTo>
                <a:lnTo>
                  <a:pt x="172" y="207"/>
                </a:lnTo>
                <a:lnTo>
                  <a:pt x="170" y="207"/>
                </a:lnTo>
                <a:lnTo>
                  <a:pt x="168" y="207"/>
                </a:lnTo>
                <a:lnTo>
                  <a:pt x="168" y="320"/>
                </a:lnTo>
                <a:lnTo>
                  <a:pt x="168" y="323"/>
                </a:lnTo>
                <a:lnTo>
                  <a:pt x="167" y="326"/>
                </a:lnTo>
                <a:lnTo>
                  <a:pt x="165" y="330"/>
                </a:lnTo>
                <a:lnTo>
                  <a:pt x="164" y="332"/>
                </a:lnTo>
                <a:lnTo>
                  <a:pt x="161" y="335"/>
                </a:lnTo>
                <a:lnTo>
                  <a:pt x="158" y="337"/>
                </a:lnTo>
                <a:lnTo>
                  <a:pt x="155" y="338"/>
                </a:lnTo>
                <a:lnTo>
                  <a:pt x="152" y="339"/>
                </a:lnTo>
                <a:lnTo>
                  <a:pt x="148" y="339"/>
                </a:lnTo>
                <a:lnTo>
                  <a:pt x="145" y="339"/>
                </a:lnTo>
                <a:lnTo>
                  <a:pt x="142" y="338"/>
                </a:lnTo>
                <a:lnTo>
                  <a:pt x="139" y="337"/>
                </a:lnTo>
                <a:lnTo>
                  <a:pt x="136" y="335"/>
                </a:lnTo>
                <a:lnTo>
                  <a:pt x="134" y="333"/>
                </a:lnTo>
                <a:lnTo>
                  <a:pt x="132" y="330"/>
                </a:lnTo>
                <a:lnTo>
                  <a:pt x="130" y="333"/>
                </a:lnTo>
                <a:lnTo>
                  <a:pt x="128" y="335"/>
                </a:lnTo>
                <a:lnTo>
                  <a:pt x="125" y="337"/>
                </a:lnTo>
                <a:lnTo>
                  <a:pt x="122" y="338"/>
                </a:lnTo>
                <a:lnTo>
                  <a:pt x="119" y="339"/>
                </a:lnTo>
                <a:lnTo>
                  <a:pt x="116" y="339"/>
                </a:lnTo>
                <a:lnTo>
                  <a:pt x="112" y="339"/>
                </a:lnTo>
                <a:lnTo>
                  <a:pt x="109" y="338"/>
                </a:lnTo>
                <a:lnTo>
                  <a:pt x="106" y="337"/>
                </a:lnTo>
                <a:lnTo>
                  <a:pt x="103" y="335"/>
                </a:lnTo>
                <a:lnTo>
                  <a:pt x="101" y="332"/>
                </a:lnTo>
                <a:lnTo>
                  <a:pt x="99" y="330"/>
                </a:lnTo>
                <a:lnTo>
                  <a:pt x="97" y="326"/>
                </a:lnTo>
                <a:lnTo>
                  <a:pt x="97" y="323"/>
                </a:lnTo>
                <a:lnTo>
                  <a:pt x="96" y="320"/>
                </a:lnTo>
                <a:lnTo>
                  <a:pt x="96" y="208"/>
                </a:lnTo>
                <a:lnTo>
                  <a:pt x="94" y="208"/>
                </a:lnTo>
                <a:lnTo>
                  <a:pt x="91" y="209"/>
                </a:lnTo>
                <a:lnTo>
                  <a:pt x="88" y="208"/>
                </a:lnTo>
                <a:lnTo>
                  <a:pt x="86" y="207"/>
                </a:lnTo>
                <a:lnTo>
                  <a:pt x="83" y="206"/>
                </a:lnTo>
                <a:lnTo>
                  <a:pt x="81" y="204"/>
                </a:lnTo>
                <a:lnTo>
                  <a:pt x="79" y="202"/>
                </a:lnTo>
                <a:lnTo>
                  <a:pt x="78" y="200"/>
                </a:lnTo>
                <a:lnTo>
                  <a:pt x="77" y="197"/>
                </a:lnTo>
                <a:lnTo>
                  <a:pt x="77" y="194"/>
                </a:lnTo>
                <a:lnTo>
                  <a:pt x="77" y="101"/>
                </a:lnTo>
                <a:lnTo>
                  <a:pt x="77" y="98"/>
                </a:lnTo>
                <a:lnTo>
                  <a:pt x="78" y="95"/>
                </a:lnTo>
                <a:lnTo>
                  <a:pt x="79" y="93"/>
                </a:lnTo>
                <a:lnTo>
                  <a:pt x="81" y="90"/>
                </a:lnTo>
                <a:lnTo>
                  <a:pt x="83" y="89"/>
                </a:lnTo>
                <a:lnTo>
                  <a:pt x="86" y="87"/>
                </a:lnTo>
                <a:lnTo>
                  <a:pt x="88" y="87"/>
                </a:lnTo>
                <a:lnTo>
                  <a:pt x="91" y="86"/>
                </a:lnTo>
                <a:close/>
                <a:moveTo>
                  <a:pt x="178" y="78"/>
                </a:moveTo>
                <a:lnTo>
                  <a:pt x="207" y="78"/>
                </a:lnTo>
                <a:lnTo>
                  <a:pt x="212" y="85"/>
                </a:lnTo>
                <a:lnTo>
                  <a:pt x="203" y="136"/>
                </a:lnTo>
                <a:lnTo>
                  <a:pt x="215" y="148"/>
                </a:lnTo>
                <a:lnTo>
                  <a:pt x="227" y="136"/>
                </a:lnTo>
                <a:lnTo>
                  <a:pt x="218" y="85"/>
                </a:lnTo>
                <a:lnTo>
                  <a:pt x="223" y="78"/>
                </a:lnTo>
                <a:lnTo>
                  <a:pt x="251" y="78"/>
                </a:lnTo>
                <a:lnTo>
                  <a:pt x="254" y="78"/>
                </a:lnTo>
                <a:lnTo>
                  <a:pt x="256" y="79"/>
                </a:lnTo>
                <a:lnTo>
                  <a:pt x="259" y="80"/>
                </a:lnTo>
                <a:lnTo>
                  <a:pt x="261" y="82"/>
                </a:lnTo>
                <a:lnTo>
                  <a:pt x="262" y="84"/>
                </a:lnTo>
                <a:lnTo>
                  <a:pt x="263" y="86"/>
                </a:lnTo>
                <a:lnTo>
                  <a:pt x="264" y="89"/>
                </a:lnTo>
                <a:lnTo>
                  <a:pt x="264" y="91"/>
                </a:lnTo>
                <a:lnTo>
                  <a:pt x="264" y="173"/>
                </a:lnTo>
                <a:lnTo>
                  <a:pt x="263" y="175"/>
                </a:lnTo>
                <a:lnTo>
                  <a:pt x="263" y="178"/>
                </a:lnTo>
                <a:lnTo>
                  <a:pt x="261" y="180"/>
                </a:lnTo>
                <a:lnTo>
                  <a:pt x="260" y="182"/>
                </a:lnTo>
                <a:lnTo>
                  <a:pt x="258" y="184"/>
                </a:lnTo>
                <a:lnTo>
                  <a:pt x="256" y="185"/>
                </a:lnTo>
                <a:lnTo>
                  <a:pt x="253" y="186"/>
                </a:lnTo>
                <a:lnTo>
                  <a:pt x="250" y="186"/>
                </a:lnTo>
                <a:lnTo>
                  <a:pt x="249" y="186"/>
                </a:lnTo>
                <a:lnTo>
                  <a:pt x="247" y="185"/>
                </a:lnTo>
                <a:lnTo>
                  <a:pt x="247" y="285"/>
                </a:lnTo>
                <a:lnTo>
                  <a:pt x="247" y="288"/>
                </a:lnTo>
                <a:lnTo>
                  <a:pt x="246" y="291"/>
                </a:lnTo>
                <a:lnTo>
                  <a:pt x="245" y="294"/>
                </a:lnTo>
                <a:lnTo>
                  <a:pt x="243" y="297"/>
                </a:lnTo>
                <a:lnTo>
                  <a:pt x="241" y="299"/>
                </a:lnTo>
                <a:lnTo>
                  <a:pt x="238" y="300"/>
                </a:lnTo>
                <a:lnTo>
                  <a:pt x="236" y="302"/>
                </a:lnTo>
                <a:lnTo>
                  <a:pt x="233" y="302"/>
                </a:lnTo>
                <a:lnTo>
                  <a:pt x="230" y="303"/>
                </a:lnTo>
                <a:lnTo>
                  <a:pt x="227" y="303"/>
                </a:lnTo>
                <a:lnTo>
                  <a:pt x="224" y="302"/>
                </a:lnTo>
                <a:lnTo>
                  <a:pt x="221" y="301"/>
                </a:lnTo>
                <a:lnTo>
                  <a:pt x="219" y="299"/>
                </a:lnTo>
                <a:lnTo>
                  <a:pt x="217" y="297"/>
                </a:lnTo>
                <a:lnTo>
                  <a:pt x="215" y="295"/>
                </a:lnTo>
                <a:lnTo>
                  <a:pt x="213" y="297"/>
                </a:lnTo>
                <a:lnTo>
                  <a:pt x="211" y="299"/>
                </a:lnTo>
                <a:lnTo>
                  <a:pt x="209" y="301"/>
                </a:lnTo>
                <a:lnTo>
                  <a:pt x="206" y="302"/>
                </a:lnTo>
                <a:lnTo>
                  <a:pt x="203" y="303"/>
                </a:lnTo>
                <a:lnTo>
                  <a:pt x="200" y="303"/>
                </a:lnTo>
                <a:lnTo>
                  <a:pt x="197" y="302"/>
                </a:lnTo>
                <a:lnTo>
                  <a:pt x="194" y="302"/>
                </a:lnTo>
                <a:lnTo>
                  <a:pt x="192" y="300"/>
                </a:lnTo>
                <a:lnTo>
                  <a:pt x="189" y="299"/>
                </a:lnTo>
                <a:lnTo>
                  <a:pt x="187" y="297"/>
                </a:lnTo>
                <a:lnTo>
                  <a:pt x="185" y="294"/>
                </a:lnTo>
                <a:lnTo>
                  <a:pt x="184" y="291"/>
                </a:lnTo>
                <a:lnTo>
                  <a:pt x="183" y="288"/>
                </a:lnTo>
                <a:lnTo>
                  <a:pt x="183" y="285"/>
                </a:lnTo>
                <a:lnTo>
                  <a:pt x="183" y="214"/>
                </a:lnTo>
                <a:lnTo>
                  <a:pt x="186" y="212"/>
                </a:lnTo>
                <a:lnTo>
                  <a:pt x="189" y="210"/>
                </a:lnTo>
                <a:lnTo>
                  <a:pt x="191" y="207"/>
                </a:lnTo>
                <a:lnTo>
                  <a:pt x="193" y="204"/>
                </a:lnTo>
                <a:lnTo>
                  <a:pt x="194" y="200"/>
                </a:lnTo>
                <a:lnTo>
                  <a:pt x="195" y="197"/>
                </a:lnTo>
                <a:lnTo>
                  <a:pt x="196" y="193"/>
                </a:lnTo>
                <a:lnTo>
                  <a:pt x="197" y="101"/>
                </a:lnTo>
                <a:lnTo>
                  <a:pt x="196" y="97"/>
                </a:lnTo>
                <a:lnTo>
                  <a:pt x="195" y="94"/>
                </a:lnTo>
                <a:lnTo>
                  <a:pt x="194" y="90"/>
                </a:lnTo>
                <a:lnTo>
                  <a:pt x="192" y="87"/>
                </a:lnTo>
                <a:lnTo>
                  <a:pt x="190" y="84"/>
                </a:lnTo>
                <a:lnTo>
                  <a:pt x="187" y="82"/>
                </a:lnTo>
                <a:lnTo>
                  <a:pt x="184" y="80"/>
                </a:lnTo>
                <a:lnTo>
                  <a:pt x="181" y="79"/>
                </a:lnTo>
                <a:lnTo>
                  <a:pt x="178" y="78"/>
                </a:lnTo>
                <a:lnTo>
                  <a:pt x="178" y="78"/>
                </a:lnTo>
                <a:close/>
                <a:moveTo>
                  <a:pt x="13" y="78"/>
                </a:moveTo>
                <a:lnTo>
                  <a:pt x="41" y="78"/>
                </a:lnTo>
                <a:lnTo>
                  <a:pt x="46" y="85"/>
                </a:lnTo>
                <a:lnTo>
                  <a:pt x="37" y="136"/>
                </a:lnTo>
                <a:lnTo>
                  <a:pt x="49" y="147"/>
                </a:lnTo>
                <a:lnTo>
                  <a:pt x="62" y="136"/>
                </a:lnTo>
                <a:lnTo>
                  <a:pt x="53" y="85"/>
                </a:lnTo>
                <a:lnTo>
                  <a:pt x="58" y="78"/>
                </a:lnTo>
                <a:lnTo>
                  <a:pt x="86" y="78"/>
                </a:lnTo>
                <a:lnTo>
                  <a:pt x="83" y="79"/>
                </a:lnTo>
                <a:lnTo>
                  <a:pt x="80" y="81"/>
                </a:lnTo>
                <a:lnTo>
                  <a:pt x="77" y="83"/>
                </a:lnTo>
                <a:lnTo>
                  <a:pt x="74" y="85"/>
                </a:lnTo>
                <a:lnTo>
                  <a:pt x="72" y="88"/>
                </a:lnTo>
                <a:lnTo>
                  <a:pt x="70" y="91"/>
                </a:lnTo>
                <a:lnTo>
                  <a:pt x="69" y="94"/>
                </a:lnTo>
                <a:lnTo>
                  <a:pt x="68" y="97"/>
                </a:lnTo>
                <a:lnTo>
                  <a:pt x="68" y="101"/>
                </a:lnTo>
                <a:lnTo>
                  <a:pt x="68" y="194"/>
                </a:lnTo>
                <a:lnTo>
                  <a:pt x="68" y="198"/>
                </a:lnTo>
                <a:lnTo>
                  <a:pt x="69" y="202"/>
                </a:lnTo>
                <a:lnTo>
                  <a:pt x="71" y="205"/>
                </a:lnTo>
                <a:lnTo>
                  <a:pt x="73" y="208"/>
                </a:lnTo>
                <a:lnTo>
                  <a:pt x="75" y="211"/>
                </a:lnTo>
                <a:lnTo>
                  <a:pt x="78" y="213"/>
                </a:lnTo>
                <a:lnTo>
                  <a:pt x="81" y="215"/>
                </a:lnTo>
                <a:lnTo>
                  <a:pt x="81" y="285"/>
                </a:lnTo>
                <a:lnTo>
                  <a:pt x="81" y="288"/>
                </a:lnTo>
                <a:lnTo>
                  <a:pt x="80" y="291"/>
                </a:lnTo>
                <a:lnTo>
                  <a:pt x="79" y="294"/>
                </a:lnTo>
                <a:lnTo>
                  <a:pt x="77" y="297"/>
                </a:lnTo>
                <a:lnTo>
                  <a:pt x="75" y="299"/>
                </a:lnTo>
                <a:lnTo>
                  <a:pt x="73" y="300"/>
                </a:lnTo>
                <a:lnTo>
                  <a:pt x="70" y="302"/>
                </a:lnTo>
                <a:lnTo>
                  <a:pt x="67" y="302"/>
                </a:lnTo>
                <a:lnTo>
                  <a:pt x="64" y="303"/>
                </a:lnTo>
                <a:lnTo>
                  <a:pt x="61" y="303"/>
                </a:lnTo>
                <a:lnTo>
                  <a:pt x="58" y="302"/>
                </a:lnTo>
                <a:lnTo>
                  <a:pt x="56" y="301"/>
                </a:lnTo>
                <a:lnTo>
                  <a:pt x="53" y="299"/>
                </a:lnTo>
                <a:lnTo>
                  <a:pt x="51" y="297"/>
                </a:lnTo>
                <a:lnTo>
                  <a:pt x="49" y="295"/>
                </a:lnTo>
                <a:lnTo>
                  <a:pt x="48" y="297"/>
                </a:lnTo>
                <a:lnTo>
                  <a:pt x="46" y="299"/>
                </a:lnTo>
                <a:lnTo>
                  <a:pt x="43" y="301"/>
                </a:lnTo>
                <a:lnTo>
                  <a:pt x="41" y="302"/>
                </a:lnTo>
                <a:lnTo>
                  <a:pt x="38" y="303"/>
                </a:lnTo>
                <a:lnTo>
                  <a:pt x="35" y="303"/>
                </a:lnTo>
                <a:lnTo>
                  <a:pt x="32" y="302"/>
                </a:lnTo>
                <a:lnTo>
                  <a:pt x="29" y="302"/>
                </a:lnTo>
                <a:lnTo>
                  <a:pt x="26" y="300"/>
                </a:lnTo>
                <a:lnTo>
                  <a:pt x="24" y="299"/>
                </a:lnTo>
                <a:lnTo>
                  <a:pt x="22" y="297"/>
                </a:lnTo>
                <a:lnTo>
                  <a:pt x="20" y="294"/>
                </a:lnTo>
                <a:lnTo>
                  <a:pt x="19" y="291"/>
                </a:lnTo>
                <a:lnTo>
                  <a:pt x="18" y="288"/>
                </a:lnTo>
                <a:lnTo>
                  <a:pt x="18" y="285"/>
                </a:lnTo>
                <a:lnTo>
                  <a:pt x="18" y="186"/>
                </a:lnTo>
                <a:lnTo>
                  <a:pt x="15" y="187"/>
                </a:lnTo>
                <a:lnTo>
                  <a:pt x="13" y="187"/>
                </a:lnTo>
                <a:lnTo>
                  <a:pt x="11" y="187"/>
                </a:lnTo>
                <a:lnTo>
                  <a:pt x="8" y="186"/>
                </a:lnTo>
                <a:lnTo>
                  <a:pt x="6" y="185"/>
                </a:lnTo>
                <a:lnTo>
                  <a:pt x="4" y="183"/>
                </a:lnTo>
                <a:lnTo>
                  <a:pt x="2" y="181"/>
                </a:lnTo>
                <a:lnTo>
                  <a:pt x="1" y="179"/>
                </a:lnTo>
                <a:lnTo>
                  <a:pt x="0" y="176"/>
                </a:lnTo>
                <a:lnTo>
                  <a:pt x="0" y="174"/>
                </a:lnTo>
                <a:lnTo>
                  <a:pt x="0" y="91"/>
                </a:lnTo>
                <a:lnTo>
                  <a:pt x="0" y="88"/>
                </a:lnTo>
                <a:lnTo>
                  <a:pt x="1" y="86"/>
                </a:lnTo>
                <a:lnTo>
                  <a:pt x="2" y="84"/>
                </a:lnTo>
                <a:lnTo>
                  <a:pt x="4" y="82"/>
                </a:lnTo>
                <a:lnTo>
                  <a:pt x="6" y="80"/>
                </a:lnTo>
                <a:lnTo>
                  <a:pt x="8" y="79"/>
                </a:lnTo>
                <a:lnTo>
                  <a:pt x="11" y="78"/>
                </a:lnTo>
                <a:lnTo>
                  <a:pt x="13" y="78"/>
                </a:lnTo>
                <a:close/>
                <a:moveTo>
                  <a:pt x="215" y="1"/>
                </a:moveTo>
                <a:lnTo>
                  <a:pt x="219" y="1"/>
                </a:lnTo>
                <a:lnTo>
                  <a:pt x="222" y="2"/>
                </a:lnTo>
                <a:lnTo>
                  <a:pt x="226" y="3"/>
                </a:lnTo>
                <a:lnTo>
                  <a:pt x="229" y="4"/>
                </a:lnTo>
                <a:lnTo>
                  <a:pt x="232" y="5"/>
                </a:lnTo>
                <a:lnTo>
                  <a:pt x="235" y="7"/>
                </a:lnTo>
                <a:lnTo>
                  <a:pt x="237" y="10"/>
                </a:lnTo>
                <a:lnTo>
                  <a:pt x="239" y="12"/>
                </a:lnTo>
                <a:lnTo>
                  <a:pt x="241" y="15"/>
                </a:lnTo>
                <a:lnTo>
                  <a:pt x="243" y="18"/>
                </a:lnTo>
                <a:lnTo>
                  <a:pt x="244" y="22"/>
                </a:lnTo>
                <a:lnTo>
                  <a:pt x="244" y="26"/>
                </a:lnTo>
                <a:lnTo>
                  <a:pt x="245" y="30"/>
                </a:lnTo>
                <a:lnTo>
                  <a:pt x="244" y="34"/>
                </a:lnTo>
                <a:lnTo>
                  <a:pt x="244" y="39"/>
                </a:lnTo>
                <a:lnTo>
                  <a:pt x="243" y="43"/>
                </a:lnTo>
                <a:lnTo>
                  <a:pt x="241" y="47"/>
                </a:lnTo>
                <a:lnTo>
                  <a:pt x="239" y="51"/>
                </a:lnTo>
                <a:lnTo>
                  <a:pt x="237" y="55"/>
                </a:lnTo>
                <a:lnTo>
                  <a:pt x="235" y="58"/>
                </a:lnTo>
                <a:lnTo>
                  <a:pt x="232" y="61"/>
                </a:lnTo>
                <a:lnTo>
                  <a:pt x="229" y="64"/>
                </a:lnTo>
                <a:lnTo>
                  <a:pt x="226" y="66"/>
                </a:lnTo>
                <a:lnTo>
                  <a:pt x="222" y="68"/>
                </a:lnTo>
                <a:lnTo>
                  <a:pt x="219" y="69"/>
                </a:lnTo>
                <a:lnTo>
                  <a:pt x="215" y="69"/>
                </a:lnTo>
                <a:lnTo>
                  <a:pt x="211" y="69"/>
                </a:lnTo>
                <a:lnTo>
                  <a:pt x="208" y="68"/>
                </a:lnTo>
                <a:lnTo>
                  <a:pt x="204" y="66"/>
                </a:lnTo>
                <a:lnTo>
                  <a:pt x="201" y="64"/>
                </a:lnTo>
                <a:lnTo>
                  <a:pt x="198" y="61"/>
                </a:lnTo>
                <a:lnTo>
                  <a:pt x="195" y="58"/>
                </a:lnTo>
                <a:lnTo>
                  <a:pt x="193" y="55"/>
                </a:lnTo>
                <a:lnTo>
                  <a:pt x="191" y="51"/>
                </a:lnTo>
                <a:lnTo>
                  <a:pt x="189" y="47"/>
                </a:lnTo>
                <a:lnTo>
                  <a:pt x="187" y="43"/>
                </a:lnTo>
                <a:lnTo>
                  <a:pt x="186" y="39"/>
                </a:lnTo>
                <a:lnTo>
                  <a:pt x="185" y="34"/>
                </a:lnTo>
                <a:lnTo>
                  <a:pt x="185" y="30"/>
                </a:lnTo>
                <a:lnTo>
                  <a:pt x="185" y="26"/>
                </a:lnTo>
                <a:lnTo>
                  <a:pt x="186" y="22"/>
                </a:lnTo>
                <a:lnTo>
                  <a:pt x="187" y="18"/>
                </a:lnTo>
                <a:lnTo>
                  <a:pt x="189" y="15"/>
                </a:lnTo>
                <a:lnTo>
                  <a:pt x="191" y="12"/>
                </a:lnTo>
                <a:lnTo>
                  <a:pt x="193" y="10"/>
                </a:lnTo>
                <a:lnTo>
                  <a:pt x="195" y="7"/>
                </a:lnTo>
                <a:lnTo>
                  <a:pt x="198" y="5"/>
                </a:lnTo>
                <a:lnTo>
                  <a:pt x="201" y="4"/>
                </a:lnTo>
                <a:lnTo>
                  <a:pt x="204" y="3"/>
                </a:lnTo>
                <a:lnTo>
                  <a:pt x="208" y="2"/>
                </a:lnTo>
                <a:lnTo>
                  <a:pt x="211" y="1"/>
                </a:lnTo>
                <a:lnTo>
                  <a:pt x="215" y="1"/>
                </a:lnTo>
                <a:close/>
                <a:moveTo>
                  <a:pt x="49" y="1"/>
                </a:moveTo>
                <a:lnTo>
                  <a:pt x="53" y="1"/>
                </a:lnTo>
                <a:lnTo>
                  <a:pt x="57" y="2"/>
                </a:lnTo>
                <a:lnTo>
                  <a:pt x="60" y="3"/>
                </a:lnTo>
                <a:lnTo>
                  <a:pt x="63" y="4"/>
                </a:lnTo>
                <a:lnTo>
                  <a:pt x="66" y="5"/>
                </a:lnTo>
                <a:lnTo>
                  <a:pt x="69" y="7"/>
                </a:lnTo>
                <a:lnTo>
                  <a:pt x="72" y="10"/>
                </a:lnTo>
                <a:lnTo>
                  <a:pt x="74" y="12"/>
                </a:lnTo>
                <a:lnTo>
                  <a:pt x="76" y="15"/>
                </a:lnTo>
                <a:lnTo>
                  <a:pt x="77" y="18"/>
                </a:lnTo>
                <a:lnTo>
                  <a:pt x="78" y="22"/>
                </a:lnTo>
                <a:lnTo>
                  <a:pt x="79" y="26"/>
                </a:lnTo>
                <a:lnTo>
                  <a:pt x="79" y="30"/>
                </a:lnTo>
                <a:lnTo>
                  <a:pt x="79" y="34"/>
                </a:lnTo>
                <a:lnTo>
                  <a:pt x="78" y="39"/>
                </a:lnTo>
                <a:lnTo>
                  <a:pt x="77" y="43"/>
                </a:lnTo>
                <a:lnTo>
                  <a:pt x="76" y="47"/>
                </a:lnTo>
                <a:lnTo>
                  <a:pt x="74" y="51"/>
                </a:lnTo>
                <a:lnTo>
                  <a:pt x="72" y="55"/>
                </a:lnTo>
                <a:lnTo>
                  <a:pt x="69" y="58"/>
                </a:lnTo>
                <a:lnTo>
                  <a:pt x="66" y="61"/>
                </a:lnTo>
                <a:lnTo>
                  <a:pt x="63" y="64"/>
                </a:lnTo>
                <a:lnTo>
                  <a:pt x="60" y="66"/>
                </a:lnTo>
                <a:lnTo>
                  <a:pt x="57" y="68"/>
                </a:lnTo>
                <a:lnTo>
                  <a:pt x="53" y="69"/>
                </a:lnTo>
                <a:lnTo>
                  <a:pt x="49" y="69"/>
                </a:lnTo>
                <a:lnTo>
                  <a:pt x="46" y="69"/>
                </a:lnTo>
                <a:lnTo>
                  <a:pt x="42" y="68"/>
                </a:lnTo>
                <a:lnTo>
                  <a:pt x="39" y="66"/>
                </a:lnTo>
                <a:lnTo>
                  <a:pt x="35" y="64"/>
                </a:lnTo>
                <a:lnTo>
                  <a:pt x="32" y="61"/>
                </a:lnTo>
                <a:lnTo>
                  <a:pt x="30" y="58"/>
                </a:lnTo>
                <a:lnTo>
                  <a:pt x="27" y="55"/>
                </a:lnTo>
                <a:lnTo>
                  <a:pt x="25" y="51"/>
                </a:lnTo>
                <a:lnTo>
                  <a:pt x="23" y="47"/>
                </a:lnTo>
                <a:lnTo>
                  <a:pt x="22" y="43"/>
                </a:lnTo>
                <a:lnTo>
                  <a:pt x="21" y="39"/>
                </a:lnTo>
                <a:lnTo>
                  <a:pt x="20" y="34"/>
                </a:lnTo>
                <a:lnTo>
                  <a:pt x="20" y="30"/>
                </a:lnTo>
                <a:lnTo>
                  <a:pt x="20" y="26"/>
                </a:lnTo>
                <a:lnTo>
                  <a:pt x="21" y="22"/>
                </a:lnTo>
                <a:lnTo>
                  <a:pt x="22" y="18"/>
                </a:lnTo>
                <a:lnTo>
                  <a:pt x="23" y="15"/>
                </a:lnTo>
                <a:lnTo>
                  <a:pt x="25" y="12"/>
                </a:lnTo>
                <a:lnTo>
                  <a:pt x="27" y="10"/>
                </a:lnTo>
                <a:lnTo>
                  <a:pt x="30" y="7"/>
                </a:lnTo>
                <a:lnTo>
                  <a:pt x="32" y="5"/>
                </a:lnTo>
                <a:lnTo>
                  <a:pt x="35" y="4"/>
                </a:lnTo>
                <a:lnTo>
                  <a:pt x="39" y="3"/>
                </a:lnTo>
                <a:lnTo>
                  <a:pt x="42" y="2"/>
                </a:lnTo>
                <a:lnTo>
                  <a:pt x="46" y="1"/>
                </a:lnTo>
                <a:lnTo>
                  <a:pt x="49" y="1"/>
                </a:lnTo>
                <a:close/>
                <a:moveTo>
                  <a:pt x="132" y="0"/>
                </a:moveTo>
                <a:lnTo>
                  <a:pt x="136" y="0"/>
                </a:lnTo>
                <a:lnTo>
                  <a:pt x="140" y="0"/>
                </a:lnTo>
                <a:lnTo>
                  <a:pt x="143" y="1"/>
                </a:lnTo>
                <a:lnTo>
                  <a:pt x="147" y="2"/>
                </a:lnTo>
                <a:lnTo>
                  <a:pt x="150" y="4"/>
                </a:lnTo>
                <a:lnTo>
                  <a:pt x="153" y="6"/>
                </a:lnTo>
                <a:lnTo>
                  <a:pt x="156" y="8"/>
                </a:lnTo>
                <a:lnTo>
                  <a:pt x="158" y="10"/>
                </a:lnTo>
                <a:lnTo>
                  <a:pt x="160" y="13"/>
                </a:lnTo>
                <a:lnTo>
                  <a:pt x="162" y="16"/>
                </a:lnTo>
                <a:lnTo>
                  <a:pt x="164" y="20"/>
                </a:lnTo>
                <a:lnTo>
                  <a:pt x="165" y="23"/>
                </a:lnTo>
                <a:lnTo>
                  <a:pt x="165" y="28"/>
                </a:lnTo>
                <a:lnTo>
                  <a:pt x="166" y="32"/>
                </a:lnTo>
                <a:lnTo>
                  <a:pt x="165" y="37"/>
                </a:lnTo>
                <a:lnTo>
                  <a:pt x="165" y="41"/>
                </a:lnTo>
                <a:lnTo>
                  <a:pt x="164" y="46"/>
                </a:lnTo>
                <a:lnTo>
                  <a:pt x="162" y="50"/>
                </a:lnTo>
                <a:lnTo>
                  <a:pt x="160" y="54"/>
                </a:lnTo>
                <a:lnTo>
                  <a:pt x="158" y="58"/>
                </a:lnTo>
                <a:lnTo>
                  <a:pt x="156" y="62"/>
                </a:lnTo>
                <a:lnTo>
                  <a:pt x="153" y="65"/>
                </a:lnTo>
                <a:lnTo>
                  <a:pt x="150" y="69"/>
                </a:lnTo>
                <a:lnTo>
                  <a:pt x="147" y="71"/>
                </a:lnTo>
                <a:lnTo>
                  <a:pt x="143" y="73"/>
                </a:lnTo>
                <a:lnTo>
                  <a:pt x="140" y="75"/>
                </a:lnTo>
                <a:lnTo>
                  <a:pt x="136" y="76"/>
                </a:lnTo>
                <a:lnTo>
                  <a:pt x="132" y="76"/>
                </a:lnTo>
                <a:lnTo>
                  <a:pt x="128" y="76"/>
                </a:lnTo>
                <a:lnTo>
                  <a:pt x="124" y="75"/>
                </a:lnTo>
                <a:lnTo>
                  <a:pt x="121" y="73"/>
                </a:lnTo>
                <a:lnTo>
                  <a:pt x="118" y="71"/>
                </a:lnTo>
                <a:lnTo>
                  <a:pt x="114" y="69"/>
                </a:lnTo>
                <a:lnTo>
                  <a:pt x="111" y="65"/>
                </a:lnTo>
                <a:lnTo>
                  <a:pt x="109" y="62"/>
                </a:lnTo>
                <a:lnTo>
                  <a:pt x="106" y="58"/>
                </a:lnTo>
                <a:lnTo>
                  <a:pt x="104" y="54"/>
                </a:lnTo>
                <a:lnTo>
                  <a:pt x="102" y="50"/>
                </a:lnTo>
                <a:lnTo>
                  <a:pt x="101" y="46"/>
                </a:lnTo>
                <a:lnTo>
                  <a:pt x="100" y="41"/>
                </a:lnTo>
                <a:lnTo>
                  <a:pt x="99" y="37"/>
                </a:lnTo>
                <a:lnTo>
                  <a:pt x="99" y="32"/>
                </a:lnTo>
                <a:lnTo>
                  <a:pt x="99" y="28"/>
                </a:lnTo>
                <a:lnTo>
                  <a:pt x="100" y="23"/>
                </a:lnTo>
                <a:lnTo>
                  <a:pt x="101" y="20"/>
                </a:lnTo>
                <a:lnTo>
                  <a:pt x="102" y="16"/>
                </a:lnTo>
                <a:lnTo>
                  <a:pt x="104" y="13"/>
                </a:lnTo>
                <a:lnTo>
                  <a:pt x="106" y="10"/>
                </a:lnTo>
                <a:lnTo>
                  <a:pt x="109" y="8"/>
                </a:lnTo>
                <a:lnTo>
                  <a:pt x="111" y="6"/>
                </a:lnTo>
                <a:lnTo>
                  <a:pt x="114" y="4"/>
                </a:lnTo>
                <a:lnTo>
                  <a:pt x="118" y="2"/>
                </a:lnTo>
                <a:lnTo>
                  <a:pt x="121" y="1"/>
                </a:lnTo>
                <a:lnTo>
                  <a:pt x="125" y="0"/>
                </a:lnTo>
                <a:lnTo>
                  <a:pt x="128" y="0"/>
                </a:lnTo>
                <a:lnTo>
                  <a:pt x="1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6" name="Oval 25"/>
          <p:cNvSpPr/>
          <p:nvPr/>
        </p:nvSpPr>
        <p:spPr>
          <a:xfrm rot="5400000">
            <a:off x="4237801" y="3305311"/>
            <a:ext cx="660536" cy="660536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350" b="1" dirty="0"/>
          </a:p>
        </p:txBody>
      </p:sp>
      <p:sp>
        <p:nvSpPr>
          <p:cNvPr id="73" name="Freeform 6"/>
          <p:cNvSpPr>
            <a:spLocks noEditPoints="1"/>
          </p:cNvSpPr>
          <p:nvPr/>
        </p:nvSpPr>
        <p:spPr bwMode="auto">
          <a:xfrm>
            <a:off x="4440440" y="3420511"/>
            <a:ext cx="255260" cy="208514"/>
          </a:xfrm>
          <a:custGeom>
            <a:avLst/>
            <a:gdLst/>
            <a:ahLst/>
            <a:cxnLst>
              <a:cxn ang="0">
                <a:pos x="376" y="149"/>
              </a:cxn>
              <a:cxn ang="0">
                <a:pos x="484" y="149"/>
              </a:cxn>
              <a:cxn ang="0">
                <a:pos x="277" y="371"/>
              </a:cxn>
              <a:cxn ang="0">
                <a:pos x="376" y="149"/>
              </a:cxn>
              <a:cxn ang="0">
                <a:pos x="132" y="149"/>
              </a:cxn>
              <a:cxn ang="0">
                <a:pos x="354" y="149"/>
              </a:cxn>
              <a:cxn ang="0">
                <a:pos x="348" y="162"/>
              </a:cxn>
              <a:cxn ang="0">
                <a:pos x="243" y="397"/>
              </a:cxn>
              <a:cxn ang="0">
                <a:pos x="242" y="396"/>
              </a:cxn>
              <a:cxn ang="0">
                <a:pos x="132" y="149"/>
              </a:cxn>
              <a:cxn ang="0">
                <a:pos x="1" y="149"/>
              </a:cxn>
              <a:cxn ang="0">
                <a:pos x="110" y="149"/>
              </a:cxn>
              <a:cxn ang="0">
                <a:pos x="209" y="371"/>
              </a:cxn>
              <a:cxn ang="0">
                <a:pos x="1" y="149"/>
              </a:cxn>
              <a:cxn ang="0">
                <a:pos x="243" y="6"/>
              </a:cxn>
              <a:cxn ang="0">
                <a:pos x="291" y="62"/>
              </a:cxn>
              <a:cxn ang="0">
                <a:pos x="348" y="129"/>
              </a:cxn>
              <a:cxn ang="0">
                <a:pos x="138" y="129"/>
              </a:cxn>
              <a:cxn ang="0">
                <a:pos x="171" y="91"/>
              </a:cxn>
              <a:cxn ang="0">
                <a:pos x="243" y="6"/>
              </a:cxn>
              <a:cxn ang="0">
                <a:pos x="265" y="0"/>
              </a:cxn>
              <a:cxn ang="0">
                <a:pos x="376" y="0"/>
              </a:cxn>
              <a:cxn ang="0">
                <a:pos x="486" y="129"/>
              </a:cxn>
              <a:cxn ang="0">
                <a:pos x="374" y="129"/>
              </a:cxn>
              <a:cxn ang="0">
                <a:pos x="265" y="0"/>
              </a:cxn>
              <a:cxn ang="0">
                <a:pos x="110" y="0"/>
              </a:cxn>
              <a:cxn ang="0">
                <a:pos x="221" y="0"/>
              </a:cxn>
              <a:cxn ang="0">
                <a:pos x="211" y="12"/>
              </a:cxn>
              <a:cxn ang="0">
                <a:pos x="112" y="129"/>
              </a:cxn>
              <a:cxn ang="0">
                <a:pos x="0" y="129"/>
              </a:cxn>
              <a:cxn ang="0">
                <a:pos x="110" y="0"/>
              </a:cxn>
            </a:cxnLst>
            <a:rect l="0" t="0" r="r" b="b"/>
            <a:pathLst>
              <a:path w="486" h="397">
                <a:moveTo>
                  <a:pt x="376" y="149"/>
                </a:moveTo>
                <a:lnTo>
                  <a:pt x="484" y="149"/>
                </a:lnTo>
                <a:lnTo>
                  <a:pt x="277" y="371"/>
                </a:lnTo>
                <a:lnTo>
                  <a:pt x="376" y="149"/>
                </a:lnTo>
                <a:close/>
                <a:moveTo>
                  <a:pt x="132" y="149"/>
                </a:moveTo>
                <a:lnTo>
                  <a:pt x="354" y="149"/>
                </a:lnTo>
                <a:lnTo>
                  <a:pt x="348" y="162"/>
                </a:lnTo>
                <a:lnTo>
                  <a:pt x="243" y="397"/>
                </a:lnTo>
                <a:lnTo>
                  <a:pt x="242" y="396"/>
                </a:lnTo>
                <a:lnTo>
                  <a:pt x="132" y="149"/>
                </a:lnTo>
                <a:close/>
                <a:moveTo>
                  <a:pt x="1" y="149"/>
                </a:moveTo>
                <a:lnTo>
                  <a:pt x="110" y="149"/>
                </a:lnTo>
                <a:lnTo>
                  <a:pt x="209" y="371"/>
                </a:lnTo>
                <a:lnTo>
                  <a:pt x="1" y="149"/>
                </a:lnTo>
                <a:close/>
                <a:moveTo>
                  <a:pt x="243" y="6"/>
                </a:moveTo>
                <a:lnTo>
                  <a:pt x="291" y="62"/>
                </a:lnTo>
                <a:lnTo>
                  <a:pt x="348" y="129"/>
                </a:lnTo>
                <a:lnTo>
                  <a:pt x="138" y="129"/>
                </a:lnTo>
                <a:lnTo>
                  <a:pt x="171" y="91"/>
                </a:lnTo>
                <a:lnTo>
                  <a:pt x="243" y="6"/>
                </a:lnTo>
                <a:close/>
                <a:moveTo>
                  <a:pt x="265" y="0"/>
                </a:moveTo>
                <a:lnTo>
                  <a:pt x="376" y="0"/>
                </a:lnTo>
                <a:lnTo>
                  <a:pt x="486" y="129"/>
                </a:lnTo>
                <a:lnTo>
                  <a:pt x="374" y="129"/>
                </a:lnTo>
                <a:lnTo>
                  <a:pt x="265" y="0"/>
                </a:lnTo>
                <a:close/>
                <a:moveTo>
                  <a:pt x="110" y="0"/>
                </a:moveTo>
                <a:lnTo>
                  <a:pt x="221" y="0"/>
                </a:lnTo>
                <a:lnTo>
                  <a:pt x="211" y="12"/>
                </a:lnTo>
                <a:lnTo>
                  <a:pt x="112" y="129"/>
                </a:lnTo>
                <a:lnTo>
                  <a:pt x="0" y="129"/>
                </a:lnTo>
                <a:lnTo>
                  <a:pt x="11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ooter Text"/>
          <p:cNvSpPr txBox="1"/>
          <p:nvPr/>
        </p:nvSpPr>
        <p:spPr>
          <a:xfrm>
            <a:off x="4293737" y="3641091"/>
            <a:ext cx="556528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88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Regionale</a:t>
            </a:r>
            <a:r>
              <a:rPr lang="en-US" sz="788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788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opgave</a:t>
            </a:r>
            <a:endParaRPr lang="en-US" sz="788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itle 5">
            <a:extLst>
              <a:ext uri="{FF2B5EF4-FFF2-40B4-BE49-F238E27FC236}">
                <a16:creationId xmlns:a16="http://schemas.microsoft.com/office/drawing/2014/main" id="{69396995-382A-DF41-B635-B8096A77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624" y="957581"/>
            <a:ext cx="2915266" cy="356134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tx1"/>
                </a:solidFill>
              </a:rPr>
              <a:t>Voortgangscyclus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005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95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3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65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35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53" grpId="0"/>
      <p:bldP spid="54" grpId="0"/>
      <p:bldP spid="55" grpId="0"/>
      <p:bldP spid="56" grpId="0"/>
      <p:bldP spid="35" grpId="0" animBg="1"/>
      <p:bldP spid="37" grpId="0" animBg="1"/>
      <p:bldP spid="30" grpId="0" animBg="1"/>
      <p:bldP spid="38" grpId="0" animBg="1"/>
      <p:bldP spid="29" grpId="0" animBg="1"/>
      <p:bldP spid="39" grpId="0" animBg="1"/>
      <p:bldP spid="34" grpId="0" animBg="1"/>
      <p:bldP spid="31" grpId="0" animBg="1"/>
      <p:bldP spid="44" grpId="0" animBg="1"/>
      <p:bldP spid="32" grpId="0" animBg="1"/>
      <p:bldP spid="45" grpId="0" animBg="1"/>
      <p:bldP spid="26" grpId="0" animBg="1"/>
      <p:bldP spid="73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162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9E3C7BF-0BF6-31F6-DC22-883B656BD844}"/>
              </a:ext>
            </a:extLst>
          </p:cNvPr>
          <p:cNvSpPr txBox="1"/>
          <p:nvPr/>
        </p:nvSpPr>
        <p:spPr>
          <a:xfrm>
            <a:off x="611560" y="1110291"/>
            <a:ext cx="823636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/>
              <a:t>Werkwijze doorontwikkeling thema’s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Kern van de uitvoeringsagenda: samen en thematisch werken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Werk- en themasessies met uitvoeringsmanagement, beleid en ketenpartners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Voorbeeld: werksessies Dichterbij dan je denkt en </a:t>
            </a:r>
            <a:r>
              <a:rPr lang="nl-NL" sz="2000" dirty="0" err="1"/>
              <a:t>BaanTalent</a:t>
            </a:r>
            <a:r>
              <a:rPr lang="nl-NL" sz="2000" dirty="0"/>
              <a:t>: </a:t>
            </a:r>
          </a:p>
          <a:p>
            <a:pPr>
              <a:spcAft>
                <a:spcPts val="600"/>
              </a:spcAft>
            </a:pPr>
            <a:r>
              <a:rPr lang="nl-NL" sz="2000" dirty="0"/>
              <a:t>      meedenken en  input ophalen vanuit de verschillende gremia/niveaus</a:t>
            </a:r>
          </a:p>
        </p:txBody>
      </p:sp>
      <p:pic>
        <p:nvPicPr>
          <p:cNvPr id="1026" name="Picture 2" descr="U neemt toch ook deel aan de 'Denksessie herijking kernwaarden en kerntaken  huisartsenzorg?'| Onze Huisartsen">
            <a:extLst>
              <a:ext uri="{FF2B5EF4-FFF2-40B4-BE49-F238E27FC236}">
                <a16:creationId xmlns:a16="http://schemas.microsoft.com/office/drawing/2014/main" id="{327C029B-9BE6-192C-2A30-26F7570F0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03530"/>
            <a:ext cx="6115842" cy="314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2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162"/>
            <a:ext cx="82363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9E3C7BF-0BF6-31F6-DC22-883B656BD844}"/>
              </a:ext>
            </a:extLst>
          </p:cNvPr>
          <p:cNvSpPr txBox="1"/>
          <p:nvPr/>
        </p:nvSpPr>
        <p:spPr>
          <a:xfrm>
            <a:off x="1093775" y="1484784"/>
            <a:ext cx="771858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400" b="1" dirty="0"/>
              <a:t>Bouwen aan vertrouwen</a:t>
            </a:r>
          </a:p>
          <a:p>
            <a:pPr>
              <a:spcAft>
                <a:spcPts val="600"/>
              </a:spcAft>
            </a:pPr>
            <a:r>
              <a:rPr lang="nl-NL" sz="2000" dirty="0"/>
              <a:t>Voorstel: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Door ontwikkelen thema’s in 2023 in samenwerking op alle niveaus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Twee werksessies met bestuur, beleid, uitvoeringsmanagement en ketenpartners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D48B0DB-2572-AA51-8539-4ED570E40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905672"/>
            <a:ext cx="590465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872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1547</Words>
  <Application>Microsoft Office PowerPoint</Application>
  <PresentationFormat>Diavoorstelling (4:3)</PresentationFormat>
  <Paragraphs>188</Paragraphs>
  <Slides>25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Kantoorthema</vt:lpstr>
      <vt:lpstr>Voortgang  agenda Werk &amp; Participatie 2022- 2023</vt:lpstr>
      <vt:lpstr>Uitdagingen arbeidsmarkt (landelijk)</vt:lpstr>
      <vt:lpstr>Onze ambitie en oriëntatie</vt:lpstr>
      <vt:lpstr>Regionaal programma op basis van 3 lijnen</vt:lpstr>
      <vt:lpstr>3 regionale programma’s en de verschillende thema’s</vt:lpstr>
      <vt:lpstr>Werkwijze jaarprogramma uitvoeringsmanagement</vt:lpstr>
      <vt:lpstr>Voortgangscyclus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Regio Gooi en Vechtstreek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Marlies van der Molen</dc:creator>
  <cp:lastModifiedBy>Marlies van der Molen</cp:lastModifiedBy>
  <cp:revision>221</cp:revision>
  <dcterms:created xsi:type="dcterms:W3CDTF">2022-03-16T14:38:31Z</dcterms:created>
  <dcterms:modified xsi:type="dcterms:W3CDTF">2022-12-13T13:52:06Z</dcterms:modified>
</cp:coreProperties>
</file>