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700" r:id="rId5"/>
  </p:sldMasterIdLst>
  <p:notesMasterIdLst>
    <p:notesMasterId r:id="rId26"/>
  </p:notesMasterIdLst>
  <p:sldIdLst>
    <p:sldId id="256" r:id="rId6"/>
    <p:sldId id="300" r:id="rId7"/>
    <p:sldId id="355" r:id="rId8"/>
    <p:sldId id="335" r:id="rId9"/>
    <p:sldId id="338" r:id="rId10"/>
    <p:sldId id="339" r:id="rId11"/>
    <p:sldId id="340" r:id="rId12"/>
    <p:sldId id="336" r:id="rId13"/>
    <p:sldId id="318" r:id="rId14"/>
    <p:sldId id="327" r:id="rId15"/>
    <p:sldId id="334" r:id="rId16"/>
    <p:sldId id="359" r:id="rId17"/>
    <p:sldId id="360" r:id="rId18"/>
    <p:sldId id="353" r:id="rId19"/>
    <p:sldId id="354" r:id="rId20"/>
    <p:sldId id="326" r:id="rId21"/>
    <p:sldId id="330" r:id="rId22"/>
    <p:sldId id="333" r:id="rId23"/>
    <p:sldId id="357" r:id="rId24"/>
    <p:sldId id="258" r:id="rId25"/>
  </p:sldIdLst>
  <p:sldSz cx="24382413" cy="13716000"/>
  <p:notesSz cx="6797675" cy="9926638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s, Désirée" initials="ED" lastIdx="3" clrIdx="0">
    <p:extLst>
      <p:ext uri="{19B8F6BF-5375-455C-9EA6-DF929625EA0E}">
        <p15:presenceInfo xmlns:p15="http://schemas.microsoft.com/office/powerpoint/2012/main" userId="S::desiree.eriks@sweco.nl::a475f173-cf89-4894-be7a-a737b9ffc357" providerId="AD"/>
      </p:ext>
    </p:extLst>
  </p:cmAuthor>
  <p:cmAuthor id="2" name="Wigboldus, Jan Nico" initials="WJN" lastIdx="20" clrIdx="1">
    <p:extLst>
      <p:ext uri="{19B8F6BF-5375-455C-9EA6-DF929625EA0E}">
        <p15:presenceInfo xmlns:p15="http://schemas.microsoft.com/office/powerpoint/2012/main" userId="S::jannico.wigboldus@sweco.nl::0268a90f-35e6-4181-9d0d-9aa2df6c6ac1" providerId="AD"/>
      </p:ext>
    </p:extLst>
  </p:cmAuthor>
  <p:cmAuthor id="3" name="Judith van der Meij" initials="JvdM" lastIdx="2" clrIdx="2">
    <p:extLst>
      <p:ext uri="{19B8F6BF-5375-455C-9EA6-DF929625EA0E}">
        <p15:presenceInfo xmlns:p15="http://schemas.microsoft.com/office/powerpoint/2012/main" userId="Judith van der Mei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B22"/>
    <a:srgbClr val="FFFFFF"/>
    <a:srgbClr val="F4A2A4"/>
    <a:srgbClr val="F9918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10"/>
    <p:restoredTop sz="78727" autoAdjust="0"/>
  </p:normalViewPr>
  <p:slideViewPr>
    <p:cSldViewPr snapToGrid="0" snapToObjects="1">
      <p:cViewPr varScale="1">
        <p:scale>
          <a:sx n="54" d="100"/>
          <a:sy n="54" d="100"/>
        </p:scale>
        <p:origin x="948" y="9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28CF-82DA-BF46-808F-32A8D3BAA597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E8FB-EC16-7549-A0CD-C3D3368956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38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15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E8FB-EC16-7549-A0CD-C3D3368956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55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657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92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87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0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18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83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6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56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E8FB-EC16-7549-A0CD-C3D33689565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9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E8FB-EC16-7549-A0CD-C3D3368956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E8FB-EC16-7549-A0CD-C3D3368956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1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">
            <a:extLst>
              <a:ext uri="{FF2B5EF4-FFF2-40B4-BE49-F238E27FC236}">
                <a16:creationId xmlns:a16="http://schemas.microsoft.com/office/drawing/2014/main" id="{7A2DDD6D-0D0D-EC45-8842-120F3EC368B5}"/>
              </a:ext>
            </a:extLst>
          </p:cNvPr>
          <p:cNvSpPr/>
          <p:nvPr userDrawn="1"/>
        </p:nvSpPr>
        <p:spPr>
          <a:xfrm>
            <a:off x="7160926" y="0"/>
            <a:ext cx="17238419" cy="74309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Rechthoek">
            <a:extLst>
              <a:ext uri="{FF2B5EF4-FFF2-40B4-BE49-F238E27FC236}">
                <a16:creationId xmlns:a16="http://schemas.microsoft.com/office/drawing/2014/main" id="{CAAD592B-E796-1445-A301-A31724FA10F5}"/>
              </a:ext>
            </a:extLst>
          </p:cNvPr>
          <p:cNvSpPr/>
          <p:nvPr userDrawn="1"/>
        </p:nvSpPr>
        <p:spPr>
          <a:xfrm>
            <a:off x="7160926" y="7423434"/>
            <a:ext cx="17238419" cy="6307934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" name="Afbeelding" descr="Afbeelding">
            <a:extLst>
              <a:ext uri="{FF2B5EF4-FFF2-40B4-BE49-F238E27FC236}">
                <a16:creationId xmlns:a16="http://schemas.microsoft.com/office/drawing/2014/main" id="{74B3CC16-D25B-F644-AC21-40737C5B7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7828" y="1120666"/>
            <a:ext cx="4154546" cy="10802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40F4EA4B-0897-B744-94F3-52E1177CC4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7712" y="0"/>
            <a:ext cx="17224700" cy="7423434"/>
          </a:xfrm>
          <a:custGeom>
            <a:avLst/>
            <a:gdLst>
              <a:gd name="connsiteX0" fmla="*/ 0 w 17224700"/>
              <a:gd name="connsiteY0" fmla="*/ 0 h 7423434"/>
              <a:gd name="connsiteX1" fmla="*/ 17224700 w 17224700"/>
              <a:gd name="connsiteY1" fmla="*/ 0 h 7423434"/>
              <a:gd name="connsiteX2" fmla="*/ 17224700 w 17224700"/>
              <a:gd name="connsiteY2" fmla="*/ 7423434 h 7423434"/>
              <a:gd name="connsiteX3" fmla="*/ 894599 w 17224700"/>
              <a:gd name="connsiteY3" fmla="*/ 7423434 h 7423434"/>
              <a:gd name="connsiteX4" fmla="*/ 894599 w 17224700"/>
              <a:gd name="connsiteY4" fmla="*/ 7146869 h 7423434"/>
              <a:gd name="connsiteX5" fmla="*/ 0 w 17224700"/>
              <a:gd name="connsiteY5" fmla="*/ 7146869 h 7423434"/>
              <a:gd name="connsiteX6" fmla="*/ 0 w 17224700"/>
              <a:gd name="connsiteY6" fmla="*/ 6252270 h 742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4700" h="7423434">
                <a:moveTo>
                  <a:pt x="0" y="0"/>
                </a:moveTo>
                <a:lnTo>
                  <a:pt x="17224700" y="0"/>
                </a:lnTo>
                <a:lnTo>
                  <a:pt x="17224700" y="7423434"/>
                </a:lnTo>
                <a:lnTo>
                  <a:pt x="894599" y="7423434"/>
                </a:lnTo>
                <a:lnTo>
                  <a:pt x="894599" y="7146869"/>
                </a:lnTo>
                <a:lnTo>
                  <a:pt x="0" y="7146869"/>
                </a:lnTo>
                <a:lnTo>
                  <a:pt x="0" y="62522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7" name="Groepeer">
            <a:extLst>
              <a:ext uri="{FF2B5EF4-FFF2-40B4-BE49-F238E27FC236}">
                <a16:creationId xmlns:a16="http://schemas.microsoft.com/office/drawing/2014/main" id="{922D556D-0E82-2A44-B09F-3FF56675FDD4}"/>
              </a:ext>
            </a:extLst>
          </p:cNvPr>
          <p:cNvGrpSpPr/>
          <p:nvPr userDrawn="1"/>
        </p:nvGrpSpPr>
        <p:grpSpPr>
          <a:xfrm>
            <a:off x="5979034" y="6252271"/>
            <a:ext cx="2073276" cy="2073276"/>
            <a:chOff x="0" y="0"/>
            <a:chExt cx="2073275" cy="2073275"/>
          </a:xfrm>
          <a:solidFill>
            <a:schemeClr val="tx1"/>
          </a:solidFill>
        </p:grpSpPr>
        <p:sp>
          <p:nvSpPr>
            <p:cNvPr id="28" name="Rechthoek">
              <a:extLst>
                <a:ext uri="{FF2B5EF4-FFF2-40B4-BE49-F238E27FC236}">
                  <a16:creationId xmlns:a16="http://schemas.microsoft.com/office/drawing/2014/main" id="{853ECE44-5D15-9748-8825-E3C15DD98D83}"/>
                </a:ext>
              </a:extLst>
            </p:cNvPr>
            <p:cNvSpPr/>
            <p:nvPr/>
          </p:nvSpPr>
          <p:spPr>
            <a:xfrm>
              <a:off x="894597" y="-1"/>
              <a:ext cx="284081" cy="207327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Rechthoek">
              <a:extLst>
                <a:ext uri="{FF2B5EF4-FFF2-40B4-BE49-F238E27FC236}">
                  <a16:creationId xmlns:a16="http://schemas.microsoft.com/office/drawing/2014/main" id="{E0D2287C-829A-6C46-AB33-AC6A1687BA56}"/>
                </a:ext>
              </a:extLst>
            </p:cNvPr>
            <p:cNvSpPr/>
            <p:nvPr/>
          </p:nvSpPr>
          <p:spPr>
            <a:xfrm rot="16200000">
              <a:off x="894597" y="0"/>
              <a:ext cx="284081" cy="207327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0" name="Tijdelijke aanduiding voor titel 17">
            <a:extLst>
              <a:ext uri="{FF2B5EF4-FFF2-40B4-BE49-F238E27FC236}">
                <a16:creationId xmlns:a16="http://schemas.microsoft.com/office/drawing/2014/main" id="{F7DF13CF-9F1B-3241-8BA5-69CF9C3CB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8491" y="8325547"/>
            <a:ext cx="13472337" cy="37541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Presentatie titel</a:t>
            </a:r>
            <a:br>
              <a:rPr lang="nl-NL" dirty="0"/>
            </a:br>
            <a:r>
              <a:rPr lang="nl-NL" dirty="0"/>
              <a:t>tweede regel</a:t>
            </a:r>
            <a:br>
              <a:rPr lang="nl-NL" dirty="0"/>
            </a:br>
            <a:r>
              <a:rPr lang="nl-NL" dirty="0"/>
              <a:t>derde regel</a:t>
            </a:r>
          </a:p>
        </p:txBody>
      </p:sp>
      <p:sp>
        <p:nvSpPr>
          <p:cNvPr id="31" name="Tijdelijke aanduiding voor tekst 8">
            <a:extLst>
              <a:ext uri="{FF2B5EF4-FFF2-40B4-BE49-F238E27FC236}">
                <a16:creationId xmlns:a16="http://schemas.microsoft.com/office/drawing/2014/main" id="{C3775D11-C08E-F64D-A9A0-6B53D8F34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7715" y="12376708"/>
            <a:ext cx="13473113" cy="513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Presentatie ondertitel</a:t>
            </a:r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id="{D21A5EBA-B2A1-9345-83FA-0BFC89D6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827" y="11198966"/>
            <a:ext cx="4603750" cy="448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35" name="Tijdelijke aanduiding voor tekst 21">
            <a:extLst>
              <a:ext uri="{FF2B5EF4-FFF2-40B4-BE49-F238E27FC236}">
                <a16:creationId xmlns:a16="http://schemas.microsoft.com/office/drawing/2014/main" id="{93FF3B07-0CD1-E444-98E1-FD004B453C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0702" y="12441378"/>
            <a:ext cx="4603750" cy="44876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Afdeling / Organisatie</a:t>
            </a:r>
          </a:p>
        </p:txBody>
      </p:sp>
      <p:sp>
        <p:nvSpPr>
          <p:cNvPr id="36" name="Tijdelijke aanduiding voor tekst 21">
            <a:extLst>
              <a:ext uri="{FF2B5EF4-FFF2-40B4-BE49-F238E27FC236}">
                <a16:creationId xmlns:a16="http://schemas.microsoft.com/office/drawing/2014/main" id="{111C0330-46C5-8141-AFB2-43863A3BE8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0702" y="11927947"/>
            <a:ext cx="4603750" cy="44876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Naam Auteur</a:t>
            </a:r>
          </a:p>
        </p:txBody>
      </p:sp>
    </p:spTree>
    <p:extLst>
      <p:ext uri="{BB962C8B-B14F-4D97-AF65-F5344CB8AC3E}">
        <p14:creationId xmlns:p14="http://schemas.microsoft.com/office/powerpoint/2010/main" val="163486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beeld, 1/2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1" y="3042930"/>
            <a:ext cx="12190412" cy="106730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12201530" y="-18454"/>
            <a:ext cx="12180883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-1" y="-1"/>
            <a:ext cx="12190413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418056" y="4141798"/>
            <a:ext cx="9784845" cy="8983662"/>
          </a:xfrm>
          <a:prstGeom prst="rect">
            <a:avLst/>
          </a:prstGeom>
        </p:spPr>
        <p:txBody>
          <a:bodyPr lIns="0">
            <a:noAutofit/>
          </a:bodyPr>
          <a:lstStyle>
            <a:lvl1pPr marL="571500" indent="-571500">
              <a:buClr>
                <a:srgbClr val="E11B22"/>
              </a:buClr>
              <a:buSzPct val="125000"/>
              <a:buFont typeface="Systeemlettertype regulier"/>
              <a:buChar char="+"/>
              <a:defRPr sz="36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1">
            <a:extLst>
              <a:ext uri="{FF2B5EF4-FFF2-40B4-BE49-F238E27FC236}">
                <a16:creationId xmlns:a16="http://schemas.microsoft.com/office/drawing/2014/main" id="{33D4188A-3BA4-3649-A402-678E6CABB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753" y="767360"/>
            <a:ext cx="9784874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tekst 21">
            <a:extLst>
              <a:ext uri="{FF2B5EF4-FFF2-40B4-BE49-F238E27FC236}">
                <a16:creationId xmlns:a16="http://schemas.microsoft.com/office/drawing/2014/main" id="{3796026E-3056-9D4C-937B-A25B3D0F1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723" y="1523999"/>
            <a:ext cx="9784874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63F503D4-F0F7-9546-A70B-C56E205380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3238"/>
            <a:ext cx="12190413" cy="10672762"/>
          </a:xfrm>
          <a:custGeom>
            <a:avLst/>
            <a:gdLst>
              <a:gd name="connsiteX0" fmla="*/ 0 w 12190413"/>
              <a:gd name="connsiteY0" fmla="*/ 0 h 10672762"/>
              <a:gd name="connsiteX1" fmla="*/ 11604628 w 12190413"/>
              <a:gd name="connsiteY1" fmla="*/ 0 h 10672762"/>
              <a:gd name="connsiteX2" fmla="*/ 11604628 w 12190413"/>
              <a:gd name="connsiteY2" fmla="*/ 187631 h 10672762"/>
              <a:gd name="connsiteX3" fmla="*/ 12190413 w 12190413"/>
              <a:gd name="connsiteY3" fmla="*/ 187631 h 10672762"/>
              <a:gd name="connsiteX4" fmla="*/ 12190413 w 12190413"/>
              <a:gd name="connsiteY4" fmla="*/ 10672762 h 10672762"/>
              <a:gd name="connsiteX5" fmla="*/ 0 w 12190413"/>
              <a:gd name="connsiteY5" fmla="*/ 10672762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413" h="10672762">
                <a:moveTo>
                  <a:pt x="0" y="0"/>
                </a:moveTo>
                <a:lnTo>
                  <a:pt x="11604628" y="0"/>
                </a:lnTo>
                <a:lnTo>
                  <a:pt x="11604628" y="187631"/>
                </a:lnTo>
                <a:lnTo>
                  <a:pt x="12190413" y="187631"/>
                </a:lnTo>
                <a:lnTo>
                  <a:pt x="12190413" y="10672762"/>
                </a:lnTo>
                <a:lnTo>
                  <a:pt x="0" y="10672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Vrije vorm 19">
            <a:extLst>
              <a:ext uri="{FF2B5EF4-FFF2-40B4-BE49-F238E27FC236}">
                <a16:creationId xmlns:a16="http://schemas.microsoft.com/office/drawing/2014/main" id="{4E4E42E7-6E7D-D747-83DA-2413FA3EB6AA}"/>
              </a:ext>
            </a:extLst>
          </p:cNvPr>
          <p:cNvSpPr/>
          <p:nvPr userDrawn="1"/>
        </p:nvSpPr>
        <p:spPr>
          <a:xfrm>
            <a:off x="11604628" y="2451098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8" name="Afbeelding" descr="Afbeelding">
            <a:extLst>
              <a:ext uri="{FF2B5EF4-FFF2-40B4-BE49-F238E27FC236}">
                <a16:creationId xmlns:a16="http://schemas.microsoft.com/office/drawing/2014/main" id="{C30EA2CD-7BA3-514B-B8F2-D85D90CD4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18027" y="126406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6F8DFC33-A632-014D-A33E-19B0A3F36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40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tuss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">
            <a:extLst>
              <a:ext uri="{FF2B5EF4-FFF2-40B4-BE49-F238E27FC236}">
                <a16:creationId xmlns:a16="http://schemas.microsoft.com/office/drawing/2014/main" id="{9F956AF0-0C53-184F-818A-EE85B75F0E71}"/>
              </a:ext>
            </a:extLst>
          </p:cNvPr>
          <p:cNvSpPr/>
          <p:nvPr userDrawn="1"/>
        </p:nvSpPr>
        <p:spPr>
          <a:xfrm>
            <a:off x="0" y="1261534"/>
            <a:ext cx="24382412" cy="124544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Rechthoek">
            <a:extLst>
              <a:ext uri="{FF2B5EF4-FFF2-40B4-BE49-F238E27FC236}">
                <a16:creationId xmlns:a16="http://schemas.microsoft.com/office/drawing/2014/main" id="{5F4287C6-8AF6-4B43-B0D1-E4625E5E15AB}"/>
              </a:ext>
            </a:extLst>
          </p:cNvPr>
          <p:cNvSpPr/>
          <p:nvPr userDrawn="1"/>
        </p:nvSpPr>
        <p:spPr>
          <a:xfrm>
            <a:off x="0" y="-14156"/>
            <a:ext cx="1864668" cy="1261535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Rechthoek">
            <a:extLst>
              <a:ext uri="{FF2B5EF4-FFF2-40B4-BE49-F238E27FC236}">
                <a16:creationId xmlns:a16="http://schemas.microsoft.com/office/drawing/2014/main" id="{F7358D31-CCD9-0942-8F51-C0BD6CCCD9E9}"/>
              </a:ext>
            </a:extLst>
          </p:cNvPr>
          <p:cNvSpPr/>
          <p:nvPr userDrawn="1"/>
        </p:nvSpPr>
        <p:spPr>
          <a:xfrm>
            <a:off x="1864667" y="-1"/>
            <a:ext cx="22519333" cy="1261535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2D42A507-6BCD-7E4D-9933-B65FDDFE62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275689"/>
            <a:ext cx="24382412" cy="12440311"/>
          </a:xfrm>
          <a:custGeom>
            <a:avLst/>
            <a:gdLst>
              <a:gd name="connsiteX0" fmla="*/ 0 w 24382412"/>
              <a:gd name="connsiteY0" fmla="*/ 0 h 12440311"/>
              <a:gd name="connsiteX1" fmla="*/ 1255066 w 24382412"/>
              <a:gd name="connsiteY1" fmla="*/ 0 h 12440311"/>
              <a:gd name="connsiteX2" fmla="*/ 1255066 w 24382412"/>
              <a:gd name="connsiteY2" fmla="*/ 156014 h 12440311"/>
              <a:gd name="connsiteX3" fmla="*/ 1846899 w 24382412"/>
              <a:gd name="connsiteY3" fmla="*/ 156014 h 12440311"/>
              <a:gd name="connsiteX4" fmla="*/ 1846899 w 24382412"/>
              <a:gd name="connsiteY4" fmla="*/ 747845 h 12440311"/>
              <a:gd name="connsiteX5" fmla="*/ 2034836 w 24382412"/>
              <a:gd name="connsiteY5" fmla="*/ 747845 h 12440311"/>
              <a:gd name="connsiteX6" fmla="*/ 2034836 w 24382412"/>
              <a:gd name="connsiteY6" fmla="*/ 156014 h 12440311"/>
              <a:gd name="connsiteX7" fmla="*/ 2626668 w 24382412"/>
              <a:gd name="connsiteY7" fmla="*/ 156014 h 12440311"/>
              <a:gd name="connsiteX8" fmla="*/ 2626668 w 24382412"/>
              <a:gd name="connsiteY8" fmla="*/ 0 h 12440311"/>
              <a:gd name="connsiteX9" fmla="*/ 24382412 w 24382412"/>
              <a:gd name="connsiteY9" fmla="*/ 0 h 12440311"/>
              <a:gd name="connsiteX10" fmla="*/ 24382412 w 24382412"/>
              <a:gd name="connsiteY10" fmla="*/ 12440311 h 12440311"/>
              <a:gd name="connsiteX11" fmla="*/ 0 w 24382412"/>
              <a:gd name="connsiteY11" fmla="*/ 12440311 h 1244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2440311">
                <a:moveTo>
                  <a:pt x="0" y="0"/>
                </a:moveTo>
                <a:lnTo>
                  <a:pt x="1255066" y="0"/>
                </a:lnTo>
                <a:lnTo>
                  <a:pt x="1255066" y="156014"/>
                </a:lnTo>
                <a:lnTo>
                  <a:pt x="1846899" y="156014"/>
                </a:lnTo>
                <a:lnTo>
                  <a:pt x="1846899" y="747845"/>
                </a:lnTo>
                <a:lnTo>
                  <a:pt x="2034836" y="747845"/>
                </a:lnTo>
                <a:lnTo>
                  <a:pt x="2034836" y="156014"/>
                </a:lnTo>
                <a:lnTo>
                  <a:pt x="2626668" y="156014"/>
                </a:lnTo>
                <a:lnTo>
                  <a:pt x="2626668" y="0"/>
                </a:lnTo>
                <a:lnTo>
                  <a:pt x="24382412" y="0"/>
                </a:lnTo>
                <a:lnTo>
                  <a:pt x="24382412" y="12440311"/>
                </a:lnTo>
                <a:lnTo>
                  <a:pt x="0" y="1244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BDD81772-DA9F-BD43-AFCF-83D52F7B9946}"/>
              </a:ext>
            </a:extLst>
          </p:cNvPr>
          <p:cNvSpPr/>
          <p:nvPr userDrawn="1"/>
        </p:nvSpPr>
        <p:spPr>
          <a:xfrm>
            <a:off x="1255066" y="651932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-1588" y="3705726"/>
            <a:ext cx="24384000" cy="75718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0C6E2E1A-F633-684B-BDDF-4E863A6AA1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679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C097D9F7-B924-B748-94F7-28E562F9A636}"/>
              </a:ext>
            </a:extLst>
          </p:cNvPr>
          <p:cNvSpPr/>
          <p:nvPr userDrawn="1"/>
        </p:nvSpPr>
        <p:spPr>
          <a:xfrm>
            <a:off x="5061031" y="0"/>
            <a:ext cx="19321381" cy="1156074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hthoek">
            <a:extLst>
              <a:ext uri="{FF2B5EF4-FFF2-40B4-BE49-F238E27FC236}">
                <a16:creationId xmlns:a16="http://schemas.microsoft.com/office/drawing/2014/main" id="{32E1343D-94E5-C246-900B-305ECD182336}"/>
              </a:ext>
            </a:extLst>
          </p:cNvPr>
          <p:cNvSpPr/>
          <p:nvPr userDrawn="1"/>
        </p:nvSpPr>
        <p:spPr>
          <a:xfrm>
            <a:off x="5061032" y="11564470"/>
            <a:ext cx="19318735" cy="2151529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Rechthoek">
            <a:extLst>
              <a:ext uri="{FF2B5EF4-FFF2-40B4-BE49-F238E27FC236}">
                <a16:creationId xmlns:a16="http://schemas.microsoft.com/office/drawing/2014/main" id="{98E24191-3DA1-624D-8927-ABF1ECE577DE}"/>
              </a:ext>
            </a:extLst>
          </p:cNvPr>
          <p:cNvSpPr/>
          <p:nvPr userDrawn="1"/>
        </p:nvSpPr>
        <p:spPr>
          <a:xfrm>
            <a:off x="-61119" y="11561760"/>
            <a:ext cx="5115603" cy="2151528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58F6FA84-9647-E245-9940-331D85164E9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61031" y="0"/>
            <a:ext cx="19327811" cy="11563350"/>
          </a:xfrm>
          <a:custGeom>
            <a:avLst/>
            <a:gdLst>
              <a:gd name="connsiteX0" fmla="*/ 0 w 19327811"/>
              <a:gd name="connsiteY0" fmla="*/ 0 h 11563350"/>
              <a:gd name="connsiteX1" fmla="*/ 19327811 w 19327811"/>
              <a:gd name="connsiteY1" fmla="*/ 0 h 11563350"/>
              <a:gd name="connsiteX2" fmla="*/ 19327811 w 19327811"/>
              <a:gd name="connsiteY2" fmla="*/ 11563350 h 11563350"/>
              <a:gd name="connsiteX3" fmla="*/ 1277724 w 19327811"/>
              <a:gd name="connsiteY3" fmla="*/ 11563350 h 11563350"/>
              <a:gd name="connsiteX4" fmla="*/ 1277724 w 19327811"/>
              <a:gd name="connsiteY4" fmla="*/ 11259719 h 11563350"/>
              <a:gd name="connsiteX5" fmla="*/ 311230 w 19327811"/>
              <a:gd name="connsiteY5" fmla="*/ 11259719 h 11563350"/>
              <a:gd name="connsiteX6" fmla="*/ 311230 w 19327811"/>
              <a:gd name="connsiteY6" fmla="*/ 10293225 h 11563350"/>
              <a:gd name="connsiteX7" fmla="*/ 4318 w 19327811"/>
              <a:gd name="connsiteY7" fmla="*/ 10293225 h 11563350"/>
              <a:gd name="connsiteX8" fmla="*/ 4318 w 19327811"/>
              <a:gd name="connsiteY8" fmla="*/ 11259719 h 11563350"/>
              <a:gd name="connsiteX9" fmla="*/ 0 w 19327811"/>
              <a:gd name="connsiteY9" fmla="*/ 11259719 h 11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7811" h="11563350">
                <a:moveTo>
                  <a:pt x="0" y="0"/>
                </a:moveTo>
                <a:lnTo>
                  <a:pt x="19327811" y="0"/>
                </a:lnTo>
                <a:lnTo>
                  <a:pt x="19327811" y="11563350"/>
                </a:lnTo>
                <a:lnTo>
                  <a:pt x="1277724" y="11563350"/>
                </a:lnTo>
                <a:lnTo>
                  <a:pt x="1277724" y="11259719"/>
                </a:lnTo>
                <a:lnTo>
                  <a:pt x="311230" y="11259719"/>
                </a:lnTo>
                <a:lnTo>
                  <a:pt x="311230" y="10293225"/>
                </a:lnTo>
                <a:lnTo>
                  <a:pt x="4318" y="10293225"/>
                </a:lnTo>
                <a:lnTo>
                  <a:pt x="4318" y="11259719"/>
                </a:lnTo>
                <a:lnTo>
                  <a:pt x="0" y="11259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2DAA4D2E-844D-F049-B439-4EDF9225091C}"/>
              </a:ext>
            </a:extLst>
          </p:cNvPr>
          <p:cNvSpPr/>
          <p:nvPr userDrawn="1"/>
        </p:nvSpPr>
        <p:spPr>
          <a:xfrm>
            <a:off x="4092424" y="10290050"/>
            <a:ext cx="2239900" cy="2239899"/>
          </a:xfrm>
          <a:custGeom>
            <a:avLst/>
            <a:gdLst>
              <a:gd name="connsiteX0" fmla="*/ 966494 w 2239900"/>
              <a:gd name="connsiteY0" fmla="*/ 0 h 2239899"/>
              <a:gd name="connsiteX1" fmla="*/ 1273406 w 2239900"/>
              <a:gd name="connsiteY1" fmla="*/ 0 h 2239899"/>
              <a:gd name="connsiteX2" fmla="*/ 1273406 w 2239900"/>
              <a:gd name="connsiteY2" fmla="*/ 966494 h 2239899"/>
              <a:gd name="connsiteX3" fmla="*/ 2239900 w 2239900"/>
              <a:gd name="connsiteY3" fmla="*/ 966494 h 2239899"/>
              <a:gd name="connsiteX4" fmla="*/ 2239900 w 2239900"/>
              <a:gd name="connsiteY4" fmla="*/ 1273406 h 2239899"/>
              <a:gd name="connsiteX5" fmla="*/ 1273406 w 2239900"/>
              <a:gd name="connsiteY5" fmla="*/ 1273406 h 2239899"/>
              <a:gd name="connsiteX6" fmla="*/ 1273406 w 2239900"/>
              <a:gd name="connsiteY6" fmla="*/ 2239899 h 2239899"/>
              <a:gd name="connsiteX7" fmla="*/ 966494 w 2239900"/>
              <a:gd name="connsiteY7" fmla="*/ 2239899 h 2239899"/>
              <a:gd name="connsiteX8" fmla="*/ 966494 w 2239900"/>
              <a:gd name="connsiteY8" fmla="*/ 1273406 h 2239899"/>
              <a:gd name="connsiteX9" fmla="*/ 0 w 2239900"/>
              <a:gd name="connsiteY9" fmla="*/ 1273406 h 2239899"/>
              <a:gd name="connsiteX10" fmla="*/ 0 w 2239900"/>
              <a:gd name="connsiteY10" fmla="*/ 966494 h 2239899"/>
              <a:gd name="connsiteX11" fmla="*/ 966494 w 2239900"/>
              <a:gd name="connsiteY11" fmla="*/ 966494 h 22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9900" h="2239899">
                <a:moveTo>
                  <a:pt x="966494" y="0"/>
                </a:moveTo>
                <a:lnTo>
                  <a:pt x="1273406" y="0"/>
                </a:lnTo>
                <a:lnTo>
                  <a:pt x="1273406" y="966494"/>
                </a:lnTo>
                <a:lnTo>
                  <a:pt x="2239900" y="966494"/>
                </a:lnTo>
                <a:lnTo>
                  <a:pt x="2239900" y="1273406"/>
                </a:lnTo>
                <a:lnTo>
                  <a:pt x="1273406" y="1273406"/>
                </a:lnTo>
                <a:lnTo>
                  <a:pt x="1273406" y="2239899"/>
                </a:lnTo>
                <a:lnTo>
                  <a:pt x="966494" y="2239899"/>
                </a:lnTo>
                <a:lnTo>
                  <a:pt x="966494" y="1273406"/>
                </a:lnTo>
                <a:lnTo>
                  <a:pt x="0" y="1273406"/>
                </a:lnTo>
                <a:lnTo>
                  <a:pt x="0" y="966494"/>
                </a:lnTo>
                <a:lnTo>
                  <a:pt x="966494" y="966494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Afbeelding" descr="Afbeelding">
            <a:extLst>
              <a:ext uri="{FF2B5EF4-FFF2-40B4-BE49-F238E27FC236}">
                <a16:creationId xmlns:a16="http://schemas.microsoft.com/office/drawing/2014/main" id="{2A20811B-2C20-5842-8C62-4353EBFD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447" y="7569118"/>
            <a:ext cx="2852855" cy="74177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D888114-6E42-0849-B8C7-E367D061219F}"/>
              </a:ext>
            </a:extLst>
          </p:cNvPr>
          <p:cNvSpPr/>
          <p:nvPr userDrawn="1"/>
        </p:nvSpPr>
        <p:spPr>
          <a:xfrm>
            <a:off x="833461" y="8637425"/>
            <a:ext cx="33264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effectLst/>
                <a:latin typeface="Avenir Roman" panose="02000503020000020003" pitchFamily="2" charset="0"/>
              </a:rPr>
              <a:t>Strawinskylaan</a:t>
            </a:r>
            <a:r>
              <a:rPr lang="nl-NL" sz="1400" dirty="0">
                <a:effectLst/>
                <a:latin typeface="Avenir Roman" panose="02000503020000020003" pitchFamily="2" charset="0"/>
              </a:rPr>
              <a:t> 1779 (WTC, I-toren)  </a:t>
            </a:r>
          </a:p>
          <a:p>
            <a:r>
              <a:rPr lang="nl-NL" sz="1400" dirty="0">
                <a:effectLst/>
                <a:latin typeface="Avenir Roman" panose="02000503020000020003" pitchFamily="2" charset="0"/>
              </a:rPr>
              <a:t>1077 XX Amsterdam</a:t>
            </a:r>
          </a:p>
          <a:p>
            <a:endParaRPr lang="nl-NL" sz="1400" dirty="0">
              <a:effectLst/>
              <a:latin typeface="Avenir Roman" panose="02000503020000020003" pitchFamily="2" charset="0"/>
            </a:endParaRPr>
          </a:p>
          <a:p>
            <a:r>
              <a:rPr lang="nl-NL" sz="1400" dirty="0" err="1">
                <a:effectLst/>
                <a:latin typeface="Avenir Roman" panose="02000503020000020003" pitchFamily="2" charset="0"/>
              </a:rPr>
              <a:t>info@metropoolregioamsterdam.nl</a:t>
            </a:r>
            <a:endParaRPr lang="nl-NL" sz="1400" dirty="0">
              <a:effectLst/>
              <a:latin typeface="Avenir Roman" panose="02000503020000020003" pitchFamily="2" charset="0"/>
            </a:endParaRPr>
          </a:p>
          <a:p>
            <a:r>
              <a:rPr lang="nl-NL" sz="1400" dirty="0" err="1">
                <a:effectLst/>
                <a:latin typeface="Avenir Roman" panose="02000503020000020003" pitchFamily="2" charset="0"/>
              </a:rPr>
              <a:t>www.metropoolregioamsterdam.nl</a:t>
            </a:r>
            <a:endParaRPr lang="nl-NL" sz="1400" dirty="0">
              <a:effectLst/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4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844" y="7626087"/>
            <a:ext cx="18624857" cy="2162173"/>
          </a:xfrm>
        </p:spPr>
        <p:txBody>
          <a:bodyPr/>
          <a:lstStyle>
            <a:lvl1pPr marL="0" indent="0">
              <a:buFontTx/>
              <a:buNone/>
              <a:defRPr sz="5866" i="0">
                <a:solidFill>
                  <a:srgbClr val="052F42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844" y="4892408"/>
            <a:ext cx="18624857" cy="2301877"/>
          </a:xfrm>
        </p:spPr>
        <p:txBody>
          <a:bodyPr/>
          <a:lstStyle>
            <a:lvl1pPr>
              <a:defRPr sz="9599">
                <a:solidFill>
                  <a:srgbClr val="0082C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17D5B4-86E1-46C2-A421-85AC9D491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5" y="1097360"/>
            <a:ext cx="9219592" cy="2006859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2559684" y="12810662"/>
            <a:ext cx="960044" cy="768085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</p:spTree>
    <p:extLst>
      <p:ext uri="{BB962C8B-B14F-4D97-AF65-F5344CB8AC3E}">
        <p14:creationId xmlns:p14="http://schemas.microsoft.com/office/powerpoint/2010/main" val="256278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844" y="7626087"/>
            <a:ext cx="18624857" cy="2162173"/>
          </a:xfrm>
        </p:spPr>
        <p:txBody>
          <a:bodyPr/>
          <a:lstStyle>
            <a:lvl1pPr marL="0" indent="0">
              <a:buFontTx/>
              <a:buNone/>
              <a:defRPr sz="5866" i="0">
                <a:solidFill>
                  <a:srgbClr val="052F42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844" y="4892408"/>
            <a:ext cx="18624857" cy="2301877"/>
          </a:xfrm>
        </p:spPr>
        <p:txBody>
          <a:bodyPr/>
          <a:lstStyle>
            <a:lvl1pPr>
              <a:defRPr sz="9599">
                <a:solidFill>
                  <a:srgbClr val="0082C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17D5B4-86E1-46C2-A421-85AC9D491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5" y="1097360"/>
            <a:ext cx="9219592" cy="2006859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2559684" y="12810662"/>
            <a:ext cx="960044" cy="768085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</p:spTree>
    <p:extLst>
      <p:ext uri="{BB962C8B-B14F-4D97-AF65-F5344CB8AC3E}">
        <p14:creationId xmlns:p14="http://schemas.microsoft.com/office/powerpoint/2010/main" val="133546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031DC778-264A-4A91-9587-0E6F4ACB5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69680" y="12810661"/>
            <a:ext cx="748834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nl-NL" sz="2667" b="0" dirty="0">
                <a:solidFill>
                  <a:schemeClr val="bg1"/>
                </a:solidFill>
                <a:latin typeface="+mj-lt"/>
              </a:rPr>
              <a:t>Regio Gooi en Vechtstreek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EF2D6E-C346-4C26-A8A7-E6D195E6F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15459"/>
          <a:stretch/>
        </p:blipFill>
        <p:spPr>
          <a:xfrm>
            <a:off x="670678" y="12618640"/>
            <a:ext cx="2114601" cy="10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A55F58B-8AD1-4F0E-B3DA-8DFA6E8D380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438712" y="1152001"/>
            <a:ext cx="21504990" cy="14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400"/>
            </a:lvl1pPr>
          </a:lstStyle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31DC778-264A-4A91-9587-0E6F4ACB5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69680" y="12810661"/>
            <a:ext cx="748834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nl-NL" sz="2667" b="0" dirty="0">
                <a:solidFill>
                  <a:schemeClr val="bg1"/>
                </a:solidFill>
                <a:latin typeface="+mj-lt"/>
              </a:rPr>
              <a:t>Regio Gooi en Vechtstreek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EEF2D6E-C346-4C26-A8A7-E6D195E6F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15459"/>
          <a:stretch/>
        </p:blipFill>
        <p:spPr>
          <a:xfrm>
            <a:off x="670678" y="12618640"/>
            <a:ext cx="2114601" cy="109736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E30D420-5D6A-4BC3-B7BA-B9406687C497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1438712" y="3168000"/>
            <a:ext cx="21504990" cy="90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5270172" algn="l"/>
              </a:tabLst>
              <a:defRPr sz="4800"/>
            </a:lvl1pPr>
            <a:lvl2pPr>
              <a:tabLst>
                <a:tab pos="5270172" algn="l"/>
              </a:tabLst>
              <a:defRPr sz="4800"/>
            </a:lvl2pPr>
            <a:lvl3pPr>
              <a:tabLst>
                <a:tab pos="5270172" algn="l"/>
              </a:tabLst>
              <a:defRPr sz="4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0564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">
            <a:extLst>
              <a:ext uri="{FF2B5EF4-FFF2-40B4-BE49-F238E27FC236}">
                <a16:creationId xmlns:a16="http://schemas.microsoft.com/office/drawing/2014/main" id="{7A2DDD6D-0D0D-EC45-8842-120F3EC368B5}"/>
              </a:ext>
            </a:extLst>
          </p:cNvPr>
          <p:cNvSpPr/>
          <p:nvPr userDrawn="1"/>
        </p:nvSpPr>
        <p:spPr>
          <a:xfrm>
            <a:off x="7157711" y="14288"/>
            <a:ext cx="17238419" cy="2200889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7" name="Rechthoek">
            <a:extLst>
              <a:ext uri="{FF2B5EF4-FFF2-40B4-BE49-F238E27FC236}">
                <a16:creationId xmlns:a16="http://schemas.microsoft.com/office/drawing/2014/main" id="{E21D7D3E-ECA9-124E-9F13-4A69EE65D372}"/>
              </a:ext>
            </a:extLst>
          </p:cNvPr>
          <p:cNvSpPr/>
          <p:nvPr userDrawn="1"/>
        </p:nvSpPr>
        <p:spPr>
          <a:xfrm>
            <a:off x="0" y="0"/>
            <a:ext cx="7157712" cy="2200889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9" name="Rechthoek">
            <a:extLst>
              <a:ext uri="{FF2B5EF4-FFF2-40B4-BE49-F238E27FC236}">
                <a16:creationId xmlns:a16="http://schemas.microsoft.com/office/drawing/2014/main" id="{E907F402-9147-7744-B1DF-521B70F38669}"/>
              </a:ext>
            </a:extLst>
          </p:cNvPr>
          <p:cNvSpPr/>
          <p:nvPr userDrawn="1"/>
        </p:nvSpPr>
        <p:spPr>
          <a:xfrm>
            <a:off x="0" y="2193394"/>
            <a:ext cx="7157711" cy="115226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Tijdelijke aanduiding voor tekst 21">
            <a:extLst>
              <a:ext uri="{FF2B5EF4-FFF2-40B4-BE49-F238E27FC236}">
                <a16:creationId xmlns:a16="http://schemas.microsoft.com/office/drawing/2014/main" id="{C021A3A0-785E-F44D-93B7-4F08E36BFA8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815388" y="423532"/>
            <a:ext cx="13381872" cy="118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Agenda / inhoud</a:t>
            </a:r>
          </a:p>
        </p:txBody>
      </p:sp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3551F9B7-37DA-4346-96FE-A610341D1DA3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8815387" y="3471863"/>
            <a:ext cx="13381873" cy="9653597"/>
          </a:xfrm>
          <a:prstGeom prst="rect">
            <a:avLst/>
          </a:prstGeom>
        </p:spPr>
        <p:txBody>
          <a:bodyPr lIns="0">
            <a:noAutofit/>
          </a:bodyPr>
          <a:lstStyle>
            <a:lvl1pPr marL="1255713" indent="-1255713">
              <a:buClr>
                <a:srgbClr val="E11B22"/>
              </a:buClr>
              <a:buSzPct val="125000"/>
              <a:buFont typeface="Systeemlettertype regulier"/>
              <a:buChar char="+"/>
              <a:tabLst/>
              <a:defRPr sz="60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CD1E54A7-E7F4-EB4D-BF72-D43785DFCA8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0" y="2200275"/>
            <a:ext cx="7158038" cy="11515725"/>
          </a:xfrm>
          <a:custGeom>
            <a:avLst/>
            <a:gdLst>
              <a:gd name="connsiteX0" fmla="*/ 0 w 7158038"/>
              <a:gd name="connsiteY0" fmla="*/ 0 h 11515725"/>
              <a:gd name="connsiteX1" fmla="*/ 7158038 w 7158038"/>
              <a:gd name="connsiteY1" fmla="*/ 0 h 11515725"/>
              <a:gd name="connsiteX2" fmla="*/ 7158038 w 7158038"/>
              <a:gd name="connsiteY2" fmla="*/ 11515725 h 11515725"/>
              <a:gd name="connsiteX3" fmla="*/ 0 w 7158038"/>
              <a:gd name="connsiteY3" fmla="*/ 11515725 h 115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038" h="11515725">
                <a:moveTo>
                  <a:pt x="0" y="0"/>
                </a:moveTo>
                <a:lnTo>
                  <a:pt x="7158038" y="0"/>
                </a:lnTo>
                <a:lnTo>
                  <a:pt x="7158038" y="11515725"/>
                </a:lnTo>
                <a:lnTo>
                  <a:pt x="0" y="11515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4" name="Vrije vorm 33">
            <a:extLst>
              <a:ext uri="{FF2B5EF4-FFF2-40B4-BE49-F238E27FC236}">
                <a16:creationId xmlns:a16="http://schemas.microsoft.com/office/drawing/2014/main" id="{E62AC288-9CF4-8446-BB48-1C72716B553A}"/>
              </a:ext>
            </a:extLst>
          </p:cNvPr>
          <p:cNvSpPr/>
          <p:nvPr userDrawn="1"/>
        </p:nvSpPr>
        <p:spPr>
          <a:xfrm>
            <a:off x="6265229" y="1014715"/>
            <a:ext cx="2073277" cy="2073277"/>
          </a:xfrm>
          <a:custGeom>
            <a:avLst/>
            <a:gdLst>
              <a:gd name="connsiteX0" fmla="*/ 894598 w 2073277"/>
              <a:gd name="connsiteY0" fmla="*/ 0 h 2073277"/>
              <a:gd name="connsiteX1" fmla="*/ 1178679 w 2073277"/>
              <a:gd name="connsiteY1" fmla="*/ 0 h 2073277"/>
              <a:gd name="connsiteX2" fmla="*/ 1178679 w 2073277"/>
              <a:gd name="connsiteY2" fmla="*/ 894599 h 2073277"/>
              <a:gd name="connsiteX3" fmla="*/ 2073277 w 2073277"/>
              <a:gd name="connsiteY3" fmla="*/ 894599 h 2073277"/>
              <a:gd name="connsiteX4" fmla="*/ 2073277 w 2073277"/>
              <a:gd name="connsiteY4" fmla="*/ 1178680 h 2073277"/>
              <a:gd name="connsiteX5" fmla="*/ 1178679 w 2073277"/>
              <a:gd name="connsiteY5" fmla="*/ 1178680 h 2073277"/>
              <a:gd name="connsiteX6" fmla="*/ 1178679 w 2073277"/>
              <a:gd name="connsiteY6" fmla="*/ 2073277 h 2073277"/>
              <a:gd name="connsiteX7" fmla="*/ 894598 w 2073277"/>
              <a:gd name="connsiteY7" fmla="*/ 2073277 h 2073277"/>
              <a:gd name="connsiteX8" fmla="*/ 894598 w 2073277"/>
              <a:gd name="connsiteY8" fmla="*/ 1178680 h 2073277"/>
              <a:gd name="connsiteX9" fmla="*/ 0 w 2073277"/>
              <a:gd name="connsiteY9" fmla="*/ 1178680 h 2073277"/>
              <a:gd name="connsiteX10" fmla="*/ 0 w 2073277"/>
              <a:gd name="connsiteY10" fmla="*/ 894599 h 2073277"/>
              <a:gd name="connsiteX11" fmla="*/ 894598 w 2073277"/>
              <a:gd name="connsiteY11" fmla="*/ 894599 h 207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277" h="2073277">
                <a:moveTo>
                  <a:pt x="894598" y="0"/>
                </a:moveTo>
                <a:lnTo>
                  <a:pt x="1178679" y="0"/>
                </a:lnTo>
                <a:lnTo>
                  <a:pt x="1178679" y="894599"/>
                </a:lnTo>
                <a:lnTo>
                  <a:pt x="2073277" y="894599"/>
                </a:lnTo>
                <a:lnTo>
                  <a:pt x="2073277" y="1178680"/>
                </a:lnTo>
                <a:lnTo>
                  <a:pt x="1178679" y="1178680"/>
                </a:lnTo>
                <a:lnTo>
                  <a:pt x="1178679" y="2073277"/>
                </a:lnTo>
                <a:lnTo>
                  <a:pt x="894598" y="2073277"/>
                </a:lnTo>
                <a:lnTo>
                  <a:pt x="894598" y="1178680"/>
                </a:lnTo>
                <a:lnTo>
                  <a:pt x="0" y="1178680"/>
                </a:lnTo>
                <a:lnTo>
                  <a:pt x="0" y="894599"/>
                </a:lnTo>
                <a:lnTo>
                  <a:pt x="894598" y="894599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Tijdelijke aanduiding voor dianummer 1">
            <a:extLst>
              <a:ext uri="{FF2B5EF4-FFF2-40B4-BE49-F238E27FC236}">
                <a16:creationId xmlns:a16="http://schemas.microsoft.com/office/drawing/2014/main" id="{A0F08C0F-503C-814A-B2A8-9006EBEE1D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4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2825832" y="-1"/>
            <a:ext cx="21556581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-62773" y="-1"/>
            <a:ext cx="2888606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8" name="Groepeer">
            <a:extLst>
              <a:ext uri="{FF2B5EF4-FFF2-40B4-BE49-F238E27FC236}">
                <a16:creationId xmlns:a16="http://schemas.microsoft.com/office/drawing/2014/main" id="{AEB7F63B-66DA-6845-B2C7-6AFAB40A6377}"/>
              </a:ext>
            </a:extLst>
          </p:cNvPr>
          <p:cNvGrpSpPr/>
          <p:nvPr userDrawn="1"/>
        </p:nvGrpSpPr>
        <p:grpSpPr>
          <a:xfrm>
            <a:off x="2228932" y="2451099"/>
            <a:ext cx="1371601" cy="1371601"/>
            <a:chOff x="0" y="0"/>
            <a:chExt cx="1371600" cy="1371600"/>
          </a:xfrm>
          <a:solidFill>
            <a:schemeClr val="tx1"/>
          </a:solidFill>
        </p:grpSpPr>
        <p:sp>
          <p:nvSpPr>
            <p:cNvPr id="9" name="Rechthoek">
              <a:extLst>
                <a:ext uri="{FF2B5EF4-FFF2-40B4-BE49-F238E27FC236}">
                  <a16:creationId xmlns:a16="http://schemas.microsoft.com/office/drawing/2014/main" id="{BE4563AB-D994-E740-B3C1-CBB5569F6CC5}"/>
                </a:ext>
              </a:extLst>
            </p:cNvPr>
            <p:cNvSpPr/>
            <p:nvPr/>
          </p:nvSpPr>
          <p:spPr>
            <a:xfrm>
              <a:off x="591831" y="-1"/>
              <a:ext cx="187938" cy="13716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Rechthoek">
              <a:extLst>
                <a:ext uri="{FF2B5EF4-FFF2-40B4-BE49-F238E27FC236}">
                  <a16:creationId xmlns:a16="http://schemas.microsoft.com/office/drawing/2014/main" id="{C76B3E6A-E2B0-034D-A95A-E4E792816372}"/>
                </a:ext>
              </a:extLst>
            </p:cNvPr>
            <p:cNvSpPr/>
            <p:nvPr/>
          </p:nvSpPr>
          <p:spPr>
            <a:xfrm rot="16200000">
              <a:off x="591831" y="0"/>
              <a:ext cx="187938" cy="13716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2359" y="767360"/>
            <a:ext cx="179834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2359" y="1523999"/>
            <a:ext cx="179834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1775" y="4141798"/>
            <a:ext cx="17984788" cy="8983662"/>
          </a:xfrm>
          <a:prstGeom prst="rect">
            <a:avLst/>
          </a:prstGeom>
        </p:spPr>
        <p:txBody>
          <a:bodyPr lIns="0">
            <a:noAutofit/>
          </a:bodyPr>
          <a:lstStyle>
            <a:lvl1pPr marL="571500" indent="-571500">
              <a:buClr>
                <a:srgbClr val="E11B22"/>
              </a:buClr>
              <a:buSzPct val="125000"/>
              <a:buFont typeface="Systeemlettertype regulier"/>
              <a:buChar char="+"/>
              <a:defRPr sz="36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" descr="Afbeelding">
            <a:extLst>
              <a:ext uri="{FF2B5EF4-FFF2-40B4-BE49-F238E27FC236}">
                <a16:creationId xmlns:a16="http://schemas.microsoft.com/office/drawing/2014/main" id="{930AFB92-C346-974A-8675-D8C511403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97" y="126406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894A329C-2D6C-7943-9E28-D0BCA3CD58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0216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">
            <a:extLst>
              <a:ext uri="{FF2B5EF4-FFF2-40B4-BE49-F238E27FC236}">
                <a16:creationId xmlns:a16="http://schemas.microsoft.com/office/drawing/2014/main" id="{31301FA1-BC2C-EB4E-91AF-7F2108B5FAE8}"/>
              </a:ext>
            </a:extLst>
          </p:cNvPr>
          <p:cNvSpPr/>
          <p:nvPr userDrawn="1"/>
        </p:nvSpPr>
        <p:spPr>
          <a:xfrm>
            <a:off x="2820987" y="3043238"/>
            <a:ext cx="21561425" cy="106727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2825832" y="-1"/>
            <a:ext cx="21556581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-62773" y="-1"/>
            <a:ext cx="2888606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Afbeelding" descr="Afbeelding">
            <a:extLst>
              <a:ext uri="{FF2B5EF4-FFF2-40B4-BE49-F238E27FC236}">
                <a16:creationId xmlns:a16="http://schemas.microsoft.com/office/drawing/2014/main" id="{CFADAE56-E39A-2147-AB6D-D499EAA95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97" y="126406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042359" y="767360"/>
            <a:ext cx="179834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042359" y="1523999"/>
            <a:ext cx="179834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FA98E66-E77C-2848-8C65-C8E42FE396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20988" y="3043238"/>
            <a:ext cx="21561424" cy="10672762"/>
          </a:xfrm>
          <a:custGeom>
            <a:avLst/>
            <a:gdLst>
              <a:gd name="connsiteX0" fmla="*/ 779546 w 21561424"/>
              <a:gd name="connsiteY0" fmla="*/ 0 h 10672762"/>
              <a:gd name="connsiteX1" fmla="*/ 21561424 w 21561424"/>
              <a:gd name="connsiteY1" fmla="*/ 0 h 10672762"/>
              <a:gd name="connsiteX2" fmla="*/ 21561424 w 21561424"/>
              <a:gd name="connsiteY2" fmla="*/ 10672762 h 10672762"/>
              <a:gd name="connsiteX3" fmla="*/ 0 w 21561424"/>
              <a:gd name="connsiteY3" fmla="*/ 10672762 h 10672762"/>
              <a:gd name="connsiteX4" fmla="*/ 0 w 21561424"/>
              <a:gd name="connsiteY4" fmla="*/ 779462 h 10672762"/>
              <a:gd name="connsiteX5" fmla="*/ 187713 w 21561424"/>
              <a:gd name="connsiteY5" fmla="*/ 779462 h 10672762"/>
              <a:gd name="connsiteX6" fmla="*/ 187713 w 21561424"/>
              <a:gd name="connsiteY6" fmla="*/ 187631 h 10672762"/>
              <a:gd name="connsiteX7" fmla="*/ 779546 w 21561424"/>
              <a:gd name="connsiteY7" fmla="*/ 187631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1424" h="10672762">
                <a:moveTo>
                  <a:pt x="779546" y="0"/>
                </a:moveTo>
                <a:lnTo>
                  <a:pt x="21561424" y="0"/>
                </a:lnTo>
                <a:lnTo>
                  <a:pt x="21561424" y="10672762"/>
                </a:lnTo>
                <a:lnTo>
                  <a:pt x="0" y="10672762"/>
                </a:lnTo>
                <a:lnTo>
                  <a:pt x="0" y="779462"/>
                </a:lnTo>
                <a:lnTo>
                  <a:pt x="187713" y="779462"/>
                </a:lnTo>
                <a:lnTo>
                  <a:pt x="187713" y="187631"/>
                </a:lnTo>
                <a:lnTo>
                  <a:pt x="779546" y="187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DEE9766C-155E-A34C-ADC2-67E1BD4D2E25}"/>
              </a:ext>
            </a:extLst>
          </p:cNvPr>
          <p:cNvSpPr/>
          <p:nvPr userDrawn="1"/>
        </p:nvSpPr>
        <p:spPr>
          <a:xfrm>
            <a:off x="2228931" y="2451098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7E17D63A-67C5-EF4C-9189-BEB338272C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07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, 1/3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16271765" y="3042930"/>
            <a:ext cx="8122400" cy="106730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16821" y="0"/>
            <a:ext cx="16254944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16254942" y="0"/>
            <a:ext cx="8127470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0083" y="767360"/>
            <a:ext cx="13336643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90083" y="1523999"/>
            <a:ext cx="13336643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190083" y="4141798"/>
            <a:ext cx="13336642" cy="8983662"/>
          </a:xfrm>
          <a:prstGeom prst="rect">
            <a:avLst/>
          </a:prstGeom>
        </p:spPr>
        <p:txBody>
          <a:bodyPr lIns="0">
            <a:noAutofit/>
          </a:bodyPr>
          <a:lstStyle>
            <a:lvl1pPr marL="571500" indent="-571500">
              <a:buClr>
                <a:srgbClr val="E11B22"/>
              </a:buClr>
              <a:buSzPct val="125000"/>
              <a:buFont typeface="Systeemlettertype regulier"/>
              <a:buChar char="+"/>
              <a:defRPr sz="36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7D37162B-2C91-B143-9D43-4072F3171C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4411" y="3042930"/>
            <a:ext cx="8128000" cy="10673070"/>
          </a:xfrm>
          <a:custGeom>
            <a:avLst/>
            <a:gdLst>
              <a:gd name="connsiteX0" fmla="*/ 197017 w 8128000"/>
              <a:gd name="connsiteY0" fmla="*/ 0 h 10673070"/>
              <a:gd name="connsiteX1" fmla="*/ 8128000 w 8128000"/>
              <a:gd name="connsiteY1" fmla="*/ 0 h 10673070"/>
              <a:gd name="connsiteX2" fmla="*/ 8128000 w 8128000"/>
              <a:gd name="connsiteY2" fmla="*/ 10673070 h 10673070"/>
              <a:gd name="connsiteX3" fmla="*/ 0 w 8128000"/>
              <a:gd name="connsiteY3" fmla="*/ 10673070 h 10673070"/>
              <a:gd name="connsiteX4" fmla="*/ 0 w 8128000"/>
              <a:gd name="connsiteY4" fmla="*/ 187939 h 10673070"/>
              <a:gd name="connsiteX5" fmla="*/ 9079 w 8128000"/>
              <a:gd name="connsiteY5" fmla="*/ 187939 h 10673070"/>
              <a:gd name="connsiteX6" fmla="*/ 9079 w 8128000"/>
              <a:gd name="connsiteY6" fmla="*/ 779770 h 10673070"/>
              <a:gd name="connsiteX7" fmla="*/ 197017 w 8128000"/>
              <a:gd name="connsiteY7" fmla="*/ 779770 h 10673070"/>
              <a:gd name="connsiteX8" fmla="*/ 197017 w 8128000"/>
              <a:gd name="connsiteY8" fmla="*/ 187939 h 10673070"/>
              <a:gd name="connsiteX9" fmla="*/ 788848 w 8128000"/>
              <a:gd name="connsiteY9" fmla="*/ 187939 h 10673070"/>
              <a:gd name="connsiteX10" fmla="*/ 788848 w 8128000"/>
              <a:gd name="connsiteY10" fmla="*/ 1 h 10673070"/>
              <a:gd name="connsiteX11" fmla="*/ 197017 w 8128000"/>
              <a:gd name="connsiteY11" fmla="*/ 1 h 10673070"/>
              <a:gd name="connsiteX12" fmla="*/ 0 w 8128000"/>
              <a:gd name="connsiteY12" fmla="*/ 0 h 10673070"/>
              <a:gd name="connsiteX13" fmla="*/ 9079 w 8128000"/>
              <a:gd name="connsiteY13" fmla="*/ 0 h 10673070"/>
              <a:gd name="connsiteX14" fmla="*/ 9079 w 8128000"/>
              <a:gd name="connsiteY14" fmla="*/ 1 h 10673070"/>
              <a:gd name="connsiteX15" fmla="*/ 0 w 8128000"/>
              <a:gd name="connsiteY15" fmla="*/ 1 h 1067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28000" h="10673070">
                <a:moveTo>
                  <a:pt x="197017" y="0"/>
                </a:moveTo>
                <a:lnTo>
                  <a:pt x="8128000" y="0"/>
                </a:lnTo>
                <a:lnTo>
                  <a:pt x="8128000" y="10673070"/>
                </a:lnTo>
                <a:lnTo>
                  <a:pt x="0" y="10673070"/>
                </a:lnTo>
                <a:lnTo>
                  <a:pt x="0" y="187939"/>
                </a:lnTo>
                <a:lnTo>
                  <a:pt x="9079" y="187939"/>
                </a:lnTo>
                <a:lnTo>
                  <a:pt x="9079" y="779770"/>
                </a:lnTo>
                <a:lnTo>
                  <a:pt x="197017" y="779770"/>
                </a:lnTo>
                <a:lnTo>
                  <a:pt x="197017" y="187939"/>
                </a:lnTo>
                <a:lnTo>
                  <a:pt x="788848" y="187939"/>
                </a:lnTo>
                <a:lnTo>
                  <a:pt x="788848" y="1"/>
                </a:lnTo>
                <a:lnTo>
                  <a:pt x="197017" y="1"/>
                </a:lnTo>
                <a:close/>
                <a:moveTo>
                  <a:pt x="0" y="0"/>
                </a:moveTo>
                <a:lnTo>
                  <a:pt x="9079" y="0"/>
                </a:lnTo>
                <a:lnTo>
                  <a:pt x="9079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7" name="Vrije vorm 66">
            <a:extLst>
              <a:ext uri="{FF2B5EF4-FFF2-40B4-BE49-F238E27FC236}">
                <a16:creationId xmlns:a16="http://schemas.microsoft.com/office/drawing/2014/main" id="{FC16CA5E-E3C7-C14E-80F4-AF59CC79AD37}"/>
              </a:ext>
            </a:extLst>
          </p:cNvPr>
          <p:cNvSpPr/>
          <p:nvPr userDrawn="1"/>
        </p:nvSpPr>
        <p:spPr>
          <a:xfrm>
            <a:off x="15671659" y="2451098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1" name="Afbeelding" descr="Afbeelding">
            <a:extLst>
              <a:ext uri="{FF2B5EF4-FFF2-40B4-BE49-F238E27FC236}">
                <a16:creationId xmlns:a16="http://schemas.microsoft.com/office/drawing/2014/main" id="{659841B6-B32E-1040-A13E-FCD1FD481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083" y="126406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779E65FE-73AF-A345-B9BA-2A5EC1F73C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83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eeld, 2/3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0" y="3042930"/>
            <a:ext cx="8122400" cy="106730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8127470" y="-18454"/>
            <a:ext cx="16254944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0" y="-1"/>
            <a:ext cx="8127470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343996" y="767360"/>
            <a:ext cx="128101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343996" y="1523999"/>
            <a:ext cx="128101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43995" y="4141798"/>
            <a:ext cx="12682567" cy="8983662"/>
          </a:xfrm>
          <a:prstGeom prst="rect">
            <a:avLst/>
          </a:prstGeom>
        </p:spPr>
        <p:txBody>
          <a:bodyPr lIns="0">
            <a:noAutofit/>
          </a:bodyPr>
          <a:lstStyle>
            <a:lvl1pPr marL="571500" indent="-571500">
              <a:buClr>
                <a:srgbClr val="E11B22"/>
              </a:buClr>
              <a:buSzPct val="125000"/>
              <a:buFont typeface="Systeemlettertype regulier"/>
              <a:buChar char="+"/>
              <a:defRPr sz="36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2" name="Tijdelijke aanduiding voor afbeelding 61">
            <a:extLst>
              <a:ext uri="{FF2B5EF4-FFF2-40B4-BE49-F238E27FC236}">
                <a16:creationId xmlns:a16="http://schemas.microsoft.com/office/drawing/2014/main" id="{E7B1A67F-2BAA-5744-BE59-3388F9F8ED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042930"/>
            <a:ext cx="8121650" cy="10673070"/>
          </a:xfrm>
          <a:custGeom>
            <a:avLst/>
            <a:gdLst>
              <a:gd name="connsiteX0" fmla="*/ 0 w 8121650"/>
              <a:gd name="connsiteY0" fmla="*/ 0 h 10673070"/>
              <a:gd name="connsiteX1" fmla="*/ 8121650 w 8121650"/>
              <a:gd name="connsiteY1" fmla="*/ 0 h 10673070"/>
              <a:gd name="connsiteX2" fmla="*/ 8121650 w 8121650"/>
              <a:gd name="connsiteY2" fmla="*/ 1 h 10673070"/>
              <a:gd name="connsiteX3" fmla="*/ 7530568 w 8121650"/>
              <a:gd name="connsiteY3" fmla="*/ 1 h 10673070"/>
              <a:gd name="connsiteX4" fmla="*/ 7530568 w 8121650"/>
              <a:gd name="connsiteY4" fmla="*/ 187939 h 10673070"/>
              <a:gd name="connsiteX5" fmla="*/ 8121650 w 8121650"/>
              <a:gd name="connsiteY5" fmla="*/ 187939 h 10673070"/>
              <a:gd name="connsiteX6" fmla="*/ 8121650 w 8121650"/>
              <a:gd name="connsiteY6" fmla="*/ 10673070 h 10673070"/>
              <a:gd name="connsiteX7" fmla="*/ 0 w 8121650"/>
              <a:gd name="connsiteY7" fmla="*/ 10673070 h 1067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1650" h="10673070">
                <a:moveTo>
                  <a:pt x="0" y="0"/>
                </a:moveTo>
                <a:lnTo>
                  <a:pt x="8121650" y="0"/>
                </a:lnTo>
                <a:lnTo>
                  <a:pt x="8121650" y="1"/>
                </a:lnTo>
                <a:lnTo>
                  <a:pt x="7530568" y="1"/>
                </a:lnTo>
                <a:lnTo>
                  <a:pt x="7530568" y="187939"/>
                </a:lnTo>
                <a:lnTo>
                  <a:pt x="8121650" y="187939"/>
                </a:lnTo>
                <a:lnTo>
                  <a:pt x="8121650" y="10673070"/>
                </a:lnTo>
                <a:lnTo>
                  <a:pt x="0" y="10673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3" name="Vrije vorm 62">
            <a:extLst>
              <a:ext uri="{FF2B5EF4-FFF2-40B4-BE49-F238E27FC236}">
                <a16:creationId xmlns:a16="http://schemas.microsoft.com/office/drawing/2014/main" id="{6FDEB03E-E028-474A-9D78-566A3D2BDBEA}"/>
              </a:ext>
            </a:extLst>
          </p:cNvPr>
          <p:cNvSpPr/>
          <p:nvPr userDrawn="1"/>
        </p:nvSpPr>
        <p:spPr>
          <a:xfrm>
            <a:off x="7530568" y="2451098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0" name="Afbeelding" descr="Afbeelding">
            <a:extLst>
              <a:ext uri="{FF2B5EF4-FFF2-40B4-BE49-F238E27FC236}">
                <a16:creationId xmlns:a16="http://schemas.microsoft.com/office/drawing/2014/main" id="{B23E8DC9-AE62-9F42-AF01-392BE318C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245" y="126406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04D10469-4CA4-2D47-9CF9-57F465A6ED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82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kst, 2/3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8127470" y="3021891"/>
            <a:ext cx="16254944" cy="106941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8127470" y="-18454"/>
            <a:ext cx="16254944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0" y="-1"/>
            <a:ext cx="8127470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343996" y="767360"/>
            <a:ext cx="128101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343996" y="1523999"/>
            <a:ext cx="128101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0" name="Tijdelijke aanduiding voor tekst 25">
            <a:extLst>
              <a:ext uri="{FF2B5EF4-FFF2-40B4-BE49-F238E27FC236}">
                <a16:creationId xmlns:a16="http://schemas.microsoft.com/office/drawing/2014/main" id="{1D08CCA4-3E92-D84B-A715-D782EE0A7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0080" y="4141798"/>
            <a:ext cx="5753645" cy="8983662"/>
          </a:xfrm>
          <a:prstGeom prst="rect">
            <a:avLst/>
          </a:prstGeom>
        </p:spPr>
        <p:txBody>
          <a:bodyPr lIns="0">
            <a:noAutofit/>
          </a:bodyPr>
          <a:lstStyle>
            <a:lvl1pPr marL="571500" indent="-571500">
              <a:buClr>
                <a:srgbClr val="E11B22"/>
              </a:buClr>
              <a:buSzPct val="125000"/>
              <a:buFont typeface="Systeemlettertype regulier"/>
              <a:buChar char="+"/>
              <a:defRPr sz="36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8E7BDAD-6C38-CD46-A44A-D90A5CDAF8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471" y="3048000"/>
            <a:ext cx="16254941" cy="10668000"/>
          </a:xfrm>
          <a:custGeom>
            <a:avLst/>
            <a:gdLst>
              <a:gd name="connsiteX0" fmla="*/ 774699 w 16254941"/>
              <a:gd name="connsiteY0" fmla="*/ 0 h 10668000"/>
              <a:gd name="connsiteX1" fmla="*/ 16254941 w 16254941"/>
              <a:gd name="connsiteY1" fmla="*/ 0 h 10668000"/>
              <a:gd name="connsiteX2" fmla="*/ 16254941 w 16254941"/>
              <a:gd name="connsiteY2" fmla="*/ 10668000 h 10668000"/>
              <a:gd name="connsiteX3" fmla="*/ 0 w 16254941"/>
              <a:gd name="connsiteY3" fmla="*/ 10668000 h 10668000"/>
              <a:gd name="connsiteX4" fmla="*/ 0 w 16254941"/>
              <a:gd name="connsiteY4" fmla="*/ 774700 h 10668000"/>
              <a:gd name="connsiteX5" fmla="*/ 182867 w 16254941"/>
              <a:gd name="connsiteY5" fmla="*/ 774700 h 10668000"/>
              <a:gd name="connsiteX6" fmla="*/ 182867 w 16254941"/>
              <a:gd name="connsiteY6" fmla="*/ 182869 h 10668000"/>
              <a:gd name="connsiteX7" fmla="*/ 774699 w 16254941"/>
              <a:gd name="connsiteY7" fmla="*/ 182869 h 106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4941" h="10668000">
                <a:moveTo>
                  <a:pt x="774699" y="0"/>
                </a:moveTo>
                <a:lnTo>
                  <a:pt x="16254941" y="0"/>
                </a:lnTo>
                <a:lnTo>
                  <a:pt x="16254941" y="10668000"/>
                </a:lnTo>
                <a:lnTo>
                  <a:pt x="0" y="10668000"/>
                </a:lnTo>
                <a:lnTo>
                  <a:pt x="0" y="774700"/>
                </a:lnTo>
                <a:lnTo>
                  <a:pt x="182867" y="774700"/>
                </a:lnTo>
                <a:lnTo>
                  <a:pt x="182867" y="182869"/>
                </a:lnTo>
                <a:lnTo>
                  <a:pt x="774699" y="1828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F93D1770-6B08-0841-84BC-BA527EEF5137}"/>
              </a:ext>
            </a:extLst>
          </p:cNvPr>
          <p:cNvSpPr/>
          <p:nvPr userDrawn="1"/>
        </p:nvSpPr>
        <p:spPr>
          <a:xfrm>
            <a:off x="7530568" y="2451098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Afbeelding" descr="Afbeelding">
            <a:extLst>
              <a:ext uri="{FF2B5EF4-FFF2-40B4-BE49-F238E27FC236}">
                <a16:creationId xmlns:a16="http://schemas.microsoft.com/office/drawing/2014/main" id="{2223DA5A-E9F5-1A4C-A421-B33BCC1D59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083" y="126406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ABE426F7-6FDB-4D4F-A4C7-BA59B00430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207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beeld, 1/3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-751" y="3042930"/>
            <a:ext cx="16264160" cy="106730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0" y="0"/>
            <a:ext cx="16263409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16254942" y="0"/>
            <a:ext cx="8127470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6574" y="767360"/>
            <a:ext cx="128101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16574" y="1523999"/>
            <a:ext cx="12810151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7059623" y="4141798"/>
            <a:ext cx="6443316" cy="8983662"/>
          </a:xfrm>
          <a:prstGeom prst="rect">
            <a:avLst/>
          </a:prstGeom>
        </p:spPr>
        <p:txBody>
          <a:bodyPr lIns="0">
            <a:noAutofit/>
          </a:bodyPr>
          <a:lstStyle>
            <a:lvl1pPr marL="571500" indent="-571500">
              <a:buClr>
                <a:srgbClr val="E11B22"/>
              </a:buClr>
              <a:buSzPct val="125000"/>
              <a:buFont typeface="Systeemlettertype regulier"/>
              <a:buChar char="+"/>
              <a:defRPr sz="36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550DBF1-A9CC-C14D-B0C2-540375AE22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043238"/>
            <a:ext cx="16263938" cy="10672762"/>
          </a:xfrm>
          <a:custGeom>
            <a:avLst/>
            <a:gdLst>
              <a:gd name="connsiteX0" fmla="*/ 0 w 16263938"/>
              <a:gd name="connsiteY0" fmla="*/ 0 h 10672762"/>
              <a:gd name="connsiteX1" fmla="*/ 15671659 w 16263938"/>
              <a:gd name="connsiteY1" fmla="*/ 0 h 10672762"/>
              <a:gd name="connsiteX2" fmla="*/ 15671659 w 16263938"/>
              <a:gd name="connsiteY2" fmla="*/ 187631 h 10672762"/>
              <a:gd name="connsiteX3" fmla="*/ 16263491 w 16263938"/>
              <a:gd name="connsiteY3" fmla="*/ 187631 h 10672762"/>
              <a:gd name="connsiteX4" fmla="*/ 16263491 w 16263938"/>
              <a:gd name="connsiteY4" fmla="*/ 779462 h 10672762"/>
              <a:gd name="connsiteX5" fmla="*/ 16263938 w 16263938"/>
              <a:gd name="connsiteY5" fmla="*/ 779462 h 10672762"/>
              <a:gd name="connsiteX6" fmla="*/ 16263938 w 16263938"/>
              <a:gd name="connsiteY6" fmla="*/ 10672762 h 10672762"/>
              <a:gd name="connsiteX7" fmla="*/ 0 w 16263938"/>
              <a:gd name="connsiteY7" fmla="*/ 10672762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3938" h="10672762">
                <a:moveTo>
                  <a:pt x="0" y="0"/>
                </a:moveTo>
                <a:lnTo>
                  <a:pt x="15671659" y="0"/>
                </a:lnTo>
                <a:lnTo>
                  <a:pt x="15671659" y="187631"/>
                </a:lnTo>
                <a:lnTo>
                  <a:pt x="16263491" y="187631"/>
                </a:lnTo>
                <a:lnTo>
                  <a:pt x="16263491" y="779462"/>
                </a:lnTo>
                <a:lnTo>
                  <a:pt x="16263938" y="779462"/>
                </a:lnTo>
                <a:lnTo>
                  <a:pt x="16263938" y="10672762"/>
                </a:lnTo>
                <a:lnTo>
                  <a:pt x="0" y="10672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D3E1AFDA-CD0E-9A4E-8B58-1C0E59910EBF}"/>
              </a:ext>
            </a:extLst>
          </p:cNvPr>
          <p:cNvSpPr/>
          <p:nvPr userDrawn="1"/>
        </p:nvSpPr>
        <p:spPr>
          <a:xfrm>
            <a:off x="15671659" y="2451098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Afbeelding" descr="Afbeelding">
            <a:extLst>
              <a:ext uri="{FF2B5EF4-FFF2-40B4-BE49-F238E27FC236}">
                <a16:creationId xmlns:a16="http://schemas.microsoft.com/office/drawing/2014/main" id="{7EBF83E7-DA41-B14F-850A-9A9D7BDF9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59094" y="127549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jdelijke aanduiding voor dianummer 1">
            <a:extLst>
              <a:ext uri="{FF2B5EF4-FFF2-40B4-BE49-F238E27FC236}">
                <a16:creationId xmlns:a16="http://schemas.microsoft.com/office/drawing/2014/main" id="{BAAFD5A3-FF6E-7047-A268-5FBB15145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194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, 1/2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12204700" y="3042930"/>
            <a:ext cx="12190412" cy="106730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12201530" y="-18454"/>
            <a:ext cx="12180883" cy="3048001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-1" y="-1"/>
            <a:ext cx="12190413" cy="3048001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202782" y="4141798"/>
            <a:ext cx="9784845" cy="8983662"/>
          </a:xfrm>
          <a:prstGeom prst="rect">
            <a:avLst/>
          </a:prstGeom>
        </p:spPr>
        <p:txBody>
          <a:bodyPr lIns="0">
            <a:noAutofit/>
          </a:bodyPr>
          <a:lstStyle>
            <a:lvl1pPr marL="571500" indent="-571500">
              <a:buClr>
                <a:srgbClr val="E11B22"/>
              </a:buClr>
              <a:buSzPct val="125000"/>
              <a:buFont typeface="Systeemlettertype regulier"/>
              <a:buChar char="+"/>
              <a:defRPr sz="360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1">
            <a:extLst>
              <a:ext uri="{FF2B5EF4-FFF2-40B4-BE49-F238E27FC236}">
                <a16:creationId xmlns:a16="http://schemas.microsoft.com/office/drawing/2014/main" id="{33D4188A-3BA4-3649-A402-678E6CABB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753" y="767360"/>
            <a:ext cx="9784874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tekst 21">
            <a:extLst>
              <a:ext uri="{FF2B5EF4-FFF2-40B4-BE49-F238E27FC236}">
                <a16:creationId xmlns:a16="http://schemas.microsoft.com/office/drawing/2014/main" id="{3796026E-3056-9D4C-937B-A25B3D0F1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723" y="1523999"/>
            <a:ext cx="9784874" cy="738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9A508F3-53DA-4349-9293-82AE553FB4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1526" y="3043238"/>
            <a:ext cx="12180887" cy="10672762"/>
          </a:xfrm>
          <a:custGeom>
            <a:avLst/>
            <a:gdLst>
              <a:gd name="connsiteX0" fmla="*/ 774705 w 12180887"/>
              <a:gd name="connsiteY0" fmla="*/ 0 h 10672762"/>
              <a:gd name="connsiteX1" fmla="*/ 12180887 w 12180887"/>
              <a:gd name="connsiteY1" fmla="*/ 0 h 10672762"/>
              <a:gd name="connsiteX2" fmla="*/ 12180887 w 12180887"/>
              <a:gd name="connsiteY2" fmla="*/ 10672762 h 10672762"/>
              <a:gd name="connsiteX3" fmla="*/ 0 w 12180887"/>
              <a:gd name="connsiteY3" fmla="*/ 10672762 h 10672762"/>
              <a:gd name="connsiteX4" fmla="*/ 0 w 12180887"/>
              <a:gd name="connsiteY4" fmla="*/ 779462 h 10672762"/>
              <a:gd name="connsiteX5" fmla="*/ 182873 w 12180887"/>
              <a:gd name="connsiteY5" fmla="*/ 779462 h 10672762"/>
              <a:gd name="connsiteX6" fmla="*/ 182873 w 12180887"/>
              <a:gd name="connsiteY6" fmla="*/ 187631 h 10672762"/>
              <a:gd name="connsiteX7" fmla="*/ 774705 w 12180887"/>
              <a:gd name="connsiteY7" fmla="*/ 187631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0887" h="10672762">
                <a:moveTo>
                  <a:pt x="774705" y="0"/>
                </a:moveTo>
                <a:lnTo>
                  <a:pt x="12180887" y="0"/>
                </a:lnTo>
                <a:lnTo>
                  <a:pt x="12180887" y="10672762"/>
                </a:lnTo>
                <a:lnTo>
                  <a:pt x="0" y="10672762"/>
                </a:lnTo>
                <a:lnTo>
                  <a:pt x="0" y="779462"/>
                </a:lnTo>
                <a:lnTo>
                  <a:pt x="182873" y="779462"/>
                </a:lnTo>
                <a:lnTo>
                  <a:pt x="182873" y="187631"/>
                </a:lnTo>
                <a:lnTo>
                  <a:pt x="774705" y="187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F27EF9DB-B46C-F449-A2BA-38DD6F8489FC}"/>
              </a:ext>
            </a:extLst>
          </p:cNvPr>
          <p:cNvSpPr/>
          <p:nvPr userDrawn="1"/>
        </p:nvSpPr>
        <p:spPr>
          <a:xfrm>
            <a:off x="11604628" y="2451098"/>
            <a:ext cx="1371602" cy="1371602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Afbeelding" descr="Afbeelding">
            <a:extLst>
              <a:ext uri="{FF2B5EF4-FFF2-40B4-BE49-F238E27FC236}">
                <a16:creationId xmlns:a16="http://schemas.microsoft.com/office/drawing/2014/main" id="{9DAE38B9-65D0-8F4C-AA53-49FF855A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083" y="12640681"/>
            <a:ext cx="1864465" cy="48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00067B3B-28BD-A341-B36C-B1FAE51C08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608797" y="12712700"/>
            <a:ext cx="5486400" cy="730250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86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9C02D7-E10A-6C49-99BD-2DED3DEEF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5343-B2B3-D047-BFCD-8B8B249D29E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854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91" r:id="rId3"/>
    <p:sldLayoutId id="2147483689" r:id="rId4"/>
    <p:sldLayoutId id="2147483688" r:id="rId5"/>
    <p:sldLayoutId id="2147483692" r:id="rId6"/>
    <p:sldLayoutId id="2147483694" r:id="rId7"/>
    <p:sldLayoutId id="2147483693" r:id="rId8"/>
    <p:sldLayoutId id="2147483696" r:id="rId9"/>
    <p:sldLayoutId id="2147483695" r:id="rId10"/>
    <p:sldLayoutId id="2147483690" r:id="rId11"/>
    <p:sldLayoutId id="2147483698" r:id="rId12"/>
    <p:sldLayoutId id="2147483699" r:id="rId13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3C1F275-8460-4C6A-8278-AA10205F54AF}"/>
              </a:ext>
            </a:extLst>
          </p:cNvPr>
          <p:cNvSpPr/>
          <p:nvPr/>
        </p:nvSpPr>
        <p:spPr>
          <a:xfrm>
            <a:off x="0" y="12618644"/>
            <a:ext cx="24382413" cy="1097357"/>
          </a:xfrm>
          <a:prstGeom prst="rect">
            <a:avLst/>
          </a:prstGeom>
          <a:gradFill>
            <a:gsLst>
              <a:gs pos="75000">
                <a:srgbClr val="005493"/>
              </a:gs>
              <a:gs pos="24000">
                <a:srgbClr val="0082C2"/>
              </a:gs>
            </a:gsLst>
            <a:lin ang="30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907" y="1152000"/>
            <a:ext cx="215026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907" y="3168000"/>
            <a:ext cx="21502600" cy="9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1983657" y="12735272"/>
            <a:ext cx="211209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364643A5-B50D-42AE-94BB-D3D33DD7C505}" type="slidenum">
              <a:rPr lang="nl-NL" sz="3733" b="1" smtClean="0">
                <a:solidFill>
                  <a:schemeClr val="bg1"/>
                </a:solidFill>
                <a:latin typeface="+mj-lt"/>
              </a:rPr>
              <a:t>‹nr.›</a:t>
            </a:fld>
            <a:endParaRPr lang="nl-NL" sz="3733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4C295C7-45FE-4461-AC6E-8A58A4425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525" y="6019758"/>
            <a:ext cx="2565364" cy="16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rgbClr val="0082C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5pPr>
      <a:lvl6pPr marL="1219124"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6pPr>
      <a:lvl7pPr marL="2438248"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7pPr>
      <a:lvl8pPr marL="3657371"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8pPr>
      <a:lvl9pPr marL="4876495" algn="l" rtl="0" eaLnBrk="1" fontAlgn="base" hangingPunct="1">
        <a:spcBef>
          <a:spcPct val="0"/>
        </a:spcBef>
        <a:spcAft>
          <a:spcPct val="0"/>
        </a:spcAft>
        <a:defRPr sz="6400" b="1">
          <a:solidFill>
            <a:schemeClr val="tx2"/>
          </a:solidFill>
          <a:latin typeface="Trebuchet MS" pitchFamily="34" charset="0"/>
        </a:defRPr>
      </a:lvl9pPr>
    </p:titleStyle>
    <p:bodyStyle>
      <a:lvl1pPr marL="1219124" indent="-1219124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2C2"/>
        </a:buClr>
        <a:buFont typeface="+mj-lt"/>
        <a:buAutoNum type="arabicPeriod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2438248" indent="-1219124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2C2"/>
        </a:buClr>
        <a:buFont typeface="+mj-lt"/>
        <a:buAutoNum type="alphaLcPeriod"/>
        <a:defRPr sz="4800">
          <a:solidFill>
            <a:schemeClr val="tx1"/>
          </a:solidFill>
          <a:latin typeface="+mn-lt"/>
        </a:defRPr>
      </a:lvl2pPr>
      <a:lvl3pPr marL="3047810" indent="-609562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2C2"/>
        </a:buClr>
        <a:buFont typeface="Wingdings" panose="05000000000000000000" pitchFamily="2" charset="2"/>
        <a:buChar char="§"/>
        <a:defRPr sz="4800">
          <a:solidFill>
            <a:schemeClr val="tx1"/>
          </a:solidFill>
          <a:latin typeface="+mn-lt"/>
        </a:defRPr>
      </a:lvl3pPr>
      <a:lvl4pPr marL="4266933" indent="-609562" algn="l" rtl="0" eaLnBrk="1" fontAlgn="base" hangingPunct="1">
        <a:spcBef>
          <a:spcPct val="20000"/>
        </a:spcBef>
        <a:spcAft>
          <a:spcPct val="0"/>
        </a:spcAft>
        <a:buClr>
          <a:srgbClr val="0082C2"/>
        </a:buClr>
        <a:buFont typeface="Segoe UI" panose="020B0502040204020203" pitchFamily="34" charset="0"/>
        <a:buChar char="○"/>
        <a:defRPr sz="6400">
          <a:solidFill>
            <a:schemeClr val="tx1"/>
          </a:solidFill>
          <a:latin typeface="+mn-lt"/>
        </a:defRPr>
      </a:lvl4pPr>
      <a:lvl5pPr marL="4876495" indent="0" algn="l" rtl="0" eaLnBrk="1" fontAlgn="base" hangingPunct="1">
        <a:spcBef>
          <a:spcPct val="20000"/>
        </a:spcBef>
        <a:spcAft>
          <a:spcPct val="0"/>
        </a:spcAft>
        <a:buClr>
          <a:srgbClr val="0082C2"/>
        </a:buClr>
        <a:buFont typeface="Wingdings" panose="05000000000000000000" pitchFamily="2" charset="2"/>
        <a:buNone/>
        <a:defRPr sz="6400">
          <a:solidFill>
            <a:schemeClr val="tx1"/>
          </a:solidFill>
          <a:latin typeface="+mn-lt"/>
        </a:defRPr>
      </a:lvl5pPr>
      <a:lvl6pPr marL="6705181" indent="-609562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chemeClr val="tx1"/>
          </a:solidFill>
          <a:latin typeface="+mn-lt"/>
        </a:defRPr>
      </a:lvl6pPr>
      <a:lvl7pPr marL="7924305" indent="-609562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chemeClr val="tx1"/>
          </a:solidFill>
          <a:latin typeface="+mn-lt"/>
        </a:defRPr>
      </a:lvl7pPr>
      <a:lvl8pPr marL="9143429" indent="-609562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chemeClr val="tx1"/>
          </a:solidFill>
          <a:latin typeface="+mn-lt"/>
        </a:defRPr>
      </a:lvl8pPr>
      <a:lvl9pPr marL="10362552" indent="-609562" algn="l" rtl="0" eaLnBrk="1" fontAlgn="base" hangingPunct="1">
        <a:spcBef>
          <a:spcPct val="20000"/>
        </a:spcBef>
        <a:spcAft>
          <a:spcPct val="0"/>
        </a:spcAft>
        <a:buChar char="»"/>
        <a:defRPr sz="4266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24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48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71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95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619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743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867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99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apps.noord-holland.nl/GeoWebP/index.html?viewer=woningbouwlocaties" TargetMode="External"/><Relationship Id="rId2" Type="http://schemas.openxmlformats.org/officeDocument/2006/relationships/hyperlink" Target="http://www.plancapaciteit.n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8EB5DDB9-95B9-4B49-94C0-C27208492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5333" dirty="0"/>
              <a:t>Welkom bij het Webinar Woonruimteverdeling </a:t>
            </a:r>
          </a:p>
          <a:p>
            <a:r>
              <a:rPr lang="nl-NL" sz="5333" dirty="0"/>
              <a:t>We beginnen om 18.30 uur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81C973-183F-49E4-8550-25D3F45F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8533" dirty="0"/>
              <a:t>Webinar Woondeal</a:t>
            </a:r>
          </a:p>
        </p:txBody>
      </p:sp>
    </p:spTree>
    <p:extLst>
      <p:ext uri="{BB962C8B-B14F-4D97-AF65-F5344CB8AC3E}">
        <p14:creationId xmlns:p14="http://schemas.microsoft.com/office/powerpoint/2010/main" val="172923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D7E8C27-D44B-4D40-9712-CF4EB26A6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Woningbouwbod</a:t>
            </a:r>
            <a:r>
              <a:rPr lang="nl-NL" dirty="0"/>
              <a:t> Noord-Holland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6FA897-A580-40B1-86CB-C2ED22B93B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616F986-8CBF-4A7A-87CD-5F1453D4A1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1775" y="4141788"/>
            <a:ext cx="17984788" cy="8983662"/>
          </a:xfrm>
        </p:spPr>
        <p:txBody>
          <a:bodyPr>
            <a:normAutofit/>
          </a:bodyPr>
          <a:lstStyle/>
          <a:p>
            <a:pPr>
              <a:tabLst>
                <a:tab pos="1616869" algn="l"/>
              </a:tabLst>
            </a:pPr>
            <a:r>
              <a:rPr lang="nl-NL" sz="4000" b="1" dirty="0">
                <a:latin typeface="Corbel" panose="020B0503020204020204" pitchFamily="34" charset="0"/>
              </a:rPr>
              <a:t>Noord-Holland totaal</a:t>
            </a:r>
          </a:p>
          <a:p>
            <a:pPr>
              <a:tabLst>
                <a:tab pos="1616869" algn="l"/>
              </a:tabLst>
            </a:pPr>
            <a:r>
              <a:rPr lang="nl-NL" sz="4000" dirty="0">
                <a:latin typeface="Corbel" panose="020B0503020204020204" pitchFamily="34" charset="0"/>
              </a:rPr>
              <a:t>162.000 netto / 184.000 bruto (2022 t/m 2030)</a:t>
            </a:r>
          </a:p>
          <a:p>
            <a:pPr>
              <a:tabLst>
                <a:tab pos="1616869" algn="l"/>
              </a:tabLst>
            </a:pPr>
            <a:endParaRPr lang="nl-NL" sz="4000" dirty="0">
              <a:latin typeface="Corbel" panose="020B0503020204020204" pitchFamily="34" charset="0"/>
            </a:endParaRPr>
          </a:p>
          <a:p>
            <a:pPr marL="571500" lvl="1" indent="-571500">
              <a:spcBef>
                <a:spcPts val="2000"/>
              </a:spcBef>
              <a:buClr>
                <a:srgbClr val="E11B22"/>
              </a:buClr>
              <a:buSzPct val="125000"/>
              <a:buFont typeface="Systeemlettertype regulier"/>
              <a:buChar char="+"/>
              <a:tabLst>
                <a:tab pos="1616869" algn="l"/>
              </a:tabLst>
            </a:pPr>
            <a:r>
              <a:rPr lang="nl-NL" sz="4000" b="1" dirty="0">
                <a:latin typeface="Corbel" panose="020B0503020204020204" pitchFamily="34" charset="0"/>
              </a:rPr>
              <a:t>NH Zuid (onderdeel MRA) </a:t>
            </a:r>
          </a:p>
          <a:p>
            <a:pPr marL="571500" lvl="1" indent="-571500">
              <a:spcBef>
                <a:spcPts val="2000"/>
              </a:spcBef>
              <a:buClr>
                <a:srgbClr val="E11B22"/>
              </a:buClr>
              <a:buSzPct val="125000"/>
              <a:buFont typeface="Systeemlettertype regulier"/>
              <a:buChar char="+"/>
              <a:tabLst>
                <a:tab pos="1616869" algn="l"/>
              </a:tabLst>
            </a:pPr>
            <a:r>
              <a:rPr lang="nl-NL" sz="4000" dirty="0">
                <a:latin typeface="Corbel" panose="020B0503020204020204" pitchFamily="34" charset="0"/>
                <a:sym typeface="Wingdings" panose="05000000000000000000" pitchFamily="2" charset="2"/>
              </a:rPr>
              <a:t>124.700 netto / 143.600 bruto	</a:t>
            </a:r>
          </a:p>
          <a:p>
            <a:pPr marL="571500" lvl="1" indent="-571500">
              <a:spcBef>
                <a:spcPts val="2000"/>
              </a:spcBef>
              <a:buClr>
                <a:srgbClr val="E11B22"/>
              </a:buClr>
              <a:buSzPct val="125000"/>
              <a:buFont typeface="Systeemlettertype regulier"/>
              <a:buChar char="+"/>
              <a:tabLst>
                <a:tab pos="1616869" algn="l"/>
              </a:tabLst>
            </a:pPr>
            <a:r>
              <a:rPr lang="nl-NL" sz="4000" dirty="0">
                <a:latin typeface="Corbel" panose="020B0503020204020204" pitchFamily="34" charset="0"/>
              </a:rPr>
              <a:t>14.000 per jaar bruto in 2022	</a:t>
            </a:r>
            <a:br>
              <a:rPr lang="nl-NL" sz="4000" dirty="0">
                <a:latin typeface="Corbel" panose="020B0503020204020204" pitchFamily="34" charset="0"/>
              </a:rPr>
            </a:br>
            <a:r>
              <a:rPr lang="nl-NL" sz="4000" dirty="0">
                <a:latin typeface="Corbel" panose="020B0503020204020204" pitchFamily="34" charset="0"/>
                <a:sym typeface="Wingdings" panose="05000000000000000000" pitchFamily="2" charset="2"/>
              </a:rPr>
              <a:t>  17.000 per jaar bruto in 2030 </a:t>
            </a:r>
            <a:endParaRPr lang="nl-NL" sz="4000" dirty="0">
              <a:latin typeface="Corbel" panose="020B0503020204020204" pitchFamily="34" charset="0"/>
            </a:endParaRPr>
          </a:p>
          <a:p>
            <a:pPr marL="571500" lvl="1" indent="-571500">
              <a:spcBef>
                <a:spcPts val="2000"/>
              </a:spcBef>
              <a:buClr>
                <a:srgbClr val="E11B22"/>
              </a:buClr>
              <a:buSzPct val="125000"/>
              <a:buFont typeface="Systeemlettertype regulier"/>
              <a:buChar char="+"/>
              <a:tabLst>
                <a:tab pos="1616869" algn="l"/>
              </a:tabLst>
            </a:pPr>
            <a:endParaRPr lang="nl-NL" sz="4000" dirty="0">
              <a:latin typeface="Corbel" panose="020B0503020204020204" pitchFamily="34" charset="0"/>
            </a:endParaRPr>
          </a:p>
          <a:p>
            <a:pPr marL="571500" lvl="1" indent="-571500">
              <a:spcBef>
                <a:spcPts val="2000"/>
              </a:spcBef>
              <a:buClr>
                <a:srgbClr val="E11B22"/>
              </a:buClr>
              <a:buSzPct val="125000"/>
              <a:buFont typeface="Systeemlettertype regulier"/>
              <a:buChar char="+"/>
              <a:tabLst>
                <a:tab pos="1616869" algn="l"/>
              </a:tabLst>
            </a:pPr>
            <a:r>
              <a:rPr lang="nl-NL" sz="4000" dirty="0">
                <a:latin typeface="Corbel" panose="020B0503020204020204" pitchFamily="34" charset="0"/>
              </a:rPr>
              <a:t>In de MRA en voor NH als geheel: </a:t>
            </a:r>
            <a:br>
              <a:rPr lang="nl-NL" sz="4000" dirty="0">
                <a:latin typeface="Corbel" panose="020B0503020204020204" pitchFamily="34" charset="0"/>
              </a:rPr>
            </a:br>
            <a:r>
              <a:rPr lang="nl-NL" sz="4000" dirty="0">
                <a:latin typeface="Corbel" panose="020B0503020204020204" pitchFamily="34" charset="0"/>
              </a:rPr>
              <a:t>zeer ruime plancapaciteit, beide rond 150%. </a:t>
            </a:r>
          </a:p>
          <a:p>
            <a:pPr marL="133350" indent="0">
              <a:buNone/>
            </a:pPr>
            <a:endParaRPr lang="nl-NL" b="1" dirty="0">
              <a:solidFill>
                <a:schemeClr val="tx1"/>
              </a:solidFill>
            </a:endParaRPr>
          </a:p>
          <a:p>
            <a:endParaRPr lang="nl-NL" sz="750" b="1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74" y="12235357"/>
            <a:ext cx="4541914" cy="8900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8700B2-A356-17BB-2CED-DF1EA2C35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5816" y="2022673"/>
            <a:ext cx="7867015" cy="102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3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B983746-3BF2-4E3C-A07A-D1C6BB421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Resultaten </a:t>
            </a:r>
            <a:r>
              <a:rPr lang="nl-NL" dirty="0" err="1"/>
              <a:t>reality</a:t>
            </a:r>
            <a:r>
              <a:rPr lang="nl-NL" dirty="0"/>
              <a:t> check: aantallen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5A5BB8-492B-46B2-87AD-07F2B70CF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Noord-Hollands deel MRA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3DBFA3-1304-4D60-B460-22D44B19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318" y="3536741"/>
            <a:ext cx="17606679" cy="754281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0B365A-421C-405B-9F34-6EE9D92C1C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65343-B2B3-D047-BFCD-8B8B249D29E2}" type="slidenum">
              <a:rPr kumimoji="0" lang="nl-NL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1DB883A-E6E5-41CB-A103-0238E5DD08AC}"/>
              </a:ext>
            </a:extLst>
          </p:cNvPr>
          <p:cNvSpPr/>
          <p:nvPr/>
        </p:nvSpPr>
        <p:spPr>
          <a:xfrm>
            <a:off x="20191773" y="9063783"/>
            <a:ext cx="1685756" cy="7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4" y="12188516"/>
            <a:ext cx="4542095" cy="8861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645DE70-3FFE-3B40-AE9B-85985455597A}"/>
              </a:ext>
            </a:extLst>
          </p:cNvPr>
          <p:cNvSpPr txBox="1"/>
          <p:nvPr/>
        </p:nvSpPr>
        <p:spPr>
          <a:xfrm>
            <a:off x="8723871" y="11111298"/>
            <a:ext cx="13153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NB</a:t>
            </a:r>
            <a:r>
              <a:rPr lang="nl-NL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Cijfers bouwopgave 2021 – 2030 Gooi &amp; Vechtstreek nog incl. Weesp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Indicatief bod en plancapaciteit 2022: zonder Weesp</a:t>
            </a:r>
          </a:p>
        </p:txBody>
      </p:sp>
    </p:spTree>
    <p:extLst>
      <p:ext uri="{BB962C8B-B14F-4D97-AF65-F5344CB8AC3E}">
        <p14:creationId xmlns:p14="http://schemas.microsoft.com/office/powerpoint/2010/main" val="358547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B983746-3BF2-4E3C-A07A-D1C6BB421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Resultaten </a:t>
            </a:r>
            <a:r>
              <a:rPr lang="nl-NL" dirty="0" err="1"/>
              <a:t>reality</a:t>
            </a:r>
            <a:r>
              <a:rPr lang="nl-NL" dirty="0"/>
              <a:t> check: aantallen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5A5BB8-492B-46B2-87AD-07F2B70CF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Noord-Hollands deel MRA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3DBFA3-1304-4D60-B460-22D44B19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59" y="3516360"/>
            <a:ext cx="17606679" cy="754281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0B365A-421C-405B-9F34-6EE9D92C1C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65343-B2B3-D047-BFCD-8B8B249D29E2}" type="slidenum">
              <a:rPr kumimoji="0" lang="nl-NL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1DB883A-E6E5-41CB-A103-0238E5DD08AC}"/>
              </a:ext>
            </a:extLst>
          </p:cNvPr>
          <p:cNvSpPr/>
          <p:nvPr/>
        </p:nvSpPr>
        <p:spPr>
          <a:xfrm>
            <a:off x="20191773" y="9063783"/>
            <a:ext cx="1685756" cy="7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4" y="12188516"/>
            <a:ext cx="4542095" cy="8861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645DE70-3FFE-3B40-AE9B-85985455597A}"/>
              </a:ext>
            </a:extLst>
          </p:cNvPr>
          <p:cNvSpPr txBox="1"/>
          <p:nvPr/>
        </p:nvSpPr>
        <p:spPr>
          <a:xfrm>
            <a:off x="8723871" y="11111298"/>
            <a:ext cx="13153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NB</a:t>
            </a:r>
            <a:r>
              <a:rPr lang="nl-NL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Cijfers bouwopgave 2021 – 2030 Gooi &amp; Vechtstreek nog incl. Weesp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Indicatief bod en plancapaciteit 2022: zonder Weesp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50F7105-D3D1-0902-6C3D-56A7A752D86A}"/>
              </a:ext>
            </a:extLst>
          </p:cNvPr>
          <p:cNvSpPr/>
          <p:nvPr/>
        </p:nvSpPr>
        <p:spPr>
          <a:xfrm>
            <a:off x="20191773" y="7437484"/>
            <a:ext cx="1685756" cy="7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0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B983746-3BF2-4E3C-A07A-D1C6BB421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Resultaten </a:t>
            </a:r>
            <a:r>
              <a:rPr lang="nl-NL" dirty="0" err="1"/>
              <a:t>reality</a:t>
            </a:r>
            <a:r>
              <a:rPr lang="nl-NL" dirty="0"/>
              <a:t> check: aantallen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5A5BB8-492B-46B2-87AD-07F2B70CF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Noord-Hollands deel MRA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3DBFA3-1304-4D60-B460-22D44B19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59" y="3516360"/>
            <a:ext cx="17606679" cy="754281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0B365A-421C-405B-9F34-6EE9D92C1C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65343-B2B3-D047-BFCD-8B8B249D29E2}" type="slidenum">
              <a:rPr kumimoji="0" lang="nl-NL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1DB883A-E6E5-41CB-A103-0238E5DD08AC}"/>
              </a:ext>
            </a:extLst>
          </p:cNvPr>
          <p:cNvSpPr/>
          <p:nvPr/>
        </p:nvSpPr>
        <p:spPr>
          <a:xfrm>
            <a:off x="20191773" y="9063783"/>
            <a:ext cx="1685756" cy="7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4" y="12188516"/>
            <a:ext cx="4542095" cy="8861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645DE70-3FFE-3B40-AE9B-85985455597A}"/>
              </a:ext>
            </a:extLst>
          </p:cNvPr>
          <p:cNvSpPr txBox="1"/>
          <p:nvPr/>
        </p:nvSpPr>
        <p:spPr>
          <a:xfrm>
            <a:off x="8723871" y="11111298"/>
            <a:ext cx="13153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NB</a:t>
            </a:r>
            <a:r>
              <a:rPr lang="nl-NL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Cijfers bouwopgave 2021 – 2030 Gooi &amp; Vechtstreek nog incl. Weesp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Indicatief bod en plancapaciteit 2022: zonder Weesp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50F7105-D3D1-0902-6C3D-56A7A752D86A}"/>
              </a:ext>
            </a:extLst>
          </p:cNvPr>
          <p:cNvSpPr/>
          <p:nvPr/>
        </p:nvSpPr>
        <p:spPr>
          <a:xfrm>
            <a:off x="20191773" y="7437484"/>
            <a:ext cx="1685756" cy="7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A8692B4-7089-A1DC-8A61-ECACE452EE2A}"/>
              </a:ext>
            </a:extLst>
          </p:cNvPr>
          <p:cNvSpPr/>
          <p:nvPr/>
        </p:nvSpPr>
        <p:spPr>
          <a:xfrm>
            <a:off x="11159941" y="7437484"/>
            <a:ext cx="8610869" cy="731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1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947DEDC-0E71-B72E-CC02-BED56FE4F8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Totaal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CF44CD-F3F4-078B-D490-28020701A6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CD9624-0D36-3929-A19A-73144CE245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E1CDF3-CC20-5256-C9FA-E8436D36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77" y="3268837"/>
            <a:ext cx="15107356" cy="104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2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71008D3-AAF8-7224-030B-2637C52A1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Informatie plannen openbaar beschikbaar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34F62F-3BB5-0944-4883-9864CD31B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B50C2C-33C1-18FA-C89A-99EACD713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Overzicht plannen en totale plancapaciteit: </a:t>
            </a:r>
            <a:br>
              <a:rPr lang="nl-NL" b="1" dirty="0"/>
            </a:br>
            <a:r>
              <a:rPr lang="nl-NL" b="1" dirty="0">
                <a:hlinkClick r:id="rId2"/>
              </a:rPr>
              <a:t>http://www.plancapaciteit.nl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Viewer met </a:t>
            </a:r>
            <a:r>
              <a:rPr lang="nl-NL" b="1" dirty="0" err="1"/>
              <a:t>invloedsgebieden</a:t>
            </a:r>
            <a:r>
              <a:rPr lang="nl-NL" b="1" dirty="0"/>
              <a:t>, selectie plannen per periode, etc. : 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https://geoapps.noord-holland.nl/GeoWebP/index.html?viewer=woningbouwlocaties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4F85DB-2912-BB7B-A5C5-EC8DD77ABD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0DBB49-4DB4-CC6D-C337-8009617B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323" y="7444552"/>
            <a:ext cx="14146325" cy="58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281EA70-7809-4067-876D-16209FD92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Plancapaciteit naar segmenten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82DB5E-B9D0-4E06-90A2-2A95689501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Resultaten na </a:t>
            </a:r>
            <a:r>
              <a:rPr lang="nl-NL" dirty="0" err="1"/>
              <a:t>reality</a:t>
            </a:r>
            <a:r>
              <a:rPr lang="nl-NL" dirty="0"/>
              <a:t> check Noord-Holland Zuid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63251-794A-47EB-8FF6-2468E9485D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FFAA21-EBDC-4B3D-A1E3-496810E7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151" y="3151369"/>
            <a:ext cx="13567719" cy="96579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10" y="12187732"/>
            <a:ext cx="4541914" cy="89009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0866AA-D73D-4045-BA56-C26A187939B2}"/>
              </a:ext>
            </a:extLst>
          </p:cNvPr>
          <p:cNvSpPr txBox="1"/>
          <p:nvPr/>
        </p:nvSpPr>
        <p:spPr>
          <a:xfrm>
            <a:off x="3221182" y="4094018"/>
            <a:ext cx="5255553" cy="748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685800"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/>
              </a:rPr>
              <a:t>In theorie voldoende sociale huur, maar ongelijk verdeeld en onzeker.</a:t>
            </a:r>
          </a:p>
          <a:p>
            <a:pPr marL="571500" indent="-571500" defTabSz="685800"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/>
              </a:rPr>
              <a:t>Middensegment nog grote opgave.</a:t>
            </a:r>
          </a:p>
          <a:p>
            <a:pPr marL="571500" indent="-571500" defTabSz="685800"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/>
              </a:rPr>
              <a:t>23% van de plancapaciteit onbekend, dus ruimte voor nadere invulling.</a:t>
            </a:r>
          </a:p>
          <a:p>
            <a:pPr defTabSz="685800"/>
            <a:endParaRPr lang="nl-NL" sz="135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endParaRPr lang="nl-NL" sz="135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032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DC70957-5413-4C59-8C6A-CFB611D0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2359" y="767360"/>
            <a:ext cx="20052838" cy="738187"/>
          </a:xfrm>
        </p:spPr>
        <p:txBody>
          <a:bodyPr/>
          <a:lstStyle/>
          <a:p>
            <a:r>
              <a:rPr lang="nl-NL" dirty="0"/>
              <a:t>Randvoorwaarden </a:t>
            </a:r>
            <a:r>
              <a:rPr lang="nl-NL" dirty="0" err="1"/>
              <a:t>woningbouwbod</a:t>
            </a:r>
            <a:r>
              <a:rPr lang="nl-NL" dirty="0"/>
              <a:t> Noord-Holland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16B40A-1732-4E42-8983-98E9AE9FF1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33350" indent="0">
              <a:buNone/>
            </a:pPr>
            <a:r>
              <a:rPr lang="nl-NL" b="1" dirty="0">
                <a:solidFill>
                  <a:schemeClr val="tx1"/>
                </a:solidFill>
              </a:rPr>
              <a:t>Zo’n grote opgave kan alleen indien in de 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b="1" dirty="0">
                <a:solidFill>
                  <a:schemeClr val="tx1"/>
                </a:solidFill>
              </a:rPr>
              <a:t>randvoorwaarden wordt voorzien: </a:t>
            </a:r>
          </a:p>
          <a:p>
            <a:endParaRPr lang="nl-NL" sz="750" b="1" dirty="0">
              <a:solidFill>
                <a:schemeClr val="tx1"/>
              </a:solidFill>
            </a:endParaRPr>
          </a:p>
          <a:p>
            <a:pPr marL="1606550" lvl="1" indent="-126365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nl-N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Stikstof</a:t>
            </a:r>
          </a:p>
          <a:p>
            <a:pPr marL="1606550" lvl="1" indent="-126365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nl-N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Geluidcumulatie </a:t>
            </a:r>
          </a:p>
          <a:p>
            <a:pPr marL="1606550" lvl="1" indent="-126365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nl-N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Energie-infra</a:t>
            </a:r>
          </a:p>
          <a:p>
            <a:pPr marL="1606550" lvl="1" indent="-126365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nl-N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Mobiliteit</a:t>
            </a:r>
          </a:p>
          <a:p>
            <a:pPr marL="1606550" lvl="1" indent="-126365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Betaalbaarheid</a:t>
            </a:r>
          </a:p>
          <a:p>
            <a:pPr marL="1606550" lvl="1" indent="-126365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nl-N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Toekomstbestendig </a:t>
            </a:r>
            <a:br>
              <a:rPr lang="nl-N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(klimaat, water, energie)</a:t>
            </a:r>
          </a:p>
          <a:p>
            <a:pPr marL="1606550" lvl="1" indent="-1263650">
              <a:lnSpc>
                <a:spcPct val="107000"/>
              </a:lnSpc>
              <a:spcBef>
                <a:spcPts val="0"/>
              </a:spcBef>
              <a:buFont typeface="+mj-lt"/>
              <a:buAutoNum type="alphaU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op de uitvoering </a:t>
            </a:r>
            <a:endParaRPr lang="nl-N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8B44E9-D5DA-4442-B1F1-5995DE354C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191D1F-27FA-4880-A25B-8AF21C7167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298" y="3195790"/>
            <a:ext cx="5866501" cy="10247160"/>
          </a:xfrm>
          <a:prstGeom prst="rect">
            <a:avLst/>
          </a:prstGeom>
          <a:noFill/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24" y="12235367"/>
            <a:ext cx="454191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92CD94-5E35-4BA1-AB7F-0498A724B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2359" y="767360"/>
            <a:ext cx="20340054" cy="738187"/>
          </a:xfrm>
        </p:spPr>
        <p:txBody>
          <a:bodyPr/>
          <a:lstStyle/>
          <a:p>
            <a:r>
              <a:rPr lang="nl-NL" dirty="0"/>
              <a:t>Kern inzet Woondeal MRA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4F69BF-CDF1-4BD1-AAB5-B58DFDC5F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76ACD9-491F-4204-91A4-EBB018E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2589" y="3344779"/>
            <a:ext cx="20405558" cy="978068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nl-NL" sz="4000" dirty="0">
              <a:latin typeface="Corbel" panose="020B0503020204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4000" dirty="0">
                <a:latin typeface="Corbel" panose="020B0503020204020204" pitchFamily="34" charset="0"/>
              </a:rPr>
              <a:t>170.000 woningen bouwen t/m 2030, als onderdeel van de bredere, integrale verstedelijkingsopgave.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000" dirty="0">
                <a:latin typeface="Corbel" panose="020B0503020204020204" pitchFamily="34" charset="0"/>
              </a:rPr>
              <a:t>Meer betaalbaar aanbod door 2/3 betaalbare nieuwbouw, evenwichtigere verdeling sociale nieuwbouw en behoud betaalbaarheid; Alle gemeenten toegroeien naar 30% sociale huur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000" dirty="0">
                <a:latin typeface="Corbel" panose="020B0503020204020204" pitchFamily="34" charset="0"/>
              </a:rPr>
              <a:t>Wederkerige afspraken met inzet van het Rijk op de randvoorwaarden.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000" dirty="0">
                <a:latin typeface="Corbel" panose="020B0503020204020204" pitchFamily="34" charset="0"/>
              </a:rPr>
              <a:t>Verbreding Woondeal en betere verbinding met overige programma’s Nationale Woon- en Bouwagenda (betaalbaar wonen, verduurzaming, leefbaarheid).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000" dirty="0">
                <a:latin typeface="Corbel" panose="020B0503020204020204" pitchFamily="34" charset="0"/>
              </a:rPr>
              <a:t>Langjarige samenwerking aan structurele oplossingen voor de woningmarkt, afspraken worden gemonitord en bijgesteld.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5505B3-0933-4B31-9221-C38CF8E360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784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3B1FE7D-4BF1-73A6-D010-E5C903BCA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883135-1B49-F4B3-0C19-355CDD28EE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75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78561" y="8173791"/>
            <a:ext cx="16703852" cy="3754156"/>
          </a:xfrm>
        </p:spPr>
        <p:txBody>
          <a:bodyPr/>
          <a:lstStyle/>
          <a:p>
            <a:r>
              <a:rPr lang="nl-NL" dirty="0"/>
              <a:t>Van Bestuurlijke Afspraken Woningbouw naar een</a:t>
            </a:r>
            <a:br>
              <a:rPr lang="nl-NL" dirty="0"/>
            </a:br>
            <a:r>
              <a:rPr lang="nl-NL" dirty="0"/>
              <a:t>MRA Woondeal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>
                <a:latin typeface="Corbel" panose="020B0503020204020204" pitchFamily="34" charset="0"/>
              </a:rPr>
              <a:t>Toelichting voor gemeenteraden Gooi &amp; Vechtstreek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35827" y="7432431"/>
            <a:ext cx="4603750" cy="1190121"/>
          </a:xfrm>
        </p:spPr>
        <p:txBody>
          <a:bodyPr/>
          <a:lstStyle/>
          <a:p>
            <a:r>
              <a:rPr lang="nl-NL" sz="3200" dirty="0">
                <a:latin typeface="Corbel" panose="020B0503020204020204" pitchFamily="34" charset="0"/>
              </a:rPr>
              <a:t>20 februari 2023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>
          <a:xfrm>
            <a:off x="1235827" y="8834849"/>
            <a:ext cx="5587004" cy="3294176"/>
          </a:xfrm>
        </p:spPr>
        <p:txBody>
          <a:bodyPr/>
          <a:lstStyle/>
          <a:p>
            <a:endParaRPr lang="nl-NL" sz="1800" b="1" dirty="0"/>
          </a:p>
          <a:p>
            <a:endParaRPr lang="nl-NL" sz="1800" b="1" dirty="0"/>
          </a:p>
          <a:p>
            <a:r>
              <a:rPr lang="nl-NL" sz="4400" b="1" dirty="0"/>
              <a:t>Jan-Jaap Visser </a:t>
            </a:r>
            <a:br>
              <a:rPr lang="nl-NL" sz="4400" b="1" dirty="0"/>
            </a:br>
            <a:r>
              <a:rPr lang="nl-NL" sz="4400" b="1" dirty="0"/>
              <a:t>(Provincie NH)</a:t>
            </a:r>
          </a:p>
          <a:p>
            <a:endParaRPr lang="nl-NL" sz="3600" dirty="0"/>
          </a:p>
        </p:txBody>
      </p:sp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 b="10351"/>
          <a:stretch>
            <a:fillRect/>
          </a:stretch>
        </p:blipFill>
        <p:spPr>
          <a:xfrm>
            <a:off x="829102" y="3750784"/>
            <a:ext cx="4705425" cy="2027926"/>
          </a:xfr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043CADB-7F82-40B5-B523-22D263F2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27" y="2448792"/>
            <a:ext cx="5218965" cy="10217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00" y="0"/>
            <a:ext cx="17095013" cy="44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0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115A7-9342-4BFA-AFA3-F16E9F3F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Webinar Woondeal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ADE33-CF7A-40EC-B12C-A1CB548B3C8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Bedankt voor uw belangstelling 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 kunt u sturen naar i.huiskers@regiogv.nl</a:t>
            </a:r>
          </a:p>
        </p:txBody>
      </p:sp>
    </p:spTree>
    <p:extLst>
      <p:ext uri="{BB962C8B-B14F-4D97-AF65-F5344CB8AC3E}">
        <p14:creationId xmlns:p14="http://schemas.microsoft.com/office/powerpoint/2010/main" val="1222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87B3F13-EAB8-940C-CA22-BD039B18C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24D9F-8AF5-FC2B-DE05-F05EE8BA4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Aanleiding, samenhang, proces</a:t>
            </a:r>
          </a:p>
          <a:p>
            <a:r>
              <a:rPr lang="nl-NL" dirty="0"/>
              <a:t>Woondeal MRA (Jan-Jaap Visser)</a:t>
            </a:r>
          </a:p>
          <a:p>
            <a:r>
              <a:rPr lang="nl-NL" dirty="0"/>
              <a:t>Vragen? 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9DD16D-42DA-EB1F-9F02-719FA1FA74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746938C-3F2B-6310-67B4-E9283196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1271"/>
            <a:ext cx="7158038" cy="103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0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Nationale Woon- en Bouwagenda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3079248" y="3262213"/>
            <a:ext cx="17984788" cy="898366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34" y="2380009"/>
            <a:ext cx="18424698" cy="10697816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D38B1353-AFDD-40E9-95BD-D3F9E6E2FEB5}"/>
              </a:ext>
            </a:extLst>
          </p:cNvPr>
          <p:cNvSpPr/>
          <p:nvPr/>
        </p:nvSpPr>
        <p:spPr>
          <a:xfrm>
            <a:off x="1520861" y="2014884"/>
            <a:ext cx="21862663" cy="340311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41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Nationale Woon- en Bouwagenda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3079248" y="3262213"/>
            <a:ext cx="17984788" cy="898366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34" y="2380009"/>
            <a:ext cx="18424698" cy="10697816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D38B1353-AFDD-40E9-95BD-D3F9E6E2FEB5}"/>
              </a:ext>
            </a:extLst>
          </p:cNvPr>
          <p:cNvSpPr/>
          <p:nvPr/>
        </p:nvSpPr>
        <p:spPr>
          <a:xfrm>
            <a:off x="1333825" y="5049982"/>
            <a:ext cx="21862663" cy="31735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8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Nationale Woon- en Bouwagenda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3079248" y="3262213"/>
            <a:ext cx="17984788" cy="898366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34" y="2380009"/>
            <a:ext cx="18424698" cy="10697816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D38B1353-AFDD-40E9-95BD-D3F9E6E2FEB5}"/>
              </a:ext>
            </a:extLst>
          </p:cNvPr>
          <p:cNvSpPr/>
          <p:nvPr/>
        </p:nvSpPr>
        <p:spPr>
          <a:xfrm>
            <a:off x="1333825" y="7564183"/>
            <a:ext cx="21862663" cy="31735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06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Nationale Woon- en Bouwagenda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3079248" y="3262213"/>
            <a:ext cx="17984788" cy="898366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34" y="2380009"/>
            <a:ext cx="18424698" cy="10697816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D38B1353-AFDD-40E9-95BD-D3F9E6E2FEB5}"/>
              </a:ext>
            </a:extLst>
          </p:cNvPr>
          <p:cNvSpPr/>
          <p:nvPr/>
        </p:nvSpPr>
        <p:spPr>
          <a:xfrm>
            <a:off x="1333825" y="10320236"/>
            <a:ext cx="21862663" cy="31735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08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Nationale Woon- en Bouwagenda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3079248" y="3262213"/>
            <a:ext cx="17984788" cy="898366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37" y="1854528"/>
            <a:ext cx="16916399" cy="98220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Google Shape;251;p28"/>
          <p:cNvSpPr/>
          <p:nvPr/>
        </p:nvSpPr>
        <p:spPr>
          <a:xfrm>
            <a:off x="4527323" y="12245876"/>
            <a:ext cx="2856130" cy="1197074"/>
          </a:xfrm>
          <a:prstGeom prst="rect">
            <a:avLst/>
          </a:prstGeom>
          <a:solidFill>
            <a:srgbClr val="D83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2000" kern="0" dirty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Gemeentelijke Woonvisie</a:t>
            </a:r>
            <a:endParaRPr sz="20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51;p28"/>
          <p:cNvSpPr/>
          <p:nvPr/>
        </p:nvSpPr>
        <p:spPr>
          <a:xfrm>
            <a:off x="7666616" y="12245875"/>
            <a:ext cx="3146470" cy="1197074"/>
          </a:xfrm>
          <a:prstGeom prst="rect">
            <a:avLst/>
          </a:prstGeom>
          <a:solidFill>
            <a:srgbClr val="D83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2000" kern="0" dirty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Woningbouwprogramma</a:t>
            </a:r>
            <a:endParaRPr sz="20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51;p28"/>
          <p:cNvSpPr/>
          <p:nvPr/>
        </p:nvSpPr>
        <p:spPr>
          <a:xfrm>
            <a:off x="11161907" y="12245876"/>
            <a:ext cx="3040804" cy="1197074"/>
          </a:xfrm>
          <a:prstGeom prst="rect">
            <a:avLst/>
          </a:prstGeom>
          <a:solidFill>
            <a:srgbClr val="D83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2000" kern="0" dirty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Woonzorgvisie (2023)</a:t>
            </a:r>
            <a:endParaRPr sz="20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51;p28"/>
          <p:cNvSpPr/>
          <p:nvPr/>
        </p:nvSpPr>
        <p:spPr>
          <a:xfrm>
            <a:off x="14551532" y="12252225"/>
            <a:ext cx="2883041" cy="1197074"/>
          </a:xfrm>
          <a:prstGeom prst="rect">
            <a:avLst/>
          </a:prstGeom>
          <a:solidFill>
            <a:srgbClr val="D83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nl-NL" sz="20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Prestatieafspraken woningcorporaties &amp; huurders</a:t>
            </a:r>
            <a:endParaRPr sz="20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51;p28"/>
          <p:cNvSpPr/>
          <p:nvPr/>
        </p:nvSpPr>
        <p:spPr>
          <a:xfrm>
            <a:off x="17815092" y="12256745"/>
            <a:ext cx="2786068" cy="1197074"/>
          </a:xfrm>
          <a:prstGeom prst="rect">
            <a:avLst/>
          </a:prstGeom>
          <a:solidFill>
            <a:srgbClr val="D83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nl-NL" sz="20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Woonakkoord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nl-NL" sz="20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Gooi &amp; Vechtstreek</a:t>
            </a:r>
            <a:endParaRPr sz="20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38B1353-AFDD-40E9-95BD-D3F9E6E2FEB5}"/>
              </a:ext>
            </a:extLst>
          </p:cNvPr>
          <p:cNvSpPr/>
          <p:nvPr/>
        </p:nvSpPr>
        <p:spPr>
          <a:xfrm>
            <a:off x="1333825" y="9733280"/>
            <a:ext cx="22481215" cy="398272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links en -rechts 9"/>
          <p:cNvSpPr/>
          <p:nvPr/>
        </p:nvSpPr>
        <p:spPr>
          <a:xfrm rot="20233525">
            <a:off x="6931167" y="11365450"/>
            <a:ext cx="2977413" cy="569285"/>
          </a:xfrm>
          <a:prstGeom prst="leftRight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links en -rechts 18"/>
          <p:cNvSpPr/>
          <p:nvPr/>
        </p:nvSpPr>
        <p:spPr>
          <a:xfrm rot="1087666">
            <a:off x="14257987" y="11327803"/>
            <a:ext cx="3894575" cy="569285"/>
          </a:xfrm>
          <a:prstGeom prst="leftRight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links en -rechts 19"/>
          <p:cNvSpPr/>
          <p:nvPr/>
        </p:nvSpPr>
        <p:spPr>
          <a:xfrm rot="2072150">
            <a:off x="13584978" y="11391520"/>
            <a:ext cx="1578081" cy="569285"/>
          </a:xfrm>
          <a:prstGeom prst="leftRight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links en -rechts 20"/>
          <p:cNvSpPr/>
          <p:nvPr/>
        </p:nvSpPr>
        <p:spPr>
          <a:xfrm rot="3718494">
            <a:off x="11877734" y="11462676"/>
            <a:ext cx="1101778" cy="569285"/>
          </a:xfrm>
          <a:prstGeom prst="leftRight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links en -rechts 21"/>
          <p:cNvSpPr/>
          <p:nvPr/>
        </p:nvSpPr>
        <p:spPr>
          <a:xfrm rot="7020394">
            <a:off x="10008678" y="11440328"/>
            <a:ext cx="1101778" cy="569285"/>
          </a:xfrm>
          <a:prstGeom prst="leftRight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86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92CD94-5E35-4BA1-AB7F-0498A724B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2359" y="767360"/>
            <a:ext cx="20340054" cy="738187"/>
          </a:xfrm>
        </p:spPr>
        <p:txBody>
          <a:bodyPr/>
          <a:lstStyle/>
          <a:p>
            <a:r>
              <a:rPr lang="nl-NL" dirty="0"/>
              <a:t>Woondeal inzet van BZK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4F69BF-CDF1-4BD1-AAB5-B58DFDC5F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Inhoudsopgave Woondealformat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76ACD9-491F-4204-91A4-EBB018E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1875" y="3114675"/>
            <a:ext cx="18662483" cy="10010786"/>
          </a:xfrm>
        </p:spPr>
        <p:txBody>
          <a:bodyPr/>
          <a:lstStyle/>
          <a:p>
            <a:r>
              <a:rPr lang="nl-NL" sz="3200" dirty="0">
                <a:latin typeface="Corbel" panose="020B0503020204020204" pitchFamily="34" charset="0"/>
              </a:rPr>
              <a:t>Overwegingen</a:t>
            </a:r>
          </a:p>
          <a:p>
            <a:r>
              <a:rPr lang="nl-NL" sz="3200" dirty="0">
                <a:latin typeface="Corbel" panose="020B0503020204020204" pitchFamily="34" charset="0"/>
              </a:rPr>
              <a:t>Inhoud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Woningbouwopgave: van provinciale naar regionale opgave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Bouwlocaties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Versnellingsafspraken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Betaalbaarheid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Woningbouw voor ouderen en verpleegzorgplekken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Herstructurering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Vakantieparken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Duurzame en toekomstbestendige bouw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Ruimtelijke ordeningsaspecten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Samenwerking en sturing</a:t>
            </a:r>
          </a:p>
          <a:p>
            <a:pPr marL="2285909" lvl="2" indent="-457200">
              <a:buFont typeface="+mj-lt"/>
              <a:buAutoNum type="alphaUcPeriod"/>
            </a:pPr>
            <a:r>
              <a:rPr lang="nl-NL" sz="2400" dirty="0">
                <a:latin typeface="Corbel" panose="020B0503020204020204" pitchFamily="34" charset="0"/>
              </a:rPr>
              <a:t>Monitoring en bespreking voortgang</a:t>
            </a:r>
          </a:p>
          <a:p>
            <a:pPr marL="2285909" lvl="2" indent="-457200">
              <a:buFont typeface="+mj-lt"/>
              <a:buAutoNum type="alphaUcPeriod"/>
            </a:pPr>
            <a:r>
              <a:rPr lang="nl-NL" sz="2400" dirty="0">
                <a:latin typeface="Corbel" panose="020B0503020204020204" pitchFamily="34" charset="0"/>
              </a:rPr>
              <a:t>Belemmeringen oplossen en besluiten nemen</a:t>
            </a:r>
          </a:p>
          <a:p>
            <a:pPr marL="1428704" lvl="1" indent="-514350">
              <a:buFont typeface="+mj-lt"/>
              <a:buAutoNum type="arabicPeriod"/>
            </a:pPr>
            <a:r>
              <a:rPr lang="nl-NL" sz="2800" dirty="0">
                <a:latin typeface="Corbel" panose="020B0503020204020204" pitchFamily="34" charset="0"/>
              </a:rPr>
              <a:t>Kritische succesfactoren en ondersteuning</a:t>
            </a:r>
          </a:p>
          <a:p>
            <a:pPr marL="2343059" lvl="2" indent="-514350">
              <a:buFont typeface="+mj-lt"/>
              <a:buAutoNum type="alphaUcPeriod"/>
            </a:pPr>
            <a:r>
              <a:rPr lang="nl-NL" sz="2400" dirty="0">
                <a:latin typeface="Corbel" panose="020B0503020204020204" pitchFamily="34" charset="0"/>
              </a:rPr>
              <a:t>Kritische succesfactoren en locaties</a:t>
            </a:r>
          </a:p>
          <a:p>
            <a:pPr marL="2343059" lvl="2" indent="-514350">
              <a:buFont typeface="+mj-lt"/>
              <a:buAutoNum type="alphaUcPeriod"/>
            </a:pPr>
            <a:r>
              <a:rPr lang="nl-NL" sz="2400" dirty="0">
                <a:latin typeface="Corbel" panose="020B0503020204020204" pitchFamily="34" charset="0"/>
              </a:rPr>
              <a:t>Ondersteuning locaties</a:t>
            </a:r>
          </a:p>
          <a:p>
            <a:pPr marL="914354" lvl="1" indent="0">
              <a:buNone/>
            </a:pPr>
            <a:r>
              <a:rPr lang="nl-NL" sz="2400" dirty="0">
                <a:latin typeface="Corbel" panose="020B0503020204020204" pitchFamily="34" charset="0"/>
              </a:rPr>
              <a:t>Bijlage 1: </a:t>
            </a:r>
            <a:r>
              <a:rPr lang="nl-NL" sz="2400" dirty="0" err="1">
                <a:latin typeface="Corbel" panose="020B0503020204020204" pitchFamily="34" charset="0"/>
              </a:rPr>
              <a:t>inidicatieve</a:t>
            </a:r>
            <a:r>
              <a:rPr lang="nl-NL" sz="2400" dirty="0">
                <a:latin typeface="Corbel" panose="020B0503020204020204" pitchFamily="34" charset="0"/>
              </a:rPr>
              <a:t> Woningbouwafspraken per gemeente</a:t>
            </a:r>
          </a:p>
          <a:p>
            <a:pPr marL="914354" lvl="1" indent="0">
              <a:buNone/>
            </a:pPr>
            <a:r>
              <a:rPr lang="nl-NL" sz="2400" dirty="0">
                <a:latin typeface="Corbel" panose="020B0503020204020204" pitchFamily="34" charset="0"/>
              </a:rPr>
              <a:t>Bijlage 2: projecten en gebieden</a:t>
            </a:r>
          </a:p>
          <a:p>
            <a:pPr marL="914354" lvl="1" indent="0">
              <a:buNone/>
            </a:pPr>
            <a:r>
              <a:rPr lang="nl-NL" sz="2400" dirty="0">
                <a:latin typeface="Corbel" panose="020B0503020204020204" pitchFamily="34" charset="0"/>
              </a:rPr>
              <a:t>Bijlage 3: Generieke ondersteuning woningbouw</a:t>
            </a:r>
          </a:p>
          <a:p>
            <a:pPr marL="1428704" lvl="1" indent="-514350">
              <a:buFont typeface="+mj-lt"/>
              <a:buAutoNum type="arabicPeriod"/>
            </a:pPr>
            <a:endParaRPr lang="nl-NL" sz="3200" dirty="0">
              <a:latin typeface="Corbel" panose="020B0503020204020204" pitchFamily="34" charset="0"/>
            </a:endParaRPr>
          </a:p>
          <a:p>
            <a:pPr marL="1428704" lvl="1" indent="-514350">
              <a:buFont typeface="+mj-lt"/>
              <a:buAutoNum type="arabicPeriod"/>
            </a:pPr>
            <a:endParaRPr lang="nl-NL" sz="3200" dirty="0">
              <a:latin typeface="Corbel" panose="020B0503020204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5505B3-0933-4B31-9221-C38CF8E360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165343-B2B3-D047-BFCD-8B8B249D29E2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1453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130 MRA PP Template" id="{C2251972-C9EA-E949-BFC1-CC2DEE023969}" vid="{03453620-E81C-5A4F-8501-F7B14E87FBC8}"/>
    </a:ext>
  </a:extLst>
</a:theme>
</file>

<file path=ppt/theme/theme2.xml><?xml version="1.0" encoding="utf-8"?>
<a:theme xmlns:a="http://schemas.openxmlformats.org/drawingml/2006/main" name="&lt;regio&gt;">
  <a:themeElements>
    <a:clrScheme name="REGIO GV BASIS">
      <a:dk1>
        <a:srgbClr val="052F42"/>
      </a:dk1>
      <a:lt1>
        <a:srgbClr val="FFFFFF"/>
      </a:lt1>
      <a:dk2>
        <a:srgbClr val="052F42"/>
      </a:dk2>
      <a:lt2>
        <a:srgbClr val="F2F2F2"/>
      </a:lt2>
      <a:accent1>
        <a:srgbClr val="0082C2"/>
      </a:accent1>
      <a:accent2>
        <a:srgbClr val="D1F0FF"/>
      </a:accent2>
      <a:accent3>
        <a:srgbClr val="FFFFFF"/>
      </a:accent3>
      <a:accent4>
        <a:srgbClr val="052F42"/>
      </a:accent4>
      <a:accent5>
        <a:srgbClr val="D1F0FF"/>
      </a:accent5>
      <a:accent6>
        <a:srgbClr val="0082C2"/>
      </a:accent6>
      <a:hlink>
        <a:srgbClr val="0082C2"/>
      </a:hlink>
      <a:folHlink>
        <a:srgbClr val="41C0FF"/>
      </a:folHlink>
    </a:clrScheme>
    <a:fontScheme name="Nieuwe huisstijl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52F42"/>
            </a:solidFill>
            <a:latin typeface="Roboto" panose="02000000000000000000" pitchFamily="2" charset="0"/>
          </a:defRPr>
        </a:defPPr>
      </a:lstStyle>
    </a:txDef>
  </a:objectDefaults>
  <a:extraClrSchemeLst>
    <a:extraClrScheme>
      <a:clrScheme name="gg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ce1aa0b-f088-405a-9d19-7073dcf92514">Offerte</Status>
    <TaxCatchAll xmlns="3ac6dff4-2e01-407f-85ed-51c5cfbe1001" xsi:nil="true"/>
    <lcf76f155ced4ddcb4097134ff3c332f xmlns="7ce1aa0b-f088-405a-9d19-7073dcf925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DD01506408C4D86860153D31F69B6" ma:contentTypeVersion="19" ma:contentTypeDescription="Een nieuw document maken." ma:contentTypeScope="" ma:versionID="a79d4e9d7c42738f06256b6e8ce75219">
  <xsd:schema xmlns:xsd="http://www.w3.org/2001/XMLSchema" xmlns:xs="http://www.w3.org/2001/XMLSchema" xmlns:p="http://schemas.microsoft.com/office/2006/metadata/properties" xmlns:ns2="7ce1aa0b-f088-405a-9d19-7073dcf92514" xmlns:ns3="3ac6dff4-2e01-407f-85ed-51c5cfbe1001" targetNamespace="http://schemas.microsoft.com/office/2006/metadata/properties" ma:root="true" ma:fieldsID="7b13cd44004d766b9ed8591a691c7914" ns2:_="" ns3:_="">
    <xsd:import namespace="7ce1aa0b-f088-405a-9d19-7073dcf92514"/>
    <xsd:import namespace="3ac6dff4-2e01-407f-85ed-51c5cfbe100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1aa0b-f088-405a-9d19-7073dcf92514" elementFormDefault="qualified">
    <xsd:import namespace="http://schemas.microsoft.com/office/2006/documentManagement/types"/>
    <xsd:import namespace="http://schemas.microsoft.com/office/infopath/2007/PartnerControls"/>
    <xsd:element name="Status" ma:index="4" nillable="true" ma:displayName="Status" ma:default="Offerte" ma:format="Dropdown" ma:internalName="Status" ma:readOnly="false">
      <xsd:simpleType>
        <xsd:union memberTypes="dms:Text">
          <xsd:simpleType>
            <xsd:restriction base="dms:Choice">
              <xsd:enumeration value="Offerte"/>
              <xsd:enumeration value="Project"/>
            </xsd:restriction>
          </xsd:simpleType>
        </xsd:un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dd7e011-bb30-4412-ae0c-25ab96401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6dff4-2e01-407f-85ed-51c5cfbe10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503b28-751b-462b-b6d2-03c1f0c7b060}" ma:internalName="TaxCatchAll" ma:showField="CatchAllData" ma:web="3ac6dff4-2e01-407f-85ed-51c5cfbe1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22411-F7A1-4AFF-9241-D8DC3E10704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3ac6dff4-2e01-407f-85ed-51c5cfbe1001"/>
    <ds:schemaRef ds:uri="http://purl.org/dc/terms/"/>
    <ds:schemaRef ds:uri="http://schemas.openxmlformats.org/package/2006/metadata/core-properties"/>
    <ds:schemaRef ds:uri="7ce1aa0b-f088-405a-9d19-7073dcf9251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6839A2-AE72-412F-BA5C-B5A0214D5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1aa0b-f088-405a-9d19-7073dcf92514"/>
    <ds:schemaRef ds:uri="3ac6dff4-2e01-407f-85ed-51c5cfbe1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3C44E-939B-48C9-AC8C-FED118214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201201 MRA PP Template</Template>
  <TotalTime>15890</TotalTime>
  <Words>570</Words>
  <Application>Microsoft Office PowerPoint</Application>
  <PresentationFormat>Aangepast</PresentationFormat>
  <Paragraphs>147</Paragraphs>
  <Slides>20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35" baseType="lpstr">
      <vt:lpstr>Arial</vt:lpstr>
      <vt:lpstr>Avenir Heavy</vt:lpstr>
      <vt:lpstr>Avenir Roman</vt:lpstr>
      <vt:lpstr>Calibri</vt:lpstr>
      <vt:lpstr>Calibri Light</vt:lpstr>
      <vt:lpstr>Corbel</vt:lpstr>
      <vt:lpstr>Roboto</vt:lpstr>
      <vt:lpstr>Roboto Slab</vt:lpstr>
      <vt:lpstr>Segoe UI</vt:lpstr>
      <vt:lpstr>Systeemlettertype regulier</vt:lpstr>
      <vt:lpstr>Trebuchet MS</vt:lpstr>
      <vt:lpstr>Wingdings</vt:lpstr>
      <vt:lpstr>Zilla Slab</vt:lpstr>
      <vt:lpstr>Kantoorthema</vt:lpstr>
      <vt:lpstr>&lt;regio&gt;</vt:lpstr>
      <vt:lpstr>Webinar Woondeal</vt:lpstr>
      <vt:lpstr>Van Bestuurlijke Afspraken Woningbouw naar een MRA Woondeal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Webinar Woondeal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aandachtsgroepen</dc:title>
  <dc:creator>Wilkens, Lisan</dc:creator>
  <cp:lastModifiedBy>Inge Huiskers</cp:lastModifiedBy>
  <cp:revision>152</cp:revision>
  <cp:lastPrinted>2022-02-09T13:56:04Z</cp:lastPrinted>
  <dcterms:created xsi:type="dcterms:W3CDTF">2022-02-02T11:27:27Z</dcterms:created>
  <dcterms:modified xsi:type="dcterms:W3CDTF">2023-02-21T09:09:03Z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2022-02-02T11:27:29Z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5cdf8482-d170-4eb0-9357-b6f8734a2dcb</vt:lpwstr>
  </property>
  <property fmtid="{D5CDD505-2E9C-101B-9397-08002B2CF9AE}" pid="8" name="MSIP_Label_43f08ec5-d6d9-4227-8387-ccbfcb3632c4_ContentBits">
    <vt:lpwstr>0</vt:lpwstr>
  </property>
  <property fmtid="{D5CDD505-2E9C-101B-9397-08002B2CF9AE}" pid="9" name="ContentTypeId">
    <vt:lpwstr>0x010100627DD01506408C4D86860153D31F69B6</vt:lpwstr>
  </property>
</Properties>
</file>