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4"/>
    <p:sldMasterId id="2147483656" r:id="rId5"/>
  </p:sldMasterIdLst>
  <p:notesMasterIdLst>
    <p:notesMasterId r:id="rId24"/>
  </p:notesMasterIdLst>
  <p:handoutMasterIdLst>
    <p:handoutMasterId r:id="rId25"/>
  </p:handoutMasterIdLst>
  <p:sldIdLst>
    <p:sldId id="256" r:id="rId6"/>
    <p:sldId id="263" r:id="rId7"/>
    <p:sldId id="267" r:id="rId8"/>
    <p:sldId id="257" r:id="rId9"/>
    <p:sldId id="268" r:id="rId10"/>
    <p:sldId id="262" r:id="rId11"/>
    <p:sldId id="269" r:id="rId12"/>
    <p:sldId id="270" r:id="rId13"/>
    <p:sldId id="271" r:id="rId14"/>
    <p:sldId id="276" r:id="rId15"/>
    <p:sldId id="266" r:id="rId16"/>
    <p:sldId id="265" r:id="rId17"/>
    <p:sldId id="275" r:id="rId18"/>
    <p:sldId id="272" r:id="rId19"/>
    <p:sldId id="273" r:id="rId20"/>
    <p:sldId id="274" r:id="rId21"/>
    <p:sldId id="277" r:id="rId22"/>
    <p:sldId id="264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Roboto Slab" pitchFamily="2" charset="0"/>
      <p:regular r:id="rId38"/>
      <p:bold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</p:embeddedFont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F42"/>
    <a:srgbClr val="005493"/>
    <a:srgbClr val="0082C2"/>
    <a:srgbClr val="FFFFFF"/>
    <a:srgbClr val="0090D3"/>
    <a:srgbClr val="C00434"/>
    <a:srgbClr val="B00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ABFC8B-4485-462C-96E1-4415F8A1CC8B}" v="1" dt="2023-09-18T14:28:51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43" autoAdjust="0"/>
  </p:normalViewPr>
  <p:slideViewPr>
    <p:cSldViewPr showGuides="1">
      <p:cViewPr>
        <p:scale>
          <a:sx n="130" d="100"/>
          <a:sy n="130" d="100"/>
        </p:scale>
        <p:origin x="110" y="-60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-358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4.fntdata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5.xml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>
              <a:latin typeface="Roboto" panose="02000000000000000000" pitchFamily="2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3BB30-966E-48A2-8CE4-3A9D8917EE06}" type="datetimeFigureOut">
              <a:rPr lang="nl-NL" smtClean="0">
                <a:latin typeface="Roboto" panose="02000000000000000000" pitchFamily="2" charset="0"/>
              </a:rPr>
              <a:t>18-9-2023</a:t>
            </a:fld>
            <a:endParaRPr lang="nl-NL" dirty="0">
              <a:latin typeface="Roboto" panose="02000000000000000000" pitchFamily="2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latin typeface="Roboto" panose="02000000000000000000" pitchFamily="2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82489-8B59-47F7-8EA2-3840969B75CD}" type="slidenum">
              <a:rPr lang="nl-NL" smtClean="0">
                <a:latin typeface="Roboto" panose="02000000000000000000" pitchFamily="2" charset="0"/>
              </a:rPr>
              <a:t>‹nr.›</a:t>
            </a:fld>
            <a:endParaRPr lang="nl-NL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068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420242FF-6F79-49C7-8FA5-F56795C84494}" type="datetimeFigureOut">
              <a:rPr lang="nl-NL" smtClean="0"/>
              <a:pPr/>
              <a:t>18-9-2023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DC0F466D-B6CF-41B2-9E0E-F4E03AD6D9E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755104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MinionPro-Regular"/>
              </a:rPr>
              <a:t>Waar kom je zelf als gemeente/deelregio niet uit?): denk daarbij ook in grote transities of systeemdoorbraken die nodig zijn.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E8FB-EC16-7549-A0CD-C3D33689565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8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2859782"/>
            <a:ext cx="6984776" cy="810815"/>
          </a:xfrm>
        </p:spPr>
        <p:txBody>
          <a:bodyPr/>
          <a:lstStyle>
            <a:lvl1pPr marL="0" indent="0">
              <a:buFontTx/>
              <a:buNone/>
              <a:defRPr sz="2200" i="0">
                <a:solidFill>
                  <a:srgbClr val="052F42"/>
                </a:solidFill>
                <a:latin typeface="+mn-lt"/>
              </a:defRPr>
            </a:lvl1pPr>
          </a:lstStyle>
          <a:p>
            <a:pPr lv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834653"/>
            <a:ext cx="6984776" cy="863204"/>
          </a:xfrm>
        </p:spPr>
        <p:txBody>
          <a:bodyPr/>
          <a:lstStyle>
            <a:lvl1pPr>
              <a:defRPr sz="3600">
                <a:solidFill>
                  <a:srgbClr val="0082C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17D5B4-86E1-46C2-A421-85AC9D491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1510"/>
            <a:ext cx="3457572" cy="752572"/>
          </a:xfrm>
          <a:prstGeom prst="rect">
            <a:avLst/>
          </a:prstGeom>
        </p:spPr>
      </p:pic>
      <p:sp>
        <p:nvSpPr>
          <p:cNvPr id="6" name="Rechthoek 5"/>
          <p:cNvSpPr/>
          <p:nvPr userDrawn="1"/>
        </p:nvSpPr>
        <p:spPr>
          <a:xfrm>
            <a:off x="8460432" y="4803998"/>
            <a:ext cx="360040" cy="288032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kst, 2/3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hoek">
            <a:extLst>
              <a:ext uri="{FF2B5EF4-FFF2-40B4-BE49-F238E27FC236}">
                <a16:creationId xmlns:a16="http://schemas.microsoft.com/office/drawing/2014/main" id="{EF59B150-94AA-9742-94FA-2C79C328F838}"/>
              </a:ext>
            </a:extLst>
          </p:cNvPr>
          <p:cNvSpPr/>
          <p:nvPr userDrawn="1"/>
        </p:nvSpPr>
        <p:spPr>
          <a:xfrm>
            <a:off x="3048000" y="1133209"/>
            <a:ext cx="6096001" cy="401029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50"/>
          </a:p>
        </p:txBody>
      </p:sp>
      <p:sp>
        <p:nvSpPr>
          <p:cNvPr id="6" name="Rechthoek">
            <a:extLst>
              <a:ext uri="{FF2B5EF4-FFF2-40B4-BE49-F238E27FC236}">
                <a16:creationId xmlns:a16="http://schemas.microsoft.com/office/drawing/2014/main" id="{B0A26BA2-294B-F64B-AA69-6E50E9A389DF}"/>
              </a:ext>
            </a:extLst>
          </p:cNvPr>
          <p:cNvSpPr/>
          <p:nvPr userDrawn="1"/>
        </p:nvSpPr>
        <p:spPr>
          <a:xfrm>
            <a:off x="3048000" y="-6920"/>
            <a:ext cx="6096001" cy="1143000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D9AE6A34-E302-664C-A296-403C197DCB63}"/>
              </a:ext>
            </a:extLst>
          </p:cNvPr>
          <p:cNvSpPr/>
          <p:nvPr userDrawn="1"/>
        </p:nvSpPr>
        <p:spPr>
          <a:xfrm>
            <a:off x="0" y="0"/>
            <a:ext cx="3048000" cy="1143000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F5B074A-8D44-684E-88A3-0278931F985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504227" y="287760"/>
            <a:ext cx="4804119" cy="276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1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3" name="Tijdelijke aanduiding voor tekst 21">
            <a:extLst>
              <a:ext uri="{FF2B5EF4-FFF2-40B4-BE49-F238E27FC236}">
                <a16:creationId xmlns:a16="http://schemas.microsoft.com/office/drawing/2014/main" id="{7698BDD1-2584-7E44-ADA0-C820BBD4401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504227" y="571500"/>
            <a:ext cx="4804119" cy="276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0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Ondertitel</a:t>
            </a:r>
          </a:p>
        </p:txBody>
      </p:sp>
      <p:sp>
        <p:nvSpPr>
          <p:cNvPr id="10" name="Tijdelijke aanduiding voor tekst 25">
            <a:extLst>
              <a:ext uri="{FF2B5EF4-FFF2-40B4-BE49-F238E27FC236}">
                <a16:creationId xmlns:a16="http://schemas.microsoft.com/office/drawing/2014/main" id="{1D08CCA4-3E92-D84B-A715-D782EE0A7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309" y="1553174"/>
            <a:ext cx="2157757" cy="3368873"/>
          </a:xfrm>
          <a:prstGeom prst="rect">
            <a:avLst/>
          </a:prstGeom>
        </p:spPr>
        <p:txBody>
          <a:bodyPr lIns="0">
            <a:noAutofit/>
          </a:bodyPr>
          <a:lstStyle>
            <a:lvl1pPr marL="214313" indent="-214313">
              <a:buClr>
                <a:srgbClr val="E11B22"/>
              </a:buClr>
              <a:buSzPct val="125000"/>
              <a:buFont typeface="Systeemlettertype regulier"/>
              <a:buChar char="+"/>
              <a:defRPr sz="1350">
                <a:latin typeface="Avenir Roman" panose="02000503020000020003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8E7BDAD-6C38-CD46-A44A-D90A5CDAF8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0" y="1143000"/>
            <a:ext cx="6096000" cy="4000500"/>
          </a:xfrm>
          <a:custGeom>
            <a:avLst/>
            <a:gdLst>
              <a:gd name="connsiteX0" fmla="*/ 774699 w 16254941"/>
              <a:gd name="connsiteY0" fmla="*/ 0 h 10668000"/>
              <a:gd name="connsiteX1" fmla="*/ 16254941 w 16254941"/>
              <a:gd name="connsiteY1" fmla="*/ 0 h 10668000"/>
              <a:gd name="connsiteX2" fmla="*/ 16254941 w 16254941"/>
              <a:gd name="connsiteY2" fmla="*/ 10668000 h 10668000"/>
              <a:gd name="connsiteX3" fmla="*/ 0 w 16254941"/>
              <a:gd name="connsiteY3" fmla="*/ 10668000 h 10668000"/>
              <a:gd name="connsiteX4" fmla="*/ 0 w 16254941"/>
              <a:gd name="connsiteY4" fmla="*/ 774700 h 10668000"/>
              <a:gd name="connsiteX5" fmla="*/ 182867 w 16254941"/>
              <a:gd name="connsiteY5" fmla="*/ 774700 h 10668000"/>
              <a:gd name="connsiteX6" fmla="*/ 182867 w 16254941"/>
              <a:gd name="connsiteY6" fmla="*/ 182869 h 10668000"/>
              <a:gd name="connsiteX7" fmla="*/ 774699 w 16254941"/>
              <a:gd name="connsiteY7" fmla="*/ 182869 h 106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54941" h="10668000">
                <a:moveTo>
                  <a:pt x="774699" y="0"/>
                </a:moveTo>
                <a:lnTo>
                  <a:pt x="16254941" y="0"/>
                </a:lnTo>
                <a:lnTo>
                  <a:pt x="16254941" y="10668000"/>
                </a:lnTo>
                <a:lnTo>
                  <a:pt x="0" y="10668000"/>
                </a:lnTo>
                <a:lnTo>
                  <a:pt x="0" y="774700"/>
                </a:lnTo>
                <a:lnTo>
                  <a:pt x="182867" y="774700"/>
                </a:lnTo>
                <a:lnTo>
                  <a:pt x="182867" y="182869"/>
                </a:lnTo>
                <a:lnTo>
                  <a:pt x="774699" y="1828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F93D1770-6B08-0841-84BC-BA527EEF5137}"/>
              </a:ext>
            </a:extLst>
          </p:cNvPr>
          <p:cNvSpPr/>
          <p:nvPr userDrawn="1"/>
        </p:nvSpPr>
        <p:spPr>
          <a:xfrm>
            <a:off x="2824147" y="919162"/>
            <a:ext cx="514384" cy="514351"/>
          </a:xfrm>
          <a:custGeom>
            <a:avLst/>
            <a:gdLst>
              <a:gd name="connsiteX0" fmla="*/ 591832 w 1371602"/>
              <a:gd name="connsiteY0" fmla="*/ 0 h 1371602"/>
              <a:gd name="connsiteX1" fmla="*/ 779770 w 1371602"/>
              <a:gd name="connsiteY1" fmla="*/ 0 h 1371602"/>
              <a:gd name="connsiteX2" fmla="*/ 779770 w 1371602"/>
              <a:gd name="connsiteY2" fmla="*/ 591833 h 1371602"/>
              <a:gd name="connsiteX3" fmla="*/ 1371602 w 1371602"/>
              <a:gd name="connsiteY3" fmla="*/ 591833 h 1371602"/>
              <a:gd name="connsiteX4" fmla="*/ 1371602 w 1371602"/>
              <a:gd name="connsiteY4" fmla="*/ 779771 h 1371602"/>
              <a:gd name="connsiteX5" fmla="*/ 779770 w 1371602"/>
              <a:gd name="connsiteY5" fmla="*/ 779771 h 1371602"/>
              <a:gd name="connsiteX6" fmla="*/ 779770 w 1371602"/>
              <a:gd name="connsiteY6" fmla="*/ 1371602 h 1371602"/>
              <a:gd name="connsiteX7" fmla="*/ 591832 w 1371602"/>
              <a:gd name="connsiteY7" fmla="*/ 1371602 h 1371602"/>
              <a:gd name="connsiteX8" fmla="*/ 591832 w 1371602"/>
              <a:gd name="connsiteY8" fmla="*/ 779771 h 1371602"/>
              <a:gd name="connsiteX9" fmla="*/ 0 w 1371602"/>
              <a:gd name="connsiteY9" fmla="*/ 779771 h 1371602"/>
              <a:gd name="connsiteX10" fmla="*/ 0 w 1371602"/>
              <a:gd name="connsiteY10" fmla="*/ 591833 h 1371602"/>
              <a:gd name="connsiteX11" fmla="*/ 591832 w 1371602"/>
              <a:gd name="connsiteY11" fmla="*/ 591833 h 137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2" h="1371602">
                <a:moveTo>
                  <a:pt x="591832" y="0"/>
                </a:moveTo>
                <a:lnTo>
                  <a:pt x="779770" y="0"/>
                </a:lnTo>
                <a:lnTo>
                  <a:pt x="779770" y="591833"/>
                </a:lnTo>
                <a:lnTo>
                  <a:pt x="1371602" y="591833"/>
                </a:lnTo>
                <a:lnTo>
                  <a:pt x="1371602" y="779771"/>
                </a:lnTo>
                <a:lnTo>
                  <a:pt x="779770" y="779771"/>
                </a:lnTo>
                <a:lnTo>
                  <a:pt x="779770" y="1371602"/>
                </a:lnTo>
                <a:lnTo>
                  <a:pt x="591832" y="1371602"/>
                </a:lnTo>
                <a:lnTo>
                  <a:pt x="591832" y="779771"/>
                </a:lnTo>
                <a:lnTo>
                  <a:pt x="0" y="779771"/>
                </a:lnTo>
                <a:lnTo>
                  <a:pt x="0" y="591833"/>
                </a:lnTo>
                <a:lnTo>
                  <a:pt x="591832" y="591833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pic>
        <p:nvPicPr>
          <p:cNvPr id="16" name="Afbeelding" descr="Afbeelding">
            <a:extLst>
              <a:ext uri="{FF2B5EF4-FFF2-40B4-BE49-F238E27FC236}">
                <a16:creationId xmlns:a16="http://schemas.microsoft.com/office/drawing/2014/main" id="{2223DA5A-E9F5-1A4C-A421-B33BCC1D59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0" y="4740256"/>
            <a:ext cx="699220" cy="18179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jdelijke aanduiding voor dianummer 1">
            <a:extLst>
              <a:ext uri="{FF2B5EF4-FFF2-40B4-BE49-F238E27FC236}">
                <a16:creationId xmlns:a16="http://schemas.microsoft.com/office/drawing/2014/main" id="{ABE426F7-6FDB-4D4F-A4C7-BA59B00430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978753" y="4767262"/>
            <a:ext cx="2057534" cy="273844"/>
          </a:xfrm>
        </p:spPr>
        <p:txBody>
          <a:bodyPr/>
          <a:lstStyle>
            <a:lvl1pPr>
              <a:defRPr sz="525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2570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beeld, 1/3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hoek">
            <a:extLst>
              <a:ext uri="{FF2B5EF4-FFF2-40B4-BE49-F238E27FC236}">
                <a16:creationId xmlns:a16="http://schemas.microsoft.com/office/drawing/2014/main" id="{EF59B150-94AA-9742-94FA-2C79C328F838}"/>
              </a:ext>
            </a:extLst>
          </p:cNvPr>
          <p:cNvSpPr/>
          <p:nvPr userDrawn="1"/>
        </p:nvSpPr>
        <p:spPr>
          <a:xfrm>
            <a:off x="-282" y="1141099"/>
            <a:ext cx="6099457" cy="40024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50"/>
          </a:p>
        </p:txBody>
      </p:sp>
      <p:sp>
        <p:nvSpPr>
          <p:cNvPr id="6" name="Rechthoek">
            <a:extLst>
              <a:ext uri="{FF2B5EF4-FFF2-40B4-BE49-F238E27FC236}">
                <a16:creationId xmlns:a16="http://schemas.microsoft.com/office/drawing/2014/main" id="{B0A26BA2-294B-F64B-AA69-6E50E9A389DF}"/>
              </a:ext>
            </a:extLst>
          </p:cNvPr>
          <p:cNvSpPr/>
          <p:nvPr userDrawn="1"/>
        </p:nvSpPr>
        <p:spPr>
          <a:xfrm>
            <a:off x="0" y="0"/>
            <a:ext cx="6099175" cy="1143000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D9AE6A34-E302-664C-A296-403C197DCB63}"/>
              </a:ext>
            </a:extLst>
          </p:cNvPr>
          <p:cNvSpPr/>
          <p:nvPr userDrawn="1"/>
        </p:nvSpPr>
        <p:spPr>
          <a:xfrm>
            <a:off x="6096000" y="0"/>
            <a:ext cx="3048000" cy="1143000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F5B074A-8D44-684E-88A3-0278931F985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3757" y="287760"/>
            <a:ext cx="4804119" cy="276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3" name="Tijdelijke aanduiding voor tekst 21">
            <a:extLst>
              <a:ext uri="{FF2B5EF4-FFF2-40B4-BE49-F238E27FC236}">
                <a16:creationId xmlns:a16="http://schemas.microsoft.com/office/drawing/2014/main" id="{7698BDD1-2584-7E44-ADA0-C820BBD4401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43757" y="571500"/>
            <a:ext cx="4804119" cy="276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Ondertitel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AFBC22D-E731-8448-914F-67D2AF1D4C2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397775" y="1553174"/>
            <a:ext cx="2416401" cy="3368873"/>
          </a:xfrm>
          <a:prstGeom prst="rect">
            <a:avLst/>
          </a:prstGeom>
        </p:spPr>
        <p:txBody>
          <a:bodyPr lIns="0">
            <a:noAutofit/>
          </a:bodyPr>
          <a:lstStyle>
            <a:lvl1pPr marL="214313" indent="-214313">
              <a:buClr>
                <a:srgbClr val="E11B22"/>
              </a:buClr>
              <a:buSzPct val="125000"/>
              <a:buFont typeface="Systeemlettertype regulier"/>
              <a:buChar char="+"/>
              <a:defRPr sz="1350">
                <a:latin typeface="Avenir Roman" panose="02000503020000020003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4550DBF1-A9CC-C14D-B0C2-540375AE22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41214"/>
            <a:ext cx="6099374" cy="4002286"/>
          </a:xfrm>
          <a:custGeom>
            <a:avLst/>
            <a:gdLst>
              <a:gd name="connsiteX0" fmla="*/ 0 w 16263938"/>
              <a:gd name="connsiteY0" fmla="*/ 0 h 10672762"/>
              <a:gd name="connsiteX1" fmla="*/ 15671659 w 16263938"/>
              <a:gd name="connsiteY1" fmla="*/ 0 h 10672762"/>
              <a:gd name="connsiteX2" fmla="*/ 15671659 w 16263938"/>
              <a:gd name="connsiteY2" fmla="*/ 187631 h 10672762"/>
              <a:gd name="connsiteX3" fmla="*/ 16263491 w 16263938"/>
              <a:gd name="connsiteY3" fmla="*/ 187631 h 10672762"/>
              <a:gd name="connsiteX4" fmla="*/ 16263491 w 16263938"/>
              <a:gd name="connsiteY4" fmla="*/ 779462 h 10672762"/>
              <a:gd name="connsiteX5" fmla="*/ 16263938 w 16263938"/>
              <a:gd name="connsiteY5" fmla="*/ 779462 h 10672762"/>
              <a:gd name="connsiteX6" fmla="*/ 16263938 w 16263938"/>
              <a:gd name="connsiteY6" fmla="*/ 10672762 h 10672762"/>
              <a:gd name="connsiteX7" fmla="*/ 0 w 16263938"/>
              <a:gd name="connsiteY7" fmla="*/ 10672762 h 10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63938" h="10672762">
                <a:moveTo>
                  <a:pt x="0" y="0"/>
                </a:moveTo>
                <a:lnTo>
                  <a:pt x="15671659" y="0"/>
                </a:lnTo>
                <a:lnTo>
                  <a:pt x="15671659" y="187631"/>
                </a:lnTo>
                <a:lnTo>
                  <a:pt x="16263491" y="187631"/>
                </a:lnTo>
                <a:lnTo>
                  <a:pt x="16263491" y="779462"/>
                </a:lnTo>
                <a:lnTo>
                  <a:pt x="16263938" y="779462"/>
                </a:lnTo>
                <a:lnTo>
                  <a:pt x="16263938" y="10672762"/>
                </a:lnTo>
                <a:lnTo>
                  <a:pt x="0" y="106727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Vrije vorm 12">
            <a:extLst>
              <a:ext uri="{FF2B5EF4-FFF2-40B4-BE49-F238E27FC236}">
                <a16:creationId xmlns:a16="http://schemas.microsoft.com/office/drawing/2014/main" id="{D3E1AFDA-CD0E-9A4E-8B58-1C0E59910EBF}"/>
              </a:ext>
            </a:extLst>
          </p:cNvPr>
          <p:cNvSpPr/>
          <p:nvPr userDrawn="1"/>
        </p:nvSpPr>
        <p:spPr>
          <a:xfrm>
            <a:off x="5877255" y="919162"/>
            <a:ext cx="514384" cy="514351"/>
          </a:xfrm>
          <a:custGeom>
            <a:avLst/>
            <a:gdLst>
              <a:gd name="connsiteX0" fmla="*/ 591832 w 1371602"/>
              <a:gd name="connsiteY0" fmla="*/ 0 h 1371602"/>
              <a:gd name="connsiteX1" fmla="*/ 779770 w 1371602"/>
              <a:gd name="connsiteY1" fmla="*/ 0 h 1371602"/>
              <a:gd name="connsiteX2" fmla="*/ 779770 w 1371602"/>
              <a:gd name="connsiteY2" fmla="*/ 591833 h 1371602"/>
              <a:gd name="connsiteX3" fmla="*/ 1371602 w 1371602"/>
              <a:gd name="connsiteY3" fmla="*/ 591833 h 1371602"/>
              <a:gd name="connsiteX4" fmla="*/ 1371602 w 1371602"/>
              <a:gd name="connsiteY4" fmla="*/ 779771 h 1371602"/>
              <a:gd name="connsiteX5" fmla="*/ 779770 w 1371602"/>
              <a:gd name="connsiteY5" fmla="*/ 779771 h 1371602"/>
              <a:gd name="connsiteX6" fmla="*/ 779770 w 1371602"/>
              <a:gd name="connsiteY6" fmla="*/ 1371602 h 1371602"/>
              <a:gd name="connsiteX7" fmla="*/ 591832 w 1371602"/>
              <a:gd name="connsiteY7" fmla="*/ 1371602 h 1371602"/>
              <a:gd name="connsiteX8" fmla="*/ 591832 w 1371602"/>
              <a:gd name="connsiteY8" fmla="*/ 779771 h 1371602"/>
              <a:gd name="connsiteX9" fmla="*/ 0 w 1371602"/>
              <a:gd name="connsiteY9" fmla="*/ 779771 h 1371602"/>
              <a:gd name="connsiteX10" fmla="*/ 0 w 1371602"/>
              <a:gd name="connsiteY10" fmla="*/ 591833 h 1371602"/>
              <a:gd name="connsiteX11" fmla="*/ 591832 w 1371602"/>
              <a:gd name="connsiteY11" fmla="*/ 591833 h 137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2" h="1371602">
                <a:moveTo>
                  <a:pt x="591832" y="0"/>
                </a:moveTo>
                <a:lnTo>
                  <a:pt x="779770" y="0"/>
                </a:lnTo>
                <a:lnTo>
                  <a:pt x="779770" y="591833"/>
                </a:lnTo>
                <a:lnTo>
                  <a:pt x="1371602" y="591833"/>
                </a:lnTo>
                <a:lnTo>
                  <a:pt x="1371602" y="779771"/>
                </a:lnTo>
                <a:lnTo>
                  <a:pt x="779770" y="779771"/>
                </a:lnTo>
                <a:lnTo>
                  <a:pt x="779770" y="1371602"/>
                </a:lnTo>
                <a:lnTo>
                  <a:pt x="591832" y="1371602"/>
                </a:lnTo>
                <a:lnTo>
                  <a:pt x="591832" y="779771"/>
                </a:lnTo>
                <a:lnTo>
                  <a:pt x="0" y="779771"/>
                </a:lnTo>
                <a:lnTo>
                  <a:pt x="0" y="591833"/>
                </a:lnTo>
                <a:lnTo>
                  <a:pt x="591832" y="591833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pic>
        <p:nvPicPr>
          <p:cNvPr id="14" name="Afbeelding" descr="Afbeelding">
            <a:extLst>
              <a:ext uri="{FF2B5EF4-FFF2-40B4-BE49-F238E27FC236}">
                <a16:creationId xmlns:a16="http://schemas.microsoft.com/office/drawing/2014/main" id="{7EBF83E7-DA41-B14F-850A-9A9D7BDF9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97577" y="4783118"/>
            <a:ext cx="699220" cy="18179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jdelijke aanduiding voor dianummer 1">
            <a:extLst>
              <a:ext uri="{FF2B5EF4-FFF2-40B4-BE49-F238E27FC236}">
                <a16:creationId xmlns:a16="http://schemas.microsoft.com/office/drawing/2014/main" id="{BAAFD5A3-FF6E-7047-A268-5FBB15145D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978753" y="4767262"/>
            <a:ext cx="2057534" cy="273844"/>
          </a:xfrm>
        </p:spPr>
        <p:txBody>
          <a:bodyPr/>
          <a:lstStyle>
            <a:lvl1pPr>
              <a:defRPr sz="525" b="1" i="0">
                <a:solidFill>
                  <a:schemeClr val="tx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990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, 1/2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hoek">
            <a:extLst>
              <a:ext uri="{FF2B5EF4-FFF2-40B4-BE49-F238E27FC236}">
                <a16:creationId xmlns:a16="http://schemas.microsoft.com/office/drawing/2014/main" id="{EF59B150-94AA-9742-94FA-2C79C328F838}"/>
              </a:ext>
            </a:extLst>
          </p:cNvPr>
          <p:cNvSpPr/>
          <p:nvPr userDrawn="1"/>
        </p:nvSpPr>
        <p:spPr>
          <a:xfrm>
            <a:off x="4577060" y="1141099"/>
            <a:ext cx="4571702" cy="40024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50"/>
          </a:p>
        </p:txBody>
      </p:sp>
      <p:sp>
        <p:nvSpPr>
          <p:cNvPr id="6" name="Rechthoek">
            <a:extLst>
              <a:ext uri="{FF2B5EF4-FFF2-40B4-BE49-F238E27FC236}">
                <a16:creationId xmlns:a16="http://schemas.microsoft.com/office/drawing/2014/main" id="{B0A26BA2-294B-F64B-AA69-6E50E9A389DF}"/>
              </a:ext>
            </a:extLst>
          </p:cNvPr>
          <p:cNvSpPr/>
          <p:nvPr userDrawn="1"/>
        </p:nvSpPr>
        <p:spPr>
          <a:xfrm>
            <a:off x="4575872" y="-6920"/>
            <a:ext cx="4568128" cy="1143000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D9AE6A34-E302-664C-A296-403C197DCB63}"/>
              </a:ext>
            </a:extLst>
          </p:cNvPr>
          <p:cNvSpPr/>
          <p:nvPr userDrawn="1"/>
        </p:nvSpPr>
        <p:spPr>
          <a:xfrm>
            <a:off x="0" y="0"/>
            <a:ext cx="4571702" cy="1143000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AFBC22D-E731-8448-914F-67D2AF1D4C2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51073" y="1553174"/>
            <a:ext cx="3669556" cy="3368873"/>
          </a:xfrm>
          <a:prstGeom prst="rect">
            <a:avLst/>
          </a:prstGeom>
        </p:spPr>
        <p:txBody>
          <a:bodyPr lIns="0">
            <a:noAutofit/>
          </a:bodyPr>
          <a:lstStyle>
            <a:lvl1pPr marL="214313" indent="-214313">
              <a:buClr>
                <a:srgbClr val="E11B22"/>
              </a:buClr>
              <a:buSzPct val="125000"/>
              <a:buFont typeface="Systeemlettertype regulier"/>
              <a:buChar char="+"/>
              <a:defRPr sz="1350">
                <a:latin typeface="Avenir Roman" panose="02000503020000020003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21">
            <a:extLst>
              <a:ext uri="{FF2B5EF4-FFF2-40B4-BE49-F238E27FC236}">
                <a16:creationId xmlns:a16="http://schemas.microsoft.com/office/drawing/2014/main" id="{33D4188A-3BA4-3649-A402-678E6CABB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062" y="287760"/>
            <a:ext cx="3669567" cy="276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1" name="Tijdelijke aanduiding voor tekst 21">
            <a:extLst>
              <a:ext uri="{FF2B5EF4-FFF2-40B4-BE49-F238E27FC236}">
                <a16:creationId xmlns:a16="http://schemas.microsoft.com/office/drawing/2014/main" id="{3796026E-3056-9D4C-937B-A25B3D0F1F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050" y="571500"/>
            <a:ext cx="3669567" cy="276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Ondertitel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89A508F3-53DA-4349-9293-82AE553FB4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5870" y="1141214"/>
            <a:ext cx="4568130" cy="4002286"/>
          </a:xfrm>
          <a:custGeom>
            <a:avLst/>
            <a:gdLst>
              <a:gd name="connsiteX0" fmla="*/ 774705 w 12180887"/>
              <a:gd name="connsiteY0" fmla="*/ 0 h 10672762"/>
              <a:gd name="connsiteX1" fmla="*/ 12180887 w 12180887"/>
              <a:gd name="connsiteY1" fmla="*/ 0 h 10672762"/>
              <a:gd name="connsiteX2" fmla="*/ 12180887 w 12180887"/>
              <a:gd name="connsiteY2" fmla="*/ 10672762 h 10672762"/>
              <a:gd name="connsiteX3" fmla="*/ 0 w 12180887"/>
              <a:gd name="connsiteY3" fmla="*/ 10672762 h 10672762"/>
              <a:gd name="connsiteX4" fmla="*/ 0 w 12180887"/>
              <a:gd name="connsiteY4" fmla="*/ 779462 h 10672762"/>
              <a:gd name="connsiteX5" fmla="*/ 182873 w 12180887"/>
              <a:gd name="connsiteY5" fmla="*/ 779462 h 10672762"/>
              <a:gd name="connsiteX6" fmla="*/ 182873 w 12180887"/>
              <a:gd name="connsiteY6" fmla="*/ 187631 h 10672762"/>
              <a:gd name="connsiteX7" fmla="*/ 774705 w 12180887"/>
              <a:gd name="connsiteY7" fmla="*/ 187631 h 10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0887" h="10672762">
                <a:moveTo>
                  <a:pt x="774705" y="0"/>
                </a:moveTo>
                <a:lnTo>
                  <a:pt x="12180887" y="0"/>
                </a:lnTo>
                <a:lnTo>
                  <a:pt x="12180887" y="10672762"/>
                </a:lnTo>
                <a:lnTo>
                  <a:pt x="0" y="10672762"/>
                </a:lnTo>
                <a:lnTo>
                  <a:pt x="0" y="779462"/>
                </a:lnTo>
                <a:lnTo>
                  <a:pt x="182873" y="779462"/>
                </a:lnTo>
                <a:lnTo>
                  <a:pt x="182873" y="187631"/>
                </a:lnTo>
                <a:lnTo>
                  <a:pt x="774705" y="1876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5" name="Vrije vorm 14">
            <a:extLst>
              <a:ext uri="{FF2B5EF4-FFF2-40B4-BE49-F238E27FC236}">
                <a16:creationId xmlns:a16="http://schemas.microsoft.com/office/drawing/2014/main" id="{F27EF9DB-B46C-F449-A2BA-38DD6F8489FC}"/>
              </a:ext>
            </a:extLst>
          </p:cNvPr>
          <p:cNvSpPr/>
          <p:nvPr userDrawn="1"/>
        </p:nvSpPr>
        <p:spPr>
          <a:xfrm>
            <a:off x="4352019" y="919162"/>
            <a:ext cx="514384" cy="514351"/>
          </a:xfrm>
          <a:custGeom>
            <a:avLst/>
            <a:gdLst>
              <a:gd name="connsiteX0" fmla="*/ 591832 w 1371602"/>
              <a:gd name="connsiteY0" fmla="*/ 0 h 1371602"/>
              <a:gd name="connsiteX1" fmla="*/ 779770 w 1371602"/>
              <a:gd name="connsiteY1" fmla="*/ 0 h 1371602"/>
              <a:gd name="connsiteX2" fmla="*/ 779770 w 1371602"/>
              <a:gd name="connsiteY2" fmla="*/ 591833 h 1371602"/>
              <a:gd name="connsiteX3" fmla="*/ 1371602 w 1371602"/>
              <a:gd name="connsiteY3" fmla="*/ 591833 h 1371602"/>
              <a:gd name="connsiteX4" fmla="*/ 1371602 w 1371602"/>
              <a:gd name="connsiteY4" fmla="*/ 779771 h 1371602"/>
              <a:gd name="connsiteX5" fmla="*/ 779770 w 1371602"/>
              <a:gd name="connsiteY5" fmla="*/ 779771 h 1371602"/>
              <a:gd name="connsiteX6" fmla="*/ 779770 w 1371602"/>
              <a:gd name="connsiteY6" fmla="*/ 1371602 h 1371602"/>
              <a:gd name="connsiteX7" fmla="*/ 591832 w 1371602"/>
              <a:gd name="connsiteY7" fmla="*/ 1371602 h 1371602"/>
              <a:gd name="connsiteX8" fmla="*/ 591832 w 1371602"/>
              <a:gd name="connsiteY8" fmla="*/ 779771 h 1371602"/>
              <a:gd name="connsiteX9" fmla="*/ 0 w 1371602"/>
              <a:gd name="connsiteY9" fmla="*/ 779771 h 1371602"/>
              <a:gd name="connsiteX10" fmla="*/ 0 w 1371602"/>
              <a:gd name="connsiteY10" fmla="*/ 591833 h 1371602"/>
              <a:gd name="connsiteX11" fmla="*/ 591832 w 1371602"/>
              <a:gd name="connsiteY11" fmla="*/ 591833 h 137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2" h="1371602">
                <a:moveTo>
                  <a:pt x="591832" y="0"/>
                </a:moveTo>
                <a:lnTo>
                  <a:pt x="779770" y="0"/>
                </a:lnTo>
                <a:lnTo>
                  <a:pt x="779770" y="591833"/>
                </a:lnTo>
                <a:lnTo>
                  <a:pt x="1371602" y="591833"/>
                </a:lnTo>
                <a:lnTo>
                  <a:pt x="1371602" y="779771"/>
                </a:lnTo>
                <a:lnTo>
                  <a:pt x="779770" y="779771"/>
                </a:lnTo>
                <a:lnTo>
                  <a:pt x="779770" y="1371602"/>
                </a:lnTo>
                <a:lnTo>
                  <a:pt x="591832" y="1371602"/>
                </a:lnTo>
                <a:lnTo>
                  <a:pt x="591832" y="779771"/>
                </a:lnTo>
                <a:lnTo>
                  <a:pt x="0" y="779771"/>
                </a:lnTo>
                <a:lnTo>
                  <a:pt x="0" y="591833"/>
                </a:lnTo>
                <a:lnTo>
                  <a:pt x="591832" y="591833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pic>
        <p:nvPicPr>
          <p:cNvPr id="16" name="Afbeelding" descr="Afbeelding">
            <a:extLst>
              <a:ext uri="{FF2B5EF4-FFF2-40B4-BE49-F238E27FC236}">
                <a16:creationId xmlns:a16="http://schemas.microsoft.com/office/drawing/2014/main" id="{9DAE38B9-65D0-8F4C-AA53-49FF855A2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0" y="4740256"/>
            <a:ext cx="699220" cy="18179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dianummer 1">
            <a:extLst>
              <a:ext uri="{FF2B5EF4-FFF2-40B4-BE49-F238E27FC236}">
                <a16:creationId xmlns:a16="http://schemas.microsoft.com/office/drawing/2014/main" id="{00067B3B-28BD-A341-B36C-B1FAE51C08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978753" y="4767262"/>
            <a:ext cx="2057534" cy="273844"/>
          </a:xfrm>
        </p:spPr>
        <p:txBody>
          <a:bodyPr/>
          <a:lstStyle>
            <a:lvl1pPr>
              <a:defRPr sz="525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7965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beeld, 1/2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hoek">
            <a:extLst>
              <a:ext uri="{FF2B5EF4-FFF2-40B4-BE49-F238E27FC236}">
                <a16:creationId xmlns:a16="http://schemas.microsoft.com/office/drawing/2014/main" id="{EF59B150-94AA-9742-94FA-2C79C328F838}"/>
              </a:ext>
            </a:extLst>
          </p:cNvPr>
          <p:cNvSpPr/>
          <p:nvPr userDrawn="1"/>
        </p:nvSpPr>
        <p:spPr>
          <a:xfrm>
            <a:off x="0" y="1141099"/>
            <a:ext cx="4571702" cy="40024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50"/>
          </a:p>
        </p:txBody>
      </p:sp>
      <p:sp>
        <p:nvSpPr>
          <p:cNvPr id="6" name="Rechthoek">
            <a:extLst>
              <a:ext uri="{FF2B5EF4-FFF2-40B4-BE49-F238E27FC236}">
                <a16:creationId xmlns:a16="http://schemas.microsoft.com/office/drawing/2014/main" id="{B0A26BA2-294B-F64B-AA69-6E50E9A389DF}"/>
              </a:ext>
            </a:extLst>
          </p:cNvPr>
          <p:cNvSpPr/>
          <p:nvPr userDrawn="1"/>
        </p:nvSpPr>
        <p:spPr>
          <a:xfrm>
            <a:off x="4575872" y="-6920"/>
            <a:ext cx="4568128" cy="1143000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D9AE6A34-E302-664C-A296-403C197DCB63}"/>
              </a:ext>
            </a:extLst>
          </p:cNvPr>
          <p:cNvSpPr/>
          <p:nvPr userDrawn="1"/>
        </p:nvSpPr>
        <p:spPr>
          <a:xfrm>
            <a:off x="0" y="0"/>
            <a:ext cx="4571702" cy="1143000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AFBC22D-E731-8448-914F-67D2AF1D4C2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032099" y="1553174"/>
            <a:ext cx="3669556" cy="3368873"/>
          </a:xfrm>
          <a:prstGeom prst="rect">
            <a:avLst/>
          </a:prstGeom>
        </p:spPr>
        <p:txBody>
          <a:bodyPr lIns="0">
            <a:noAutofit/>
          </a:bodyPr>
          <a:lstStyle>
            <a:lvl1pPr marL="214313" indent="-214313">
              <a:buClr>
                <a:srgbClr val="E11B22"/>
              </a:buClr>
              <a:buSzPct val="125000"/>
              <a:buFont typeface="Systeemlettertype regulier"/>
              <a:buChar char="+"/>
              <a:defRPr sz="1350">
                <a:latin typeface="Avenir Roman" panose="02000503020000020003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21">
            <a:extLst>
              <a:ext uri="{FF2B5EF4-FFF2-40B4-BE49-F238E27FC236}">
                <a16:creationId xmlns:a16="http://schemas.microsoft.com/office/drawing/2014/main" id="{33D4188A-3BA4-3649-A402-678E6CABB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062" y="287760"/>
            <a:ext cx="3669567" cy="276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1" name="Tijdelijke aanduiding voor tekst 21">
            <a:extLst>
              <a:ext uri="{FF2B5EF4-FFF2-40B4-BE49-F238E27FC236}">
                <a16:creationId xmlns:a16="http://schemas.microsoft.com/office/drawing/2014/main" id="{3796026E-3056-9D4C-937B-A25B3D0F1F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050" y="571500"/>
            <a:ext cx="3669567" cy="276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Ondertitel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63F503D4-F0F7-9546-A70B-C56E205380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141214"/>
            <a:ext cx="4571702" cy="4002286"/>
          </a:xfrm>
          <a:custGeom>
            <a:avLst/>
            <a:gdLst>
              <a:gd name="connsiteX0" fmla="*/ 0 w 12190413"/>
              <a:gd name="connsiteY0" fmla="*/ 0 h 10672762"/>
              <a:gd name="connsiteX1" fmla="*/ 11604628 w 12190413"/>
              <a:gd name="connsiteY1" fmla="*/ 0 h 10672762"/>
              <a:gd name="connsiteX2" fmla="*/ 11604628 w 12190413"/>
              <a:gd name="connsiteY2" fmla="*/ 187631 h 10672762"/>
              <a:gd name="connsiteX3" fmla="*/ 12190413 w 12190413"/>
              <a:gd name="connsiteY3" fmla="*/ 187631 h 10672762"/>
              <a:gd name="connsiteX4" fmla="*/ 12190413 w 12190413"/>
              <a:gd name="connsiteY4" fmla="*/ 10672762 h 10672762"/>
              <a:gd name="connsiteX5" fmla="*/ 0 w 12190413"/>
              <a:gd name="connsiteY5" fmla="*/ 10672762 h 10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0413" h="10672762">
                <a:moveTo>
                  <a:pt x="0" y="0"/>
                </a:moveTo>
                <a:lnTo>
                  <a:pt x="11604628" y="0"/>
                </a:lnTo>
                <a:lnTo>
                  <a:pt x="11604628" y="187631"/>
                </a:lnTo>
                <a:lnTo>
                  <a:pt x="12190413" y="187631"/>
                </a:lnTo>
                <a:lnTo>
                  <a:pt x="12190413" y="10672762"/>
                </a:lnTo>
                <a:lnTo>
                  <a:pt x="0" y="106727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0" name="Vrije vorm 19">
            <a:extLst>
              <a:ext uri="{FF2B5EF4-FFF2-40B4-BE49-F238E27FC236}">
                <a16:creationId xmlns:a16="http://schemas.microsoft.com/office/drawing/2014/main" id="{4E4E42E7-6E7D-D747-83DA-2413FA3EB6AA}"/>
              </a:ext>
            </a:extLst>
          </p:cNvPr>
          <p:cNvSpPr/>
          <p:nvPr userDrawn="1"/>
        </p:nvSpPr>
        <p:spPr>
          <a:xfrm>
            <a:off x="4352019" y="919162"/>
            <a:ext cx="514384" cy="514351"/>
          </a:xfrm>
          <a:custGeom>
            <a:avLst/>
            <a:gdLst>
              <a:gd name="connsiteX0" fmla="*/ 591832 w 1371602"/>
              <a:gd name="connsiteY0" fmla="*/ 0 h 1371602"/>
              <a:gd name="connsiteX1" fmla="*/ 779770 w 1371602"/>
              <a:gd name="connsiteY1" fmla="*/ 0 h 1371602"/>
              <a:gd name="connsiteX2" fmla="*/ 779770 w 1371602"/>
              <a:gd name="connsiteY2" fmla="*/ 591833 h 1371602"/>
              <a:gd name="connsiteX3" fmla="*/ 1371602 w 1371602"/>
              <a:gd name="connsiteY3" fmla="*/ 591833 h 1371602"/>
              <a:gd name="connsiteX4" fmla="*/ 1371602 w 1371602"/>
              <a:gd name="connsiteY4" fmla="*/ 779771 h 1371602"/>
              <a:gd name="connsiteX5" fmla="*/ 779770 w 1371602"/>
              <a:gd name="connsiteY5" fmla="*/ 779771 h 1371602"/>
              <a:gd name="connsiteX6" fmla="*/ 779770 w 1371602"/>
              <a:gd name="connsiteY6" fmla="*/ 1371602 h 1371602"/>
              <a:gd name="connsiteX7" fmla="*/ 591832 w 1371602"/>
              <a:gd name="connsiteY7" fmla="*/ 1371602 h 1371602"/>
              <a:gd name="connsiteX8" fmla="*/ 591832 w 1371602"/>
              <a:gd name="connsiteY8" fmla="*/ 779771 h 1371602"/>
              <a:gd name="connsiteX9" fmla="*/ 0 w 1371602"/>
              <a:gd name="connsiteY9" fmla="*/ 779771 h 1371602"/>
              <a:gd name="connsiteX10" fmla="*/ 0 w 1371602"/>
              <a:gd name="connsiteY10" fmla="*/ 591833 h 1371602"/>
              <a:gd name="connsiteX11" fmla="*/ 591832 w 1371602"/>
              <a:gd name="connsiteY11" fmla="*/ 591833 h 137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2" h="1371602">
                <a:moveTo>
                  <a:pt x="591832" y="0"/>
                </a:moveTo>
                <a:lnTo>
                  <a:pt x="779770" y="0"/>
                </a:lnTo>
                <a:lnTo>
                  <a:pt x="779770" y="591833"/>
                </a:lnTo>
                <a:lnTo>
                  <a:pt x="1371602" y="591833"/>
                </a:lnTo>
                <a:lnTo>
                  <a:pt x="1371602" y="779771"/>
                </a:lnTo>
                <a:lnTo>
                  <a:pt x="779770" y="779771"/>
                </a:lnTo>
                <a:lnTo>
                  <a:pt x="779770" y="1371602"/>
                </a:lnTo>
                <a:lnTo>
                  <a:pt x="591832" y="1371602"/>
                </a:lnTo>
                <a:lnTo>
                  <a:pt x="591832" y="779771"/>
                </a:lnTo>
                <a:lnTo>
                  <a:pt x="0" y="779771"/>
                </a:lnTo>
                <a:lnTo>
                  <a:pt x="0" y="591833"/>
                </a:lnTo>
                <a:lnTo>
                  <a:pt x="591832" y="591833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pic>
        <p:nvPicPr>
          <p:cNvPr id="28" name="Afbeelding" descr="Afbeelding">
            <a:extLst>
              <a:ext uri="{FF2B5EF4-FFF2-40B4-BE49-F238E27FC236}">
                <a16:creationId xmlns:a16="http://schemas.microsoft.com/office/drawing/2014/main" id="{C30EA2CD-7BA3-514B-B8F2-D85D90CD4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088" y="4740256"/>
            <a:ext cx="699220" cy="18179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jdelijke aanduiding voor dianummer 1">
            <a:extLst>
              <a:ext uri="{FF2B5EF4-FFF2-40B4-BE49-F238E27FC236}">
                <a16:creationId xmlns:a16="http://schemas.microsoft.com/office/drawing/2014/main" id="{6F8DFC33-A632-014D-A33E-19B0A3F36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978753" y="4767262"/>
            <a:ext cx="2057534" cy="273844"/>
          </a:xfrm>
        </p:spPr>
        <p:txBody>
          <a:bodyPr/>
          <a:lstStyle>
            <a:lvl1pPr>
              <a:defRPr sz="525" b="1" i="0">
                <a:solidFill>
                  <a:schemeClr val="tx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5577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tusse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">
            <a:extLst>
              <a:ext uri="{FF2B5EF4-FFF2-40B4-BE49-F238E27FC236}">
                <a16:creationId xmlns:a16="http://schemas.microsoft.com/office/drawing/2014/main" id="{9F956AF0-0C53-184F-818A-EE85B75F0E71}"/>
              </a:ext>
            </a:extLst>
          </p:cNvPr>
          <p:cNvSpPr/>
          <p:nvPr userDrawn="1"/>
        </p:nvSpPr>
        <p:spPr>
          <a:xfrm>
            <a:off x="0" y="473075"/>
            <a:ext cx="9144000" cy="46704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50"/>
          </a:p>
        </p:txBody>
      </p:sp>
      <p:sp>
        <p:nvSpPr>
          <p:cNvPr id="10" name="Rechthoek">
            <a:extLst>
              <a:ext uri="{FF2B5EF4-FFF2-40B4-BE49-F238E27FC236}">
                <a16:creationId xmlns:a16="http://schemas.microsoft.com/office/drawing/2014/main" id="{5F4287C6-8AF6-4B43-B0D1-E4625E5E15AB}"/>
              </a:ext>
            </a:extLst>
          </p:cNvPr>
          <p:cNvSpPr/>
          <p:nvPr userDrawn="1"/>
        </p:nvSpPr>
        <p:spPr>
          <a:xfrm>
            <a:off x="0" y="-5309"/>
            <a:ext cx="699296" cy="473076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12" name="Rechthoek">
            <a:extLst>
              <a:ext uri="{FF2B5EF4-FFF2-40B4-BE49-F238E27FC236}">
                <a16:creationId xmlns:a16="http://schemas.microsoft.com/office/drawing/2014/main" id="{F7358D31-CCD9-0942-8F51-C0BD6CCCD9E9}"/>
              </a:ext>
            </a:extLst>
          </p:cNvPr>
          <p:cNvSpPr/>
          <p:nvPr userDrawn="1"/>
        </p:nvSpPr>
        <p:spPr>
          <a:xfrm>
            <a:off x="699296" y="0"/>
            <a:ext cx="8445300" cy="473076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2D42A507-6BCD-7E4D-9933-B65FDDFE62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78383"/>
            <a:ext cx="9144000" cy="4665117"/>
          </a:xfrm>
          <a:custGeom>
            <a:avLst/>
            <a:gdLst>
              <a:gd name="connsiteX0" fmla="*/ 0 w 24382412"/>
              <a:gd name="connsiteY0" fmla="*/ 0 h 12440311"/>
              <a:gd name="connsiteX1" fmla="*/ 1255066 w 24382412"/>
              <a:gd name="connsiteY1" fmla="*/ 0 h 12440311"/>
              <a:gd name="connsiteX2" fmla="*/ 1255066 w 24382412"/>
              <a:gd name="connsiteY2" fmla="*/ 156014 h 12440311"/>
              <a:gd name="connsiteX3" fmla="*/ 1846899 w 24382412"/>
              <a:gd name="connsiteY3" fmla="*/ 156014 h 12440311"/>
              <a:gd name="connsiteX4" fmla="*/ 1846899 w 24382412"/>
              <a:gd name="connsiteY4" fmla="*/ 747845 h 12440311"/>
              <a:gd name="connsiteX5" fmla="*/ 2034836 w 24382412"/>
              <a:gd name="connsiteY5" fmla="*/ 747845 h 12440311"/>
              <a:gd name="connsiteX6" fmla="*/ 2034836 w 24382412"/>
              <a:gd name="connsiteY6" fmla="*/ 156014 h 12440311"/>
              <a:gd name="connsiteX7" fmla="*/ 2626668 w 24382412"/>
              <a:gd name="connsiteY7" fmla="*/ 156014 h 12440311"/>
              <a:gd name="connsiteX8" fmla="*/ 2626668 w 24382412"/>
              <a:gd name="connsiteY8" fmla="*/ 0 h 12440311"/>
              <a:gd name="connsiteX9" fmla="*/ 24382412 w 24382412"/>
              <a:gd name="connsiteY9" fmla="*/ 0 h 12440311"/>
              <a:gd name="connsiteX10" fmla="*/ 24382412 w 24382412"/>
              <a:gd name="connsiteY10" fmla="*/ 12440311 h 12440311"/>
              <a:gd name="connsiteX11" fmla="*/ 0 w 24382412"/>
              <a:gd name="connsiteY11" fmla="*/ 12440311 h 1244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82412" h="12440311">
                <a:moveTo>
                  <a:pt x="0" y="0"/>
                </a:moveTo>
                <a:lnTo>
                  <a:pt x="1255066" y="0"/>
                </a:lnTo>
                <a:lnTo>
                  <a:pt x="1255066" y="156014"/>
                </a:lnTo>
                <a:lnTo>
                  <a:pt x="1846899" y="156014"/>
                </a:lnTo>
                <a:lnTo>
                  <a:pt x="1846899" y="747845"/>
                </a:lnTo>
                <a:lnTo>
                  <a:pt x="2034836" y="747845"/>
                </a:lnTo>
                <a:lnTo>
                  <a:pt x="2034836" y="156014"/>
                </a:lnTo>
                <a:lnTo>
                  <a:pt x="2626668" y="156014"/>
                </a:lnTo>
                <a:lnTo>
                  <a:pt x="2626668" y="0"/>
                </a:lnTo>
                <a:lnTo>
                  <a:pt x="24382412" y="0"/>
                </a:lnTo>
                <a:lnTo>
                  <a:pt x="24382412" y="12440311"/>
                </a:lnTo>
                <a:lnTo>
                  <a:pt x="0" y="12440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Vrije vorm 20">
            <a:extLst>
              <a:ext uri="{FF2B5EF4-FFF2-40B4-BE49-F238E27FC236}">
                <a16:creationId xmlns:a16="http://schemas.microsoft.com/office/drawing/2014/main" id="{BDD81772-DA9F-BD43-AFCF-83D52F7B9946}"/>
              </a:ext>
            </a:extLst>
          </p:cNvPr>
          <p:cNvSpPr/>
          <p:nvPr userDrawn="1"/>
        </p:nvSpPr>
        <p:spPr>
          <a:xfrm>
            <a:off x="470680" y="244474"/>
            <a:ext cx="514384" cy="514351"/>
          </a:xfrm>
          <a:custGeom>
            <a:avLst/>
            <a:gdLst>
              <a:gd name="connsiteX0" fmla="*/ 591832 w 1371602"/>
              <a:gd name="connsiteY0" fmla="*/ 0 h 1371602"/>
              <a:gd name="connsiteX1" fmla="*/ 779770 w 1371602"/>
              <a:gd name="connsiteY1" fmla="*/ 0 h 1371602"/>
              <a:gd name="connsiteX2" fmla="*/ 779770 w 1371602"/>
              <a:gd name="connsiteY2" fmla="*/ 591833 h 1371602"/>
              <a:gd name="connsiteX3" fmla="*/ 1371602 w 1371602"/>
              <a:gd name="connsiteY3" fmla="*/ 591833 h 1371602"/>
              <a:gd name="connsiteX4" fmla="*/ 1371602 w 1371602"/>
              <a:gd name="connsiteY4" fmla="*/ 779771 h 1371602"/>
              <a:gd name="connsiteX5" fmla="*/ 779770 w 1371602"/>
              <a:gd name="connsiteY5" fmla="*/ 779771 h 1371602"/>
              <a:gd name="connsiteX6" fmla="*/ 779770 w 1371602"/>
              <a:gd name="connsiteY6" fmla="*/ 1371602 h 1371602"/>
              <a:gd name="connsiteX7" fmla="*/ 591832 w 1371602"/>
              <a:gd name="connsiteY7" fmla="*/ 1371602 h 1371602"/>
              <a:gd name="connsiteX8" fmla="*/ 591832 w 1371602"/>
              <a:gd name="connsiteY8" fmla="*/ 779771 h 1371602"/>
              <a:gd name="connsiteX9" fmla="*/ 0 w 1371602"/>
              <a:gd name="connsiteY9" fmla="*/ 779771 h 1371602"/>
              <a:gd name="connsiteX10" fmla="*/ 0 w 1371602"/>
              <a:gd name="connsiteY10" fmla="*/ 591833 h 1371602"/>
              <a:gd name="connsiteX11" fmla="*/ 591832 w 1371602"/>
              <a:gd name="connsiteY11" fmla="*/ 591833 h 137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2" h="1371602">
                <a:moveTo>
                  <a:pt x="591832" y="0"/>
                </a:moveTo>
                <a:lnTo>
                  <a:pt x="779770" y="0"/>
                </a:lnTo>
                <a:lnTo>
                  <a:pt x="779770" y="591833"/>
                </a:lnTo>
                <a:lnTo>
                  <a:pt x="1371602" y="591833"/>
                </a:lnTo>
                <a:lnTo>
                  <a:pt x="1371602" y="779771"/>
                </a:lnTo>
                <a:lnTo>
                  <a:pt x="779770" y="779771"/>
                </a:lnTo>
                <a:lnTo>
                  <a:pt x="779770" y="1371602"/>
                </a:lnTo>
                <a:lnTo>
                  <a:pt x="591832" y="1371602"/>
                </a:lnTo>
                <a:lnTo>
                  <a:pt x="591832" y="779771"/>
                </a:lnTo>
                <a:lnTo>
                  <a:pt x="0" y="779771"/>
                </a:lnTo>
                <a:lnTo>
                  <a:pt x="0" y="591833"/>
                </a:lnTo>
                <a:lnTo>
                  <a:pt x="591832" y="591833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F5B074A-8D44-684E-88A3-0278931F985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-595" y="1389647"/>
            <a:ext cx="9144595" cy="28394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3300" b="1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8" name="Tijdelijke aanduiding voor dianummer 1">
            <a:extLst>
              <a:ext uri="{FF2B5EF4-FFF2-40B4-BE49-F238E27FC236}">
                <a16:creationId xmlns:a16="http://schemas.microsoft.com/office/drawing/2014/main" id="{0C6E2E1A-F633-684B-BDDF-4E863A6AA1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978753" y="4767262"/>
            <a:ext cx="2057534" cy="273844"/>
          </a:xfrm>
        </p:spPr>
        <p:txBody>
          <a:bodyPr/>
          <a:lstStyle>
            <a:lvl1pPr>
              <a:defRPr sz="525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8445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C097D9F7-B924-B748-94F7-28E562F9A636}"/>
              </a:ext>
            </a:extLst>
          </p:cNvPr>
          <p:cNvSpPr/>
          <p:nvPr userDrawn="1"/>
        </p:nvSpPr>
        <p:spPr>
          <a:xfrm>
            <a:off x="1898011" y="0"/>
            <a:ext cx="7245989" cy="43352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50"/>
          </a:p>
        </p:txBody>
      </p:sp>
      <p:sp>
        <p:nvSpPr>
          <p:cNvPr id="4" name="Rechthoek">
            <a:extLst>
              <a:ext uri="{FF2B5EF4-FFF2-40B4-BE49-F238E27FC236}">
                <a16:creationId xmlns:a16="http://schemas.microsoft.com/office/drawing/2014/main" id="{32E1343D-94E5-C246-900B-305ECD182336}"/>
              </a:ext>
            </a:extLst>
          </p:cNvPr>
          <p:cNvSpPr/>
          <p:nvPr userDrawn="1"/>
        </p:nvSpPr>
        <p:spPr>
          <a:xfrm>
            <a:off x="1898011" y="4336677"/>
            <a:ext cx="7244997" cy="806823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5" name="Rechthoek">
            <a:extLst>
              <a:ext uri="{FF2B5EF4-FFF2-40B4-BE49-F238E27FC236}">
                <a16:creationId xmlns:a16="http://schemas.microsoft.com/office/drawing/2014/main" id="{98E24191-3DA1-624D-8927-ABF1ECE577DE}"/>
              </a:ext>
            </a:extLst>
          </p:cNvPr>
          <p:cNvSpPr/>
          <p:nvPr userDrawn="1"/>
        </p:nvSpPr>
        <p:spPr>
          <a:xfrm>
            <a:off x="-22921" y="4335660"/>
            <a:ext cx="1918476" cy="806823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58F6FA84-9647-E245-9940-331D85164E96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898010" y="0"/>
            <a:ext cx="7248401" cy="4336256"/>
          </a:xfrm>
          <a:custGeom>
            <a:avLst/>
            <a:gdLst>
              <a:gd name="connsiteX0" fmla="*/ 0 w 19327811"/>
              <a:gd name="connsiteY0" fmla="*/ 0 h 11563350"/>
              <a:gd name="connsiteX1" fmla="*/ 19327811 w 19327811"/>
              <a:gd name="connsiteY1" fmla="*/ 0 h 11563350"/>
              <a:gd name="connsiteX2" fmla="*/ 19327811 w 19327811"/>
              <a:gd name="connsiteY2" fmla="*/ 11563350 h 11563350"/>
              <a:gd name="connsiteX3" fmla="*/ 1277724 w 19327811"/>
              <a:gd name="connsiteY3" fmla="*/ 11563350 h 11563350"/>
              <a:gd name="connsiteX4" fmla="*/ 1277724 w 19327811"/>
              <a:gd name="connsiteY4" fmla="*/ 11259719 h 11563350"/>
              <a:gd name="connsiteX5" fmla="*/ 311230 w 19327811"/>
              <a:gd name="connsiteY5" fmla="*/ 11259719 h 11563350"/>
              <a:gd name="connsiteX6" fmla="*/ 311230 w 19327811"/>
              <a:gd name="connsiteY6" fmla="*/ 10293225 h 11563350"/>
              <a:gd name="connsiteX7" fmla="*/ 4318 w 19327811"/>
              <a:gd name="connsiteY7" fmla="*/ 10293225 h 11563350"/>
              <a:gd name="connsiteX8" fmla="*/ 4318 w 19327811"/>
              <a:gd name="connsiteY8" fmla="*/ 11259719 h 11563350"/>
              <a:gd name="connsiteX9" fmla="*/ 0 w 19327811"/>
              <a:gd name="connsiteY9" fmla="*/ 11259719 h 11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27811" h="11563350">
                <a:moveTo>
                  <a:pt x="0" y="0"/>
                </a:moveTo>
                <a:lnTo>
                  <a:pt x="19327811" y="0"/>
                </a:lnTo>
                <a:lnTo>
                  <a:pt x="19327811" y="11563350"/>
                </a:lnTo>
                <a:lnTo>
                  <a:pt x="1277724" y="11563350"/>
                </a:lnTo>
                <a:lnTo>
                  <a:pt x="1277724" y="11259719"/>
                </a:lnTo>
                <a:lnTo>
                  <a:pt x="311230" y="11259719"/>
                </a:lnTo>
                <a:lnTo>
                  <a:pt x="311230" y="10293225"/>
                </a:lnTo>
                <a:lnTo>
                  <a:pt x="4318" y="10293225"/>
                </a:lnTo>
                <a:lnTo>
                  <a:pt x="4318" y="11259719"/>
                </a:lnTo>
                <a:lnTo>
                  <a:pt x="0" y="112597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5" name="Vrije vorm 14">
            <a:extLst>
              <a:ext uri="{FF2B5EF4-FFF2-40B4-BE49-F238E27FC236}">
                <a16:creationId xmlns:a16="http://schemas.microsoft.com/office/drawing/2014/main" id="{2DAA4D2E-844D-F049-B439-4EDF9225091C}"/>
              </a:ext>
            </a:extLst>
          </p:cNvPr>
          <p:cNvSpPr/>
          <p:nvPr userDrawn="1"/>
        </p:nvSpPr>
        <p:spPr>
          <a:xfrm>
            <a:off x="1534759" y="3858769"/>
            <a:ext cx="840017" cy="839962"/>
          </a:xfrm>
          <a:custGeom>
            <a:avLst/>
            <a:gdLst>
              <a:gd name="connsiteX0" fmla="*/ 966494 w 2239900"/>
              <a:gd name="connsiteY0" fmla="*/ 0 h 2239899"/>
              <a:gd name="connsiteX1" fmla="*/ 1273406 w 2239900"/>
              <a:gd name="connsiteY1" fmla="*/ 0 h 2239899"/>
              <a:gd name="connsiteX2" fmla="*/ 1273406 w 2239900"/>
              <a:gd name="connsiteY2" fmla="*/ 966494 h 2239899"/>
              <a:gd name="connsiteX3" fmla="*/ 2239900 w 2239900"/>
              <a:gd name="connsiteY3" fmla="*/ 966494 h 2239899"/>
              <a:gd name="connsiteX4" fmla="*/ 2239900 w 2239900"/>
              <a:gd name="connsiteY4" fmla="*/ 1273406 h 2239899"/>
              <a:gd name="connsiteX5" fmla="*/ 1273406 w 2239900"/>
              <a:gd name="connsiteY5" fmla="*/ 1273406 h 2239899"/>
              <a:gd name="connsiteX6" fmla="*/ 1273406 w 2239900"/>
              <a:gd name="connsiteY6" fmla="*/ 2239899 h 2239899"/>
              <a:gd name="connsiteX7" fmla="*/ 966494 w 2239900"/>
              <a:gd name="connsiteY7" fmla="*/ 2239899 h 2239899"/>
              <a:gd name="connsiteX8" fmla="*/ 966494 w 2239900"/>
              <a:gd name="connsiteY8" fmla="*/ 1273406 h 2239899"/>
              <a:gd name="connsiteX9" fmla="*/ 0 w 2239900"/>
              <a:gd name="connsiteY9" fmla="*/ 1273406 h 2239899"/>
              <a:gd name="connsiteX10" fmla="*/ 0 w 2239900"/>
              <a:gd name="connsiteY10" fmla="*/ 966494 h 2239899"/>
              <a:gd name="connsiteX11" fmla="*/ 966494 w 2239900"/>
              <a:gd name="connsiteY11" fmla="*/ 966494 h 22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9900" h="2239899">
                <a:moveTo>
                  <a:pt x="966494" y="0"/>
                </a:moveTo>
                <a:lnTo>
                  <a:pt x="1273406" y="0"/>
                </a:lnTo>
                <a:lnTo>
                  <a:pt x="1273406" y="966494"/>
                </a:lnTo>
                <a:lnTo>
                  <a:pt x="2239900" y="966494"/>
                </a:lnTo>
                <a:lnTo>
                  <a:pt x="2239900" y="1273406"/>
                </a:lnTo>
                <a:lnTo>
                  <a:pt x="1273406" y="1273406"/>
                </a:lnTo>
                <a:lnTo>
                  <a:pt x="1273406" y="2239899"/>
                </a:lnTo>
                <a:lnTo>
                  <a:pt x="966494" y="2239899"/>
                </a:lnTo>
                <a:lnTo>
                  <a:pt x="966494" y="1273406"/>
                </a:lnTo>
                <a:lnTo>
                  <a:pt x="0" y="1273406"/>
                </a:lnTo>
                <a:lnTo>
                  <a:pt x="0" y="966494"/>
                </a:lnTo>
                <a:lnTo>
                  <a:pt x="966494" y="966494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pic>
        <p:nvPicPr>
          <p:cNvPr id="3" name="Afbeelding" descr="Afbeelding">
            <a:extLst>
              <a:ext uri="{FF2B5EF4-FFF2-40B4-BE49-F238E27FC236}">
                <a16:creationId xmlns:a16="http://schemas.microsoft.com/office/drawing/2014/main" id="{2A20811B-2C20-5842-8C62-4353EBFDA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066" y="2838419"/>
            <a:ext cx="1069890" cy="27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DD888114-6E42-0849-B8C7-E367D061219F}"/>
              </a:ext>
            </a:extLst>
          </p:cNvPr>
          <p:cNvSpPr/>
          <p:nvPr userDrawn="1"/>
        </p:nvSpPr>
        <p:spPr>
          <a:xfrm>
            <a:off x="312568" y="3239034"/>
            <a:ext cx="1247497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25" dirty="0" err="1">
                <a:effectLst/>
                <a:latin typeface="Avenir Roman" panose="02000503020000020003" pitchFamily="2" charset="0"/>
              </a:rPr>
              <a:t>Strawinskylaan</a:t>
            </a:r>
            <a:r>
              <a:rPr lang="nl-NL" sz="525" dirty="0">
                <a:effectLst/>
                <a:latin typeface="Avenir Roman" panose="02000503020000020003" pitchFamily="2" charset="0"/>
              </a:rPr>
              <a:t> 1779 (WTC, I-toren)  </a:t>
            </a:r>
          </a:p>
          <a:p>
            <a:r>
              <a:rPr lang="nl-NL" sz="525" dirty="0">
                <a:effectLst/>
                <a:latin typeface="Avenir Roman" panose="02000503020000020003" pitchFamily="2" charset="0"/>
              </a:rPr>
              <a:t>1077 XX Amsterdam</a:t>
            </a:r>
          </a:p>
          <a:p>
            <a:endParaRPr lang="nl-NL" sz="525" dirty="0">
              <a:effectLst/>
              <a:latin typeface="Avenir Roman" panose="02000503020000020003" pitchFamily="2" charset="0"/>
            </a:endParaRPr>
          </a:p>
          <a:p>
            <a:r>
              <a:rPr lang="nl-NL" sz="525" dirty="0" err="1">
                <a:effectLst/>
                <a:latin typeface="Avenir Roman" panose="02000503020000020003" pitchFamily="2" charset="0"/>
              </a:rPr>
              <a:t>info@metropoolregioamsterdam.nl</a:t>
            </a:r>
            <a:endParaRPr lang="nl-NL" sz="525" dirty="0">
              <a:effectLst/>
              <a:latin typeface="Avenir Roman" panose="02000503020000020003" pitchFamily="2" charset="0"/>
            </a:endParaRPr>
          </a:p>
          <a:p>
            <a:r>
              <a:rPr lang="nl-NL" sz="525" dirty="0" err="1">
                <a:effectLst/>
                <a:latin typeface="Avenir Roman" panose="02000503020000020003" pitchFamily="2" charset="0"/>
              </a:rPr>
              <a:t>www.metropoolregioamsterdam.nl</a:t>
            </a:r>
            <a:endParaRPr lang="nl-NL" sz="525" dirty="0">
              <a:effectLst/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0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031DC778-264A-4A91-9587-0E6F4ACB52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1205" y="4803998"/>
            <a:ext cx="2808312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nl-NL" sz="1000" b="0" dirty="0">
                <a:solidFill>
                  <a:schemeClr val="bg1"/>
                </a:solidFill>
                <a:latin typeface="+mj-lt"/>
              </a:rPr>
              <a:t>Regio Gooi en Vechtstreek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EEF2D6E-C346-4C26-A8A7-E6D195E6F6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b="15459"/>
          <a:stretch/>
        </p:blipFill>
        <p:spPr>
          <a:xfrm>
            <a:off x="251520" y="4731990"/>
            <a:ext cx="793027" cy="4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18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A55F58B-8AD1-4F0E-B3DA-8DFA6E8D380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39552" y="432000"/>
            <a:ext cx="8064896" cy="5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31DC778-264A-4A91-9587-0E6F4ACB52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1205" y="4803998"/>
            <a:ext cx="2808312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nl-NL" sz="1000" b="0" dirty="0">
                <a:solidFill>
                  <a:schemeClr val="bg1"/>
                </a:solidFill>
                <a:latin typeface="+mj-lt"/>
              </a:rPr>
              <a:t>Regio Gooi en Vechtstreek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EEF2D6E-C346-4C26-A8A7-E6D195E6F6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b="15459"/>
          <a:stretch/>
        </p:blipFill>
        <p:spPr>
          <a:xfrm>
            <a:off x="251520" y="4731990"/>
            <a:ext cx="793027" cy="41151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1E30D420-5D6A-4BC3-B7BA-B9406687C497}"/>
              </a:ext>
            </a:extLst>
          </p:cNvPr>
          <p:cNvSpPr>
            <a:spLocks noGrp="1" noChangeArrowheads="1"/>
          </p:cNvSpPr>
          <p:nvPr>
            <p:ph idx="10"/>
          </p:nvPr>
        </p:nvSpPr>
        <p:spPr bwMode="auto">
          <a:xfrm>
            <a:off x="539552" y="1188000"/>
            <a:ext cx="806489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1976438" algn="l"/>
              </a:tabLst>
              <a:defRPr sz="1800"/>
            </a:lvl1pPr>
            <a:lvl2pPr>
              <a:tabLst>
                <a:tab pos="1976438" algn="l"/>
              </a:tabLst>
              <a:defRPr sz="1800"/>
            </a:lvl2pPr>
            <a:lvl3pPr>
              <a:tabLst>
                <a:tab pos="1976438" algn="l"/>
              </a:tabLst>
              <a:defRPr sz="180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76002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">
            <a:extLst>
              <a:ext uri="{FF2B5EF4-FFF2-40B4-BE49-F238E27FC236}">
                <a16:creationId xmlns:a16="http://schemas.microsoft.com/office/drawing/2014/main" id="{7A2DDD6D-0D0D-EC45-8842-120F3EC368B5}"/>
              </a:ext>
            </a:extLst>
          </p:cNvPr>
          <p:cNvSpPr/>
          <p:nvPr userDrawn="1"/>
        </p:nvSpPr>
        <p:spPr>
          <a:xfrm>
            <a:off x="2685522" y="0"/>
            <a:ext cx="6464828" cy="27866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50"/>
          </a:p>
        </p:txBody>
      </p:sp>
      <p:sp>
        <p:nvSpPr>
          <p:cNvPr id="8" name="Rechthoek">
            <a:extLst>
              <a:ext uri="{FF2B5EF4-FFF2-40B4-BE49-F238E27FC236}">
                <a16:creationId xmlns:a16="http://schemas.microsoft.com/office/drawing/2014/main" id="{CAAD592B-E796-1445-A301-A31724FA10F5}"/>
              </a:ext>
            </a:extLst>
          </p:cNvPr>
          <p:cNvSpPr/>
          <p:nvPr userDrawn="1"/>
        </p:nvSpPr>
        <p:spPr>
          <a:xfrm>
            <a:off x="2685522" y="2783788"/>
            <a:ext cx="6464828" cy="2365475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50"/>
          </a:p>
        </p:txBody>
      </p:sp>
      <p:pic>
        <p:nvPicPr>
          <p:cNvPr id="12" name="Afbeelding" descr="Afbeelding">
            <a:extLst>
              <a:ext uri="{FF2B5EF4-FFF2-40B4-BE49-F238E27FC236}">
                <a16:creationId xmlns:a16="http://schemas.microsoft.com/office/drawing/2014/main" id="{74B3CC16-D25B-F644-AC21-40737C5B7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716" y="420250"/>
            <a:ext cx="1558056" cy="405084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40F4EA4B-0897-B744-94F3-52E1177CC4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84317" y="0"/>
            <a:ext cx="6459683" cy="2783788"/>
          </a:xfrm>
          <a:custGeom>
            <a:avLst/>
            <a:gdLst>
              <a:gd name="connsiteX0" fmla="*/ 0 w 17224700"/>
              <a:gd name="connsiteY0" fmla="*/ 0 h 7423434"/>
              <a:gd name="connsiteX1" fmla="*/ 17224700 w 17224700"/>
              <a:gd name="connsiteY1" fmla="*/ 0 h 7423434"/>
              <a:gd name="connsiteX2" fmla="*/ 17224700 w 17224700"/>
              <a:gd name="connsiteY2" fmla="*/ 7423434 h 7423434"/>
              <a:gd name="connsiteX3" fmla="*/ 894599 w 17224700"/>
              <a:gd name="connsiteY3" fmla="*/ 7423434 h 7423434"/>
              <a:gd name="connsiteX4" fmla="*/ 894599 w 17224700"/>
              <a:gd name="connsiteY4" fmla="*/ 7146869 h 7423434"/>
              <a:gd name="connsiteX5" fmla="*/ 0 w 17224700"/>
              <a:gd name="connsiteY5" fmla="*/ 7146869 h 7423434"/>
              <a:gd name="connsiteX6" fmla="*/ 0 w 17224700"/>
              <a:gd name="connsiteY6" fmla="*/ 6252270 h 742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24700" h="7423434">
                <a:moveTo>
                  <a:pt x="0" y="0"/>
                </a:moveTo>
                <a:lnTo>
                  <a:pt x="17224700" y="0"/>
                </a:lnTo>
                <a:lnTo>
                  <a:pt x="17224700" y="7423434"/>
                </a:lnTo>
                <a:lnTo>
                  <a:pt x="894599" y="7423434"/>
                </a:lnTo>
                <a:lnTo>
                  <a:pt x="894599" y="7146869"/>
                </a:lnTo>
                <a:lnTo>
                  <a:pt x="0" y="7146869"/>
                </a:lnTo>
                <a:lnTo>
                  <a:pt x="0" y="62522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7" name="Groepeer">
            <a:extLst>
              <a:ext uri="{FF2B5EF4-FFF2-40B4-BE49-F238E27FC236}">
                <a16:creationId xmlns:a16="http://schemas.microsoft.com/office/drawing/2014/main" id="{922D556D-0E82-2A44-B09F-3FF56675FDD4}"/>
              </a:ext>
            </a:extLst>
          </p:cNvPr>
          <p:cNvGrpSpPr/>
          <p:nvPr userDrawn="1"/>
        </p:nvGrpSpPr>
        <p:grpSpPr>
          <a:xfrm>
            <a:off x="2242284" y="2344601"/>
            <a:ext cx="777529" cy="777479"/>
            <a:chOff x="0" y="0"/>
            <a:chExt cx="2073275" cy="2073275"/>
          </a:xfrm>
          <a:solidFill>
            <a:schemeClr val="tx1"/>
          </a:solidFill>
        </p:grpSpPr>
        <p:sp>
          <p:nvSpPr>
            <p:cNvPr id="28" name="Rechthoek">
              <a:extLst>
                <a:ext uri="{FF2B5EF4-FFF2-40B4-BE49-F238E27FC236}">
                  <a16:creationId xmlns:a16="http://schemas.microsoft.com/office/drawing/2014/main" id="{853ECE44-5D15-9748-8825-E3C15DD98D83}"/>
                </a:ext>
              </a:extLst>
            </p:cNvPr>
            <p:cNvSpPr/>
            <p:nvPr/>
          </p:nvSpPr>
          <p:spPr>
            <a:xfrm>
              <a:off x="894597" y="-1"/>
              <a:ext cx="284081" cy="207327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050"/>
            </a:p>
          </p:txBody>
        </p:sp>
        <p:sp>
          <p:nvSpPr>
            <p:cNvPr id="29" name="Rechthoek">
              <a:extLst>
                <a:ext uri="{FF2B5EF4-FFF2-40B4-BE49-F238E27FC236}">
                  <a16:creationId xmlns:a16="http://schemas.microsoft.com/office/drawing/2014/main" id="{E0D2287C-829A-6C46-AB33-AC6A1687BA56}"/>
                </a:ext>
              </a:extLst>
            </p:cNvPr>
            <p:cNvSpPr/>
            <p:nvPr/>
          </p:nvSpPr>
          <p:spPr>
            <a:xfrm rot="16200000">
              <a:off x="894597" y="0"/>
              <a:ext cx="284081" cy="207327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050"/>
            </a:p>
          </p:txBody>
        </p:sp>
      </p:grpSp>
      <p:sp>
        <p:nvSpPr>
          <p:cNvPr id="30" name="Tijdelijke aanduiding voor titel 17">
            <a:extLst>
              <a:ext uri="{FF2B5EF4-FFF2-40B4-BE49-F238E27FC236}">
                <a16:creationId xmlns:a16="http://schemas.microsoft.com/office/drawing/2014/main" id="{F7DF13CF-9F1B-3241-8BA5-69CF9C3CB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2141" y="3122080"/>
            <a:ext cx="5052455" cy="14078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b="1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Presentatie titel</a:t>
            </a:r>
            <a:br>
              <a:rPr lang="nl-NL" dirty="0"/>
            </a:br>
            <a:r>
              <a:rPr lang="nl-NL" dirty="0"/>
              <a:t>tweede regel</a:t>
            </a:r>
            <a:br>
              <a:rPr lang="nl-NL" dirty="0"/>
            </a:br>
            <a:r>
              <a:rPr lang="nl-NL" dirty="0"/>
              <a:t>derde regel</a:t>
            </a:r>
          </a:p>
        </p:txBody>
      </p:sp>
      <p:sp>
        <p:nvSpPr>
          <p:cNvPr id="31" name="Tijdelijke aanduiding voor tekst 8">
            <a:extLst>
              <a:ext uri="{FF2B5EF4-FFF2-40B4-BE49-F238E27FC236}">
                <a16:creationId xmlns:a16="http://schemas.microsoft.com/office/drawing/2014/main" id="{C3775D11-C08E-F64D-A9A0-6B53D8F349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1850" y="4641266"/>
            <a:ext cx="5052746" cy="192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Avenir Roman" panose="02000503020000020003" pitchFamily="2" charset="0"/>
              </a:defRPr>
            </a:lvl1pPr>
          </a:lstStyle>
          <a:p>
            <a:r>
              <a:rPr lang="nl-NL" dirty="0"/>
              <a:t>Presentatie ondertitel</a:t>
            </a:r>
          </a:p>
        </p:txBody>
      </p:sp>
      <p:sp>
        <p:nvSpPr>
          <p:cNvPr id="33" name="Tijdelijke aanduiding voor tekst 21">
            <a:extLst>
              <a:ext uri="{FF2B5EF4-FFF2-40B4-BE49-F238E27FC236}">
                <a16:creationId xmlns:a16="http://schemas.microsoft.com/office/drawing/2014/main" id="{D21A5EBA-B2A1-9345-83FA-0BFC89D64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465" y="4199613"/>
            <a:ext cx="1726519" cy="168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Avenir Roman" panose="02000503020000020003" pitchFamily="2" charset="0"/>
              </a:defRPr>
            </a:lvl1pPr>
          </a:lstStyle>
          <a:p>
            <a:r>
              <a:rPr lang="nl-NL" dirty="0"/>
              <a:t>Datum</a:t>
            </a:r>
          </a:p>
        </p:txBody>
      </p:sp>
      <p:sp>
        <p:nvSpPr>
          <p:cNvPr id="35" name="Tijdelijke aanduiding voor tekst 21">
            <a:extLst>
              <a:ext uri="{FF2B5EF4-FFF2-40B4-BE49-F238E27FC236}">
                <a16:creationId xmlns:a16="http://schemas.microsoft.com/office/drawing/2014/main" id="{93FF3B07-0CD1-E444-98E1-FD004B453C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793" y="4665517"/>
            <a:ext cx="1726519" cy="16828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900" b="0">
                <a:latin typeface="Avenir Roman" panose="02000503020000020003" pitchFamily="2" charset="0"/>
              </a:defRPr>
            </a:lvl1pPr>
          </a:lstStyle>
          <a:p>
            <a:r>
              <a:rPr lang="nl-NL" dirty="0"/>
              <a:t>Afdeling / Organisatie</a:t>
            </a:r>
          </a:p>
        </p:txBody>
      </p:sp>
      <p:sp>
        <p:nvSpPr>
          <p:cNvPr id="36" name="Tijdelijke aanduiding voor tekst 21">
            <a:extLst>
              <a:ext uri="{FF2B5EF4-FFF2-40B4-BE49-F238E27FC236}">
                <a16:creationId xmlns:a16="http://schemas.microsoft.com/office/drawing/2014/main" id="{111C0330-46C5-8141-AFB2-43863A3BE8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793" y="4472981"/>
            <a:ext cx="1726519" cy="16828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900" b="0">
                <a:latin typeface="Avenir Roman" panose="02000503020000020003" pitchFamily="2" charset="0"/>
              </a:defRPr>
            </a:lvl1pPr>
          </a:lstStyle>
          <a:p>
            <a:r>
              <a:rPr lang="nl-NL" dirty="0"/>
              <a:t>Naam Auteur</a:t>
            </a:r>
          </a:p>
        </p:txBody>
      </p:sp>
    </p:spTree>
    <p:extLst>
      <p:ext uri="{BB962C8B-B14F-4D97-AF65-F5344CB8AC3E}">
        <p14:creationId xmlns:p14="http://schemas.microsoft.com/office/powerpoint/2010/main" val="278463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">
            <a:extLst>
              <a:ext uri="{FF2B5EF4-FFF2-40B4-BE49-F238E27FC236}">
                <a16:creationId xmlns:a16="http://schemas.microsoft.com/office/drawing/2014/main" id="{7A2DDD6D-0D0D-EC45-8842-120F3EC368B5}"/>
              </a:ext>
            </a:extLst>
          </p:cNvPr>
          <p:cNvSpPr/>
          <p:nvPr userDrawn="1"/>
        </p:nvSpPr>
        <p:spPr>
          <a:xfrm>
            <a:off x="2684316" y="5358"/>
            <a:ext cx="6464828" cy="825333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50" dirty="0"/>
          </a:p>
        </p:txBody>
      </p:sp>
      <p:sp>
        <p:nvSpPr>
          <p:cNvPr id="17" name="Rechthoek">
            <a:extLst>
              <a:ext uri="{FF2B5EF4-FFF2-40B4-BE49-F238E27FC236}">
                <a16:creationId xmlns:a16="http://schemas.microsoft.com/office/drawing/2014/main" id="{E21D7D3E-ECA9-124E-9F13-4A69EE65D372}"/>
              </a:ext>
            </a:extLst>
          </p:cNvPr>
          <p:cNvSpPr/>
          <p:nvPr userDrawn="1"/>
        </p:nvSpPr>
        <p:spPr>
          <a:xfrm>
            <a:off x="0" y="0"/>
            <a:ext cx="2684317" cy="825333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50">
              <a:solidFill>
                <a:srgbClr val="E11B22"/>
              </a:solidFill>
            </a:endParaRPr>
          </a:p>
        </p:txBody>
      </p:sp>
      <p:sp>
        <p:nvSpPr>
          <p:cNvPr id="19" name="Rechthoek">
            <a:extLst>
              <a:ext uri="{FF2B5EF4-FFF2-40B4-BE49-F238E27FC236}">
                <a16:creationId xmlns:a16="http://schemas.microsoft.com/office/drawing/2014/main" id="{E907F402-9147-7744-B1DF-521B70F38669}"/>
              </a:ext>
            </a:extLst>
          </p:cNvPr>
          <p:cNvSpPr/>
          <p:nvPr userDrawn="1"/>
        </p:nvSpPr>
        <p:spPr>
          <a:xfrm>
            <a:off x="0" y="822523"/>
            <a:ext cx="2684316" cy="43209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50"/>
          </a:p>
        </p:txBody>
      </p:sp>
      <p:sp>
        <p:nvSpPr>
          <p:cNvPr id="20" name="Tijdelijke aanduiding voor tekst 21">
            <a:extLst>
              <a:ext uri="{FF2B5EF4-FFF2-40B4-BE49-F238E27FC236}">
                <a16:creationId xmlns:a16="http://schemas.microsoft.com/office/drawing/2014/main" id="{C021A3A0-785E-F44D-93B7-4F08E36BFA8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305985" y="158825"/>
            <a:ext cx="5018529" cy="4433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Agenda / inhoud</a:t>
            </a:r>
          </a:p>
        </p:txBody>
      </p:sp>
      <p:sp>
        <p:nvSpPr>
          <p:cNvPr id="22" name="Tijdelijke aanduiding voor tekst 25">
            <a:extLst>
              <a:ext uri="{FF2B5EF4-FFF2-40B4-BE49-F238E27FC236}">
                <a16:creationId xmlns:a16="http://schemas.microsoft.com/office/drawing/2014/main" id="{3551F9B7-37DA-4346-96FE-A610341D1DA3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305985" y="1301949"/>
            <a:ext cx="5018529" cy="3620099"/>
          </a:xfrm>
          <a:prstGeom prst="rect">
            <a:avLst/>
          </a:prstGeom>
        </p:spPr>
        <p:txBody>
          <a:bodyPr lIns="0">
            <a:noAutofit/>
          </a:bodyPr>
          <a:lstStyle>
            <a:lvl1pPr marL="470892" indent="-470892">
              <a:buClr>
                <a:srgbClr val="E11B22"/>
              </a:buClr>
              <a:buSzPct val="125000"/>
              <a:buFont typeface="Systeemlettertype regulier"/>
              <a:buChar char="+"/>
              <a:tabLst/>
              <a:defRPr sz="2250">
                <a:latin typeface="Avenir Roman" panose="02000503020000020003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CD1E54A7-E7F4-EB4D-BF72-D43785DFCA8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0" y="825103"/>
            <a:ext cx="2684439" cy="4318397"/>
          </a:xfrm>
          <a:custGeom>
            <a:avLst/>
            <a:gdLst>
              <a:gd name="connsiteX0" fmla="*/ 0 w 7158038"/>
              <a:gd name="connsiteY0" fmla="*/ 0 h 11515725"/>
              <a:gd name="connsiteX1" fmla="*/ 7158038 w 7158038"/>
              <a:gd name="connsiteY1" fmla="*/ 0 h 11515725"/>
              <a:gd name="connsiteX2" fmla="*/ 7158038 w 7158038"/>
              <a:gd name="connsiteY2" fmla="*/ 11515725 h 11515725"/>
              <a:gd name="connsiteX3" fmla="*/ 0 w 7158038"/>
              <a:gd name="connsiteY3" fmla="*/ 11515725 h 1151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8038" h="11515725">
                <a:moveTo>
                  <a:pt x="0" y="0"/>
                </a:moveTo>
                <a:lnTo>
                  <a:pt x="7158038" y="0"/>
                </a:lnTo>
                <a:lnTo>
                  <a:pt x="7158038" y="11515725"/>
                </a:lnTo>
                <a:lnTo>
                  <a:pt x="0" y="11515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4" name="Vrije vorm 33">
            <a:extLst>
              <a:ext uri="{FF2B5EF4-FFF2-40B4-BE49-F238E27FC236}">
                <a16:creationId xmlns:a16="http://schemas.microsoft.com/office/drawing/2014/main" id="{E62AC288-9CF4-8446-BB48-1C72716B553A}"/>
              </a:ext>
            </a:extLst>
          </p:cNvPr>
          <p:cNvSpPr/>
          <p:nvPr userDrawn="1"/>
        </p:nvSpPr>
        <p:spPr>
          <a:xfrm>
            <a:off x="2349614" y="380518"/>
            <a:ext cx="777529" cy="777479"/>
          </a:xfrm>
          <a:custGeom>
            <a:avLst/>
            <a:gdLst>
              <a:gd name="connsiteX0" fmla="*/ 894598 w 2073277"/>
              <a:gd name="connsiteY0" fmla="*/ 0 h 2073277"/>
              <a:gd name="connsiteX1" fmla="*/ 1178679 w 2073277"/>
              <a:gd name="connsiteY1" fmla="*/ 0 h 2073277"/>
              <a:gd name="connsiteX2" fmla="*/ 1178679 w 2073277"/>
              <a:gd name="connsiteY2" fmla="*/ 894599 h 2073277"/>
              <a:gd name="connsiteX3" fmla="*/ 2073277 w 2073277"/>
              <a:gd name="connsiteY3" fmla="*/ 894599 h 2073277"/>
              <a:gd name="connsiteX4" fmla="*/ 2073277 w 2073277"/>
              <a:gd name="connsiteY4" fmla="*/ 1178680 h 2073277"/>
              <a:gd name="connsiteX5" fmla="*/ 1178679 w 2073277"/>
              <a:gd name="connsiteY5" fmla="*/ 1178680 h 2073277"/>
              <a:gd name="connsiteX6" fmla="*/ 1178679 w 2073277"/>
              <a:gd name="connsiteY6" fmla="*/ 2073277 h 2073277"/>
              <a:gd name="connsiteX7" fmla="*/ 894598 w 2073277"/>
              <a:gd name="connsiteY7" fmla="*/ 2073277 h 2073277"/>
              <a:gd name="connsiteX8" fmla="*/ 894598 w 2073277"/>
              <a:gd name="connsiteY8" fmla="*/ 1178680 h 2073277"/>
              <a:gd name="connsiteX9" fmla="*/ 0 w 2073277"/>
              <a:gd name="connsiteY9" fmla="*/ 1178680 h 2073277"/>
              <a:gd name="connsiteX10" fmla="*/ 0 w 2073277"/>
              <a:gd name="connsiteY10" fmla="*/ 894599 h 2073277"/>
              <a:gd name="connsiteX11" fmla="*/ 894598 w 2073277"/>
              <a:gd name="connsiteY11" fmla="*/ 894599 h 207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3277" h="2073277">
                <a:moveTo>
                  <a:pt x="894598" y="0"/>
                </a:moveTo>
                <a:lnTo>
                  <a:pt x="1178679" y="0"/>
                </a:lnTo>
                <a:lnTo>
                  <a:pt x="1178679" y="894599"/>
                </a:lnTo>
                <a:lnTo>
                  <a:pt x="2073277" y="894599"/>
                </a:lnTo>
                <a:lnTo>
                  <a:pt x="2073277" y="1178680"/>
                </a:lnTo>
                <a:lnTo>
                  <a:pt x="1178679" y="1178680"/>
                </a:lnTo>
                <a:lnTo>
                  <a:pt x="1178679" y="2073277"/>
                </a:lnTo>
                <a:lnTo>
                  <a:pt x="894598" y="2073277"/>
                </a:lnTo>
                <a:lnTo>
                  <a:pt x="894598" y="1178680"/>
                </a:lnTo>
                <a:lnTo>
                  <a:pt x="0" y="1178680"/>
                </a:lnTo>
                <a:lnTo>
                  <a:pt x="0" y="894599"/>
                </a:lnTo>
                <a:lnTo>
                  <a:pt x="894598" y="894599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50"/>
          </a:p>
        </p:txBody>
      </p:sp>
      <p:sp>
        <p:nvSpPr>
          <p:cNvPr id="10" name="Tijdelijke aanduiding voor dianummer 1">
            <a:extLst>
              <a:ext uri="{FF2B5EF4-FFF2-40B4-BE49-F238E27FC236}">
                <a16:creationId xmlns:a16="http://schemas.microsoft.com/office/drawing/2014/main" id="{A0F08C0F-503C-814A-B2A8-9006EBEE1D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978753" y="4767262"/>
            <a:ext cx="2057534" cy="273844"/>
          </a:xfrm>
        </p:spPr>
        <p:txBody>
          <a:bodyPr/>
          <a:lstStyle>
            <a:lvl1pPr>
              <a:defRPr sz="525" b="1" i="0">
                <a:solidFill>
                  <a:schemeClr val="tx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088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">
            <a:extLst>
              <a:ext uri="{FF2B5EF4-FFF2-40B4-BE49-F238E27FC236}">
                <a16:creationId xmlns:a16="http://schemas.microsoft.com/office/drawing/2014/main" id="{B0A26BA2-294B-F64B-AA69-6E50E9A389DF}"/>
              </a:ext>
            </a:extLst>
          </p:cNvPr>
          <p:cNvSpPr/>
          <p:nvPr userDrawn="1"/>
        </p:nvSpPr>
        <p:spPr>
          <a:xfrm>
            <a:off x="1059756" y="0"/>
            <a:ext cx="8084244" cy="1143000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D9AE6A34-E302-664C-A296-403C197DCB63}"/>
              </a:ext>
            </a:extLst>
          </p:cNvPr>
          <p:cNvSpPr/>
          <p:nvPr userDrawn="1"/>
        </p:nvSpPr>
        <p:spPr>
          <a:xfrm>
            <a:off x="-23542" y="0"/>
            <a:ext cx="1083298" cy="1143000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grpSp>
        <p:nvGrpSpPr>
          <p:cNvPr id="8" name="Groepeer">
            <a:extLst>
              <a:ext uri="{FF2B5EF4-FFF2-40B4-BE49-F238E27FC236}">
                <a16:creationId xmlns:a16="http://schemas.microsoft.com/office/drawing/2014/main" id="{AEB7F63B-66DA-6845-B2C7-6AFAB40A6377}"/>
              </a:ext>
            </a:extLst>
          </p:cNvPr>
          <p:cNvGrpSpPr/>
          <p:nvPr userDrawn="1"/>
        </p:nvGrpSpPr>
        <p:grpSpPr>
          <a:xfrm>
            <a:off x="835904" y="919163"/>
            <a:ext cx="514384" cy="514350"/>
            <a:chOff x="0" y="0"/>
            <a:chExt cx="1371600" cy="1371600"/>
          </a:xfrm>
          <a:solidFill>
            <a:schemeClr val="tx1"/>
          </a:solidFill>
        </p:grpSpPr>
        <p:sp>
          <p:nvSpPr>
            <p:cNvPr id="9" name="Rechthoek">
              <a:extLst>
                <a:ext uri="{FF2B5EF4-FFF2-40B4-BE49-F238E27FC236}">
                  <a16:creationId xmlns:a16="http://schemas.microsoft.com/office/drawing/2014/main" id="{BE4563AB-D994-E740-B3C1-CBB5569F6CC5}"/>
                </a:ext>
              </a:extLst>
            </p:cNvPr>
            <p:cNvSpPr/>
            <p:nvPr/>
          </p:nvSpPr>
          <p:spPr>
            <a:xfrm>
              <a:off x="591831" y="-1"/>
              <a:ext cx="187938" cy="13716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25"/>
            </a:p>
          </p:txBody>
        </p:sp>
        <p:sp>
          <p:nvSpPr>
            <p:cNvPr id="10" name="Rechthoek">
              <a:extLst>
                <a:ext uri="{FF2B5EF4-FFF2-40B4-BE49-F238E27FC236}">
                  <a16:creationId xmlns:a16="http://schemas.microsoft.com/office/drawing/2014/main" id="{C76B3E6A-E2B0-034D-A95A-E4E792816372}"/>
                </a:ext>
              </a:extLst>
            </p:cNvPr>
            <p:cNvSpPr/>
            <p:nvPr/>
          </p:nvSpPr>
          <p:spPr>
            <a:xfrm rot="16200000">
              <a:off x="591831" y="0"/>
              <a:ext cx="187938" cy="13716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25"/>
            </a:p>
          </p:txBody>
        </p:sp>
      </p:grp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F5B074A-8D44-684E-88A3-0278931F98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5984" y="287760"/>
            <a:ext cx="6744233" cy="276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1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3" name="Tijdelijke aanduiding voor tekst 21">
            <a:extLst>
              <a:ext uri="{FF2B5EF4-FFF2-40B4-BE49-F238E27FC236}">
                <a16:creationId xmlns:a16="http://schemas.microsoft.com/office/drawing/2014/main" id="{7698BDD1-2584-7E44-ADA0-C820BBD440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15984" y="571500"/>
            <a:ext cx="6744233" cy="276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0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Ondertitel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AFBC22D-E731-8448-914F-67D2AF1D4C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5765" y="1553174"/>
            <a:ext cx="6744734" cy="3368873"/>
          </a:xfrm>
          <a:prstGeom prst="rect">
            <a:avLst/>
          </a:prstGeom>
        </p:spPr>
        <p:txBody>
          <a:bodyPr lIns="0">
            <a:noAutofit/>
          </a:bodyPr>
          <a:lstStyle>
            <a:lvl1pPr marL="214313" indent="-214313">
              <a:buClr>
                <a:srgbClr val="E11B22"/>
              </a:buClr>
              <a:buSzPct val="125000"/>
              <a:buFont typeface="Systeemlettertype regulier"/>
              <a:buChar char="+"/>
              <a:defRPr sz="1350">
                <a:latin typeface="Avenir Roman" panose="02000503020000020003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Afbeelding" descr="Afbeelding">
            <a:extLst>
              <a:ext uri="{FF2B5EF4-FFF2-40B4-BE49-F238E27FC236}">
                <a16:creationId xmlns:a16="http://schemas.microsoft.com/office/drawing/2014/main" id="{930AFB92-C346-974A-8675-D8C511403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497" y="4740256"/>
            <a:ext cx="699220" cy="18179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dianummer 1">
            <a:extLst>
              <a:ext uri="{FF2B5EF4-FFF2-40B4-BE49-F238E27FC236}">
                <a16:creationId xmlns:a16="http://schemas.microsoft.com/office/drawing/2014/main" id="{894A329C-2D6C-7943-9E28-D0BCA3CD58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978753" y="4767262"/>
            <a:ext cx="2057534" cy="273844"/>
          </a:xfrm>
        </p:spPr>
        <p:txBody>
          <a:bodyPr/>
          <a:lstStyle>
            <a:lvl1pPr>
              <a:defRPr sz="525" b="1" i="0">
                <a:solidFill>
                  <a:schemeClr val="tx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5588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">
            <a:extLst>
              <a:ext uri="{FF2B5EF4-FFF2-40B4-BE49-F238E27FC236}">
                <a16:creationId xmlns:a16="http://schemas.microsoft.com/office/drawing/2014/main" id="{31301FA1-BC2C-EB4E-91AF-7F2108B5FAE8}"/>
              </a:ext>
            </a:extLst>
          </p:cNvPr>
          <p:cNvSpPr/>
          <p:nvPr userDrawn="1"/>
        </p:nvSpPr>
        <p:spPr>
          <a:xfrm>
            <a:off x="1057939" y="1141214"/>
            <a:ext cx="8086061" cy="40022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50"/>
          </a:p>
        </p:txBody>
      </p:sp>
      <p:sp>
        <p:nvSpPr>
          <p:cNvPr id="6" name="Rechthoek">
            <a:extLst>
              <a:ext uri="{FF2B5EF4-FFF2-40B4-BE49-F238E27FC236}">
                <a16:creationId xmlns:a16="http://schemas.microsoft.com/office/drawing/2014/main" id="{B0A26BA2-294B-F64B-AA69-6E50E9A389DF}"/>
              </a:ext>
            </a:extLst>
          </p:cNvPr>
          <p:cNvSpPr/>
          <p:nvPr userDrawn="1"/>
        </p:nvSpPr>
        <p:spPr>
          <a:xfrm>
            <a:off x="1059756" y="0"/>
            <a:ext cx="8084244" cy="1143000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D9AE6A34-E302-664C-A296-403C197DCB63}"/>
              </a:ext>
            </a:extLst>
          </p:cNvPr>
          <p:cNvSpPr/>
          <p:nvPr userDrawn="1"/>
        </p:nvSpPr>
        <p:spPr>
          <a:xfrm>
            <a:off x="-23542" y="0"/>
            <a:ext cx="1083298" cy="1143000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pic>
        <p:nvPicPr>
          <p:cNvPr id="11" name="Afbeelding" descr="Afbeelding">
            <a:extLst>
              <a:ext uri="{FF2B5EF4-FFF2-40B4-BE49-F238E27FC236}">
                <a16:creationId xmlns:a16="http://schemas.microsoft.com/office/drawing/2014/main" id="{CFADAE56-E39A-2147-AB6D-D499EAA953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497" y="4740256"/>
            <a:ext cx="699220" cy="18179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F5B074A-8D44-684E-88A3-0278931F985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15984" y="287760"/>
            <a:ext cx="6744233" cy="276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1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3" name="Tijdelijke aanduiding voor tekst 21">
            <a:extLst>
              <a:ext uri="{FF2B5EF4-FFF2-40B4-BE49-F238E27FC236}">
                <a16:creationId xmlns:a16="http://schemas.microsoft.com/office/drawing/2014/main" id="{7698BDD1-2584-7E44-ADA0-C820BBD4401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515984" y="571500"/>
            <a:ext cx="6744233" cy="276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0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Ondertitel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FA98E66-E77C-2848-8C65-C8E42FE396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939" y="1141214"/>
            <a:ext cx="8086060" cy="4002286"/>
          </a:xfrm>
          <a:custGeom>
            <a:avLst/>
            <a:gdLst>
              <a:gd name="connsiteX0" fmla="*/ 779546 w 21561424"/>
              <a:gd name="connsiteY0" fmla="*/ 0 h 10672762"/>
              <a:gd name="connsiteX1" fmla="*/ 21561424 w 21561424"/>
              <a:gd name="connsiteY1" fmla="*/ 0 h 10672762"/>
              <a:gd name="connsiteX2" fmla="*/ 21561424 w 21561424"/>
              <a:gd name="connsiteY2" fmla="*/ 10672762 h 10672762"/>
              <a:gd name="connsiteX3" fmla="*/ 0 w 21561424"/>
              <a:gd name="connsiteY3" fmla="*/ 10672762 h 10672762"/>
              <a:gd name="connsiteX4" fmla="*/ 0 w 21561424"/>
              <a:gd name="connsiteY4" fmla="*/ 779462 h 10672762"/>
              <a:gd name="connsiteX5" fmla="*/ 187713 w 21561424"/>
              <a:gd name="connsiteY5" fmla="*/ 779462 h 10672762"/>
              <a:gd name="connsiteX6" fmla="*/ 187713 w 21561424"/>
              <a:gd name="connsiteY6" fmla="*/ 187631 h 10672762"/>
              <a:gd name="connsiteX7" fmla="*/ 779546 w 21561424"/>
              <a:gd name="connsiteY7" fmla="*/ 187631 h 10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61424" h="10672762">
                <a:moveTo>
                  <a:pt x="779546" y="0"/>
                </a:moveTo>
                <a:lnTo>
                  <a:pt x="21561424" y="0"/>
                </a:lnTo>
                <a:lnTo>
                  <a:pt x="21561424" y="10672762"/>
                </a:lnTo>
                <a:lnTo>
                  <a:pt x="0" y="10672762"/>
                </a:lnTo>
                <a:lnTo>
                  <a:pt x="0" y="779462"/>
                </a:lnTo>
                <a:lnTo>
                  <a:pt x="187713" y="779462"/>
                </a:lnTo>
                <a:lnTo>
                  <a:pt x="187713" y="187631"/>
                </a:lnTo>
                <a:lnTo>
                  <a:pt x="779546" y="1876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Vrije vorm 15">
            <a:extLst>
              <a:ext uri="{FF2B5EF4-FFF2-40B4-BE49-F238E27FC236}">
                <a16:creationId xmlns:a16="http://schemas.microsoft.com/office/drawing/2014/main" id="{DEE9766C-155E-A34C-ADC2-67E1BD4D2E25}"/>
              </a:ext>
            </a:extLst>
          </p:cNvPr>
          <p:cNvSpPr/>
          <p:nvPr userDrawn="1"/>
        </p:nvSpPr>
        <p:spPr>
          <a:xfrm>
            <a:off x="835904" y="919162"/>
            <a:ext cx="514384" cy="514351"/>
          </a:xfrm>
          <a:custGeom>
            <a:avLst/>
            <a:gdLst>
              <a:gd name="connsiteX0" fmla="*/ 591832 w 1371602"/>
              <a:gd name="connsiteY0" fmla="*/ 0 h 1371602"/>
              <a:gd name="connsiteX1" fmla="*/ 779770 w 1371602"/>
              <a:gd name="connsiteY1" fmla="*/ 0 h 1371602"/>
              <a:gd name="connsiteX2" fmla="*/ 779770 w 1371602"/>
              <a:gd name="connsiteY2" fmla="*/ 591833 h 1371602"/>
              <a:gd name="connsiteX3" fmla="*/ 1371602 w 1371602"/>
              <a:gd name="connsiteY3" fmla="*/ 591833 h 1371602"/>
              <a:gd name="connsiteX4" fmla="*/ 1371602 w 1371602"/>
              <a:gd name="connsiteY4" fmla="*/ 779771 h 1371602"/>
              <a:gd name="connsiteX5" fmla="*/ 779770 w 1371602"/>
              <a:gd name="connsiteY5" fmla="*/ 779771 h 1371602"/>
              <a:gd name="connsiteX6" fmla="*/ 779770 w 1371602"/>
              <a:gd name="connsiteY6" fmla="*/ 1371602 h 1371602"/>
              <a:gd name="connsiteX7" fmla="*/ 591832 w 1371602"/>
              <a:gd name="connsiteY7" fmla="*/ 1371602 h 1371602"/>
              <a:gd name="connsiteX8" fmla="*/ 591832 w 1371602"/>
              <a:gd name="connsiteY8" fmla="*/ 779771 h 1371602"/>
              <a:gd name="connsiteX9" fmla="*/ 0 w 1371602"/>
              <a:gd name="connsiteY9" fmla="*/ 779771 h 1371602"/>
              <a:gd name="connsiteX10" fmla="*/ 0 w 1371602"/>
              <a:gd name="connsiteY10" fmla="*/ 591833 h 1371602"/>
              <a:gd name="connsiteX11" fmla="*/ 591832 w 1371602"/>
              <a:gd name="connsiteY11" fmla="*/ 591833 h 137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2" h="1371602">
                <a:moveTo>
                  <a:pt x="591832" y="0"/>
                </a:moveTo>
                <a:lnTo>
                  <a:pt x="779770" y="0"/>
                </a:lnTo>
                <a:lnTo>
                  <a:pt x="779770" y="591833"/>
                </a:lnTo>
                <a:lnTo>
                  <a:pt x="1371602" y="591833"/>
                </a:lnTo>
                <a:lnTo>
                  <a:pt x="1371602" y="779771"/>
                </a:lnTo>
                <a:lnTo>
                  <a:pt x="779770" y="779771"/>
                </a:lnTo>
                <a:lnTo>
                  <a:pt x="779770" y="1371602"/>
                </a:lnTo>
                <a:lnTo>
                  <a:pt x="591832" y="1371602"/>
                </a:lnTo>
                <a:lnTo>
                  <a:pt x="591832" y="779771"/>
                </a:lnTo>
                <a:lnTo>
                  <a:pt x="0" y="779771"/>
                </a:lnTo>
                <a:lnTo>
                  <a:pt x="0" y="591833"/>
                </a:lnTo>
                <a:lnTo>
                  <a:pt x="591832" y="591833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12" name="Tijdelijke aanduiding voor dianummer 1">
            <a:extLst>
              <a:ext uri="{FF2B5EF4-FFF2-40B4-BE49-F238E27FC236}">
                <a16:creationId xmlns:a16="http://schemas.microsoft.com/office/drawing/2014/main" id="{7E17D63A-67C5-EF4C-9189-BEB338272C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978753" y="4767262"/>
            <a:ext cx="2057534" cy="273844"/>
          </a:xfrm>
        </p:spPr>
        <p:txBody>
          <a:bodyPr/>
          <a:lstStyle>
            <a:lvl1pPr>
              <a:defRPr sz="525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3778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, 1/3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hoek">
            <a:extLst>
              <a:ext uri="{FF2B5EF4-FFF2-40B4-BE49-F238E27FC236}">
                <a16:creationId xmlns:a16="http://schemas.microsoft.com/office/drawing/2014/main" id="{EF59B150-94AA-9742-94FA-2C79C328F838}"/>
              </a:ext>
            </a:extLst>
          </p:cNvPr>
          <p:cNvSpPr/>
          <p:nvPr userDrawn="1"/>
        </p:nvSpPr>
        <p:spPr>
          <a:xfrm>
            <a:off x="6102309" y="1141099"/>
            <a:ext cx="3046098" cy="40024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50"/>
          </a:p>
        </p:txBody>
      </p:sp>
      <p:sp>
        <p:nvSpPr>
          <p:cNvPr id="6" name="Rechthoek">
            <a:extLst>
              <a:ext uri="{FF2B5EF4-FFF2-40B4-BE49-F238E27FC236}">
                <a16:creationId xmlns:a16="http://schemas.microsoft.com/office/drawing/2014/main" id="{B0A26BA2-294B-F64B-AA69-6E50E9A389DF}"/>
              </a:ext>
            </a:extLst>
          </p:cNvPr>
          <p:cNvSpPr/>
          <p:nvPr userDrawn="1"/>
        </p:nvSpPr>
        <p:spPr>
          <a:xfrm>
            <a:off x="6308" y="0"/>
            <a:ext cx="6096001" cy="1143000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D9AE6A34-E302-664C-A296-403C197DCB63}"/>
              </a:ext>
            </a:extLst>
          </p:cNvPr>
          <p:cNvSpPr/>
          <p:nvPr userDrawn="1"/>
        </p:nvSpPr>
        <p:spPr>
          <a:xfrm>
            <a:off x="6096000" y="0"/>
            <a:ext cx="3048000" cy="1143000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F5B074A-8D44-684E-88A3-0278931F985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46310" y="287760"/>
            <a:ext cx="5001567" cy="276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1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3" name="Tijdelijke aanduiding voor tekst 21">
            <a:extLst>
              <a:ext uri="{FF2B5EF4-FFF2-40B4-BE49-F238E27FC236}">
                <a16:creationId xmlns:a16="http://schemas.microsoft.com/office/drawing/2014/main" id="{7698BDD1-2584-7E44-ADA0-C820BBD4401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46310" y="571500"/>
            <a:ext cx="5001567" cy="276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Ondertitel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AFBC22D-E731-8448-914F-67D2AF1D4C2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446310" y="1553174"/>
            <a:ext cx="5001566" cy="3368873"/>
          </a:xfrm>
          <a:prstGeom prst="rect">
            <a:avLst/>
          </a:prstGeom>
        </p:spPr>
        <p:txBody>
          <a:bodyPr lIns="0">
            <a:noAutofit/>
          </a:bodyPr>
          <a:lstStyle>
            <a:lvl1pPr marL="214313" indent="-214313">
              <a:buClr>
                <a:srgbClr val="E11B22"/>
              </a:buClr>
              <a:buSzPct val="125000"/>
              <a:buFont typeface="Systeemlettertype regulier"/>
              <a:buChar char="+"/>
              <a:defRPr sz="1350">
                <a:latin typeface="Avenir Roman" panose="02000503020000020003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6" name="Tijdelijke aanduiding voor afbeelding 65">
            <a:extLst>
              <a:ext uri="{FF2B5EF4-FFF2-40B4-BE49-F238E27FC236}">
                <a16:creationId xmlns:a16="http://schemas.microsoft.com/office/drawing/2014/main" id="{7D37162B-2C91-B143-9D43-4072F3171C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801" y="1141099"/>
            <a:ext cx="3048198" cy="4002401"/>
          </a:xfrm>
          <a:custGeom>
            <a:avLst/>
            <a:gdLst>
              <a:gd name="connsiteX0" fmla="*/ 197017 w 8128000"/>
              <a:gd name="connsiteY0" fmla="*/ 0 h 10673070"/>
              <a:gd name="connsiteX1" fmla="*/ 8128000 w 8128000"/>
              <a:gd name="connsiteY1" fmla="*/ 0 h 10673070"/>
              <a:gd name="connsiteX2" fmla="*/ 8128000 w 8128000"/>
              <a:gd name="connsiteY2" fmla="*/ 10673070 h 10673070"/>
              <a:gd name="connsiteX3" fmla="*/ 0 w 8128000"/>
              <a:gd name="connsiteY3" fmla="*/ 10673070 h 10673070"/>
              <a:gd name="connsiteX4" fmla="*/ 0 w 8128000"/>
              <a:gd name="connsiteY4" fmla="*/ 187939 h 10673070"/>
              <a:gd name="connsiteX5" fmla="*/ 9079 w 8128000"/>
              <a:gd name="connsiteY5" fmla="*/ 187939 h 10673070"/>
              <a:gd name="connsiteX6" fmla="*/ 9079 w 8128000"/>
              <a:gd name="connsiteY6" fmla="*/ 779770 h 10673070"/>
              <a:gd name="connsiteX7" fmla="*/ 197017 w 8128000"/>
              <a:gd name="connsiteY7" fmla="*/ 779770 h 10673070"/>
              <a:gd name="connsiteX8" fmla="*/ 197017 w 8128000"/>
              <a:gd name="connsiteY8" fmla="*/ 187939 h 10673070"/>
              <a:gd name="connsiteX9" fmla="*/ 788848 w 8128000"/>
              <a:gd name="connsiteY9" fmla="*/ 187939 h 10673070"/>
              <a:gd name="connsiteX10" fmla="*/ 788848 w 8128000"/>
              <a:gd name="connsiteY10" fmla="*/ 1 h 10673070"/>
              <a:gd name="connsiteX11" fmla="*/ 197017 w 8128000"/>
              <a:gd name="connsiteY11" fmla="*/ 1 h 10673070"/>
              <a:gd name="connsiteX12" fmla="*/ 0 w 8128000"/>
              <a:gd name="connsiteY12" fmla="*/ 0 h 10673070"/>
              <a:gd name="connsiteX13" fmla="*/ 9079 w 8128000"/>
              <a:gd name="connsiteY13" fmla="*/ 0 h 10673070"/>
              <a:gd name="connsiteX14" fmla="*/ 9079 w 8128000"/>
              <a:gd name="connsiteY14" fmla="*/ 1 h 10673070"/>
              <a:gd name="connsiteX15" fmla="*/ 0 w 8128000"/>
              <a:gd name="connsiteY15" fmla="*/ 1 h 1067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28000" h="10673070">
                <a:moveTo>
                  <a:pt x="197017" y="0"/>
                </a:moveTo>
                <a:lnTo>
                  <a:pt x="8128000" y="0"/>
                </a:lnTo>
                <a:lnTo>
                  <a:pt x="8128000" y="10673070"/>
                </a:lnTo>
                <a:lnTo>
                  <a:pt x="0" y="10673070"/>
                </a:lnTo>
                <a:lnTo>
                  <a:pt x="0" y="187939"/>
                </a:lnTo>
                <a:lnTo>
                  <a:pt x="9079" y="187939"/>
                </a:lnTo>
                <a:lnTo>
                  <a:pt x="9079" y="779770"/>
                </a:lnTo>
                <a:lnTo>
                  <a:pt x="197017" y="779770"/>
                </a:lnTo>
                <a:lnTo>
                  <a:pt x="197017" y="187939"/>
                </a:lnTo>
                <a:lnTo>
                  <a:pt x="788848" y="187939"/>
                </a:lnTo>
                <a:lnTo>
                  <a:pt x="788848" y="1"/>
                </a:lnTo>
                <a:lnTo>
                  <a:pt x="197017" y="1"/>
                </a:lnTo>
                <a:close/>
                <a:moveTo>
                  <a:pt x="0" y="0"/>
                </a:moveTo>
                <a:lnTo>
                  <a:pt x="9079" y="0"/>
                </a:lnTo>
                <a:lnTo>
                  <a:pt x="9079" y="1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7" name="Vrije vorm 66">
            <a:extLst>
              <a:ext uri="{FF2B5EF4-FFF2-40B4-BE49-F238E27FC236}">
                <a16:creationId xmlns:a16="http://schemas.microsoft.com/office/drawing/2014/main" id="{FC16CA5E-E3C7-C14E-80F4-AF59CC79AD37}"/>
              </a:ext>
            </a:extLst>
          </p:cNvPr>
          <p:cNvSpPr/>
          <p:nvPr userDrawn="1"/>
        </p:nvSpPr>
        <p:spPr>
          <a:xfrm>
            <a:off x="5877255" y="919162"/>
            <a:ext cx="514384" cy="514351"/>
          </a:xfrm>
          <a:custGeom>
            <a:avLst/>
            <a:gdLst>
              <a:gd name="connsiteX0" fmla="*/ 591832 w 1371602"/>
              <a:gd name="connsiteY0" fmla="*/ 0 h 1371602"/>
              <a:gd name="connsiteX1" fmla="*/ 779770 w 1371602"/>
              <a:gd name="connsiteY1" fmla="*/ 0 h 1371602"/>
              <a:gd name="connsiteX2" fmla="*/ 779770 w 1371602"/>
              <a:gd name="connsiteY2" fmla="*/ 591833 h 1371602"/>
              <a:gd name="connsiteX3" fmla="*/ 1371602 w 1371602"/>
              <a:gd name="connsiteY3" fmla="*/ 591833 h 1371602"/>
              <a:gd name="connsiteX4" fmla="*/ 1371602 w 1371602"/>
              <a:gd name="connsiteY4" fmla="*/ 779771 h 1371602"/>
              <a:gd name="connsiteX5" fmla="*/ 779770 w 1371602"/>
              <a:gd name="connsiteY5" fmla="*/ 779771 h 1371602"/>
              <a:gd name="connsiteX6" fmla="*/ 779770 w 1371602"/>
              <a:gd name="connsiteY6" fmla="*/ 1371602 h 1371602"/>
              <a:gd name="connsiteX7" fmla="*/ 591832 w 1371602"/>
              <a:gd name="connsiteY7" fmla="*/ 1371602 h 1371602"/>
              <a:gd name="connsiteX8" fmla="*/ 591832 w 1371602"/>
              <a:gd name="connsiteY8" fmla="*/ 779771 h 1371602"/>
              <a:gd name="connsiteX9" fmla="*/ 0 w 1371602"/>
              <a:gd name="connsiteY9" fmla="*/ 779771 h 1371602"/>
              <a:gd name="connsiteX10" fmla="*/ 0 w 1371602"/>
              <a:gd name="connsiteY10" fmla="*/ 591833 h 1371602"/>
              <a:gd name="connsiteX11" fmla="*/ 591832 w 1371602"/>
              <a:gd name="connsiteY11" fmla="*/ 591833 h 137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2" h="1371602">
                <a:moveTo>
                  <a:pt x="591832" y="0"/>
                </a:moveTo>
                <a:lnTo>
                  <a:pt x="779770" y="0"/>
                </a:lnTo>
                <a:lnTo>
                  <a:pt x="779770" y="591833"/>
                </a:lnTo>
                <a:lnTo>
                  <a:pt x="1371602" y="591833"/>
                </a:lnTo>
                <a:lnTo>
                  <a:pt x="1371602" y="779771"/>
                </a:lnTo>
                <a:lnTo>
                  <a:pt x="779770" y="779771"/>
                </a:lnTo>
                <a:lnTo>
                  <a:pt x="779770" y="1371602"/>
                </a:lnTo>
                <a:lnTo>
                  <a:pt x="591832" y="1371602"/>
                </a:lnTo>
                <a:lnTo>
                  <a:pt x="591832" y="779771"/>
                </a:lnTo>
                <a:lnTo>
                  <a:pt x="0" y="779771"/>
                </a:lnTo>
                <a:lnTo>
                  <a:pt x="0" y="591833"/>
                </a:lnTo>
                <a:lnTo>
                  <a:pt x="591832" y="591833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pic>
        <p:nvPicPr>
          <p:cNvPr id="71" name="Afbeelding" descr="Afbeelding">
            <a:extLst>
              <a:ext uri="{FF2B5EF4-FFF2-40B4-BE49-F238E27FC236}">
                <a16:creationId xmlns:a16="http://schemas.microsoft.com/office/drawing/2014/main" id="{659841B6-B32E-1040-A13E-FCD1FD481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0" y="4740256"/>
            <a:ext cx="699220" cy="18179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dianummer 1">
            <a:extLst>
              <a:ext uri="{FF2B5EF4-FFF2-40B4-BE49-F238E27FC236}">
                <a16:creationId xmlns:a16="http://schemas.microsoft.com/office/drawing/2014/main" id="{779E65FE-73AF-A345-B9BA-2A5EC1F73C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978753" y="4767262"/>
            <a:ext cx="2057534" cy="273844"/>
          </a:xfrm>
        </p:spPr>
        <p:txBody>
          <a:bodyPr/>
          <a:lstStyle>
            <a:lvl1pPr>
              <a:defRPr sz="525" b="1" i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7153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eeld, 2/3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hoek">
            <a:extLst>
              <a:ext uri="{FF2B5EF4-FFF2-40B4-BE49-F238E27FC236}">
                <a16:creationId xmlns:a16="http://schemas.microsoft.com/office/drawing/2014/main" id="{EF59B150-94AA-9742-94FA-2C79C328F838}"/>
              </a:ext>
            </a:extLst>
          </p:cNvPr>
          <p:cNvSpPr/>
          <p:nvPr userDrawn="1"/>
        </p:nvSpPr>
        <p:spPr>
          <a:xfrm>
            <a:off x="0" y="1141099"/>
            <a:ext cx="3046098" cy="40024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50"/>
          </a:p>
        </p:txBody>
      </p:sp>
      <p:sp>
        <p:nvSpPr>
          <p:cNvPr id="6" name="Rechthoek">
            <a:extLst>
              <a:ext uri="{FF2B5EF4-FFF2-40B4-BE49-F238E27FC236}">
                <a16:creationId xmlns:a16="http://schemas.microsoft.com/office/drawing/2014/main" id="{B0A26BA2-294B-F64B-AA69-6E50E9A389DF}"/>
              </a:ext>
            </a:extLst>
          </p:cNvPr>
          <p:cNvSpPr/>
          <p:nvPr userDrawn="1"/>
        </p:nvSpPr>
        <p:spPr>
          <a:xfrm>
            <a:off x="3048000" y="-6920"/>
            <a:ext cx="6096001" cy="1143000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D9AE6A34-E302-664C-A296-403C197DCB63}"/>
              </a:ext>
            </a:extLst>
          </p:cNvPr>
          <p:cNvSpPr/>
          <p:nvPr userDrawn="1"/>
        </p:nvSpPr>
        <p:spPr>
          <a:xfrm>
            <a:off x="0" y="0"/>
            <a:ext cx="3048000" cy="1143000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5F5B074A-8D44-684E-88A3-0278931F985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504227" y="287760"/>
            <a:ext cx="4804119" cy="276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1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3" name="Tijdelijke aanduiding voor tekst 21">
            <a:extLst>
              <a:ext uri="{FF2B5EF4-FFF2-40B4-BE49-F238E27FC236}">
                <a16:creationId xmlns:a16="http://schemas.microsoft.com/office/drawing/2014/main" id="{7698BDD1-2584-7E44-ADA0-C820BBD4401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504227" y="571500"/>
            <a:ext cx="4804119" cy="276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0">
                <a:latin typeface="Zilla Slab" pitchFamily="2" charset="77"/>
                <a:ea typeface="Zilla Slab" pitchFamily="2" charset="77"/>
              </a:defRPr>
            </a:lvl1pPr>
          </a:lstStyle>
          <a:p>
            <a:r>
              <a:rPr lang="nl-NL" dirty="0"/>
              <a:t>Ondertitel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9AFBC22D-E731-8448-914F-67D2AF1D4C26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04226" y="1553174"/>
            <a:ext cx="4756272" cy="3368873"/>
          </a:xfrm>
          <a:prstGeom prst="rect">
            <a:avLst/>
          </a:prstGeom>
        </p:spPr>
        <p:txBody>
          <a:bodyPr lIns="0">
            <a:noAutofit/>
          </a:bodyPr>
          <a:lstStyle>
            <a:lvl1pPr marL="214313" indent="-214313">
              <a:buClr>
                <a:srgbClr val="E11B22"/>
              </a:buClr>
              <a:buSzPct val="125000"/>
              <a:buFont typeface="Systeemlettertype regulier"/>
              <a:buChar char="+"/>
              <a:defRPr sz="1350">
                <a:latin typeface="Avenir Roman" panose="02000503020000020003" pitchFamily="2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2" name="Tijdelijke aanduiding voor afbeelding 61">
            <a:extLst>
              <a:ext uri="{FF2B5EF4-FFF2-40B4-BE49-F238E27FC236}">
                <a16:creationId xmlns:a16="http://schemas.microsoft.com/office/drawing/2014/main" id="{E7B1A67F-2BAA-5744-BE59-3388F9F8ED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41099"/>
            <a:ext cx="3045817" cy="4002401"/>
          </a:xfrm>
          <a:custGeom>
            <a:avLst/>
            <a:gdLst>
              <a:gd name="connsiteX0" fmla="*/ 0 w 8121650"/>
              <a:gd name="connsiteY0" fmla="*/ 0 h 10673070"/>
              <a:gd name="connsiteX1" fmla="*/ 8121650 w 8121650"/>
              <a:gd name="connsiteY1" fmla="*/ 0 h 10673070"/>
              <a:gd name="connsiteX2" fmla="*/ 8121650 w 8121650"/>
              <a:gd name="connsiteY2" fmla="*/ 1 h 10673070"/>
              <a:gd name="connsiteX3" fmla="*/ 7530568 w 8121650"/>
              <a:gd name="connsiteY3" fmla="*/ 1 h 10673070"/>
              <a:gd name="connsiteX4" fmla="*/ 7530568 w 8121650"/>
              <a:gd name="connsiteY4" fmla="*/ 187939 h 10673070"/>
              <a:gd name="connsiteX5" fmla="*/ 8121650 w 8121650"/>
              <a:gd name="connsiteY5" fmla="*/ 187939 h 10673070"/>
              <a:gd name="connsiteX6" fmla="*/ 8121650 w 8121650"/>
              <a:gd name="connsiteY6" fmla="*/ 10673070 h 10673070"/>
              <a:gd name="connsiteX7" fmla="*/ 0 w 8121650"/>
              <a:gd name="connsiteY7" fmla="*/ 10673070 h 1067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1650" h="10673070">
                <a:moveTo>
                  <a:pt x="0" y="0"/>
                </a:moveTo>
                <a:lnTo>
                  <a:pt x="8121650" y="0"/>
                </a:lnTo>
                <a:lnTo>
                  <a:pt x="8121650" y="1"/>
                </a:lnTo>
                <a:lnTo>
                  <a:pt x="7530568" y="1"/>
                </a:lnTo>
                <a:lnTo>
                  <a:pt x="7530568" y="187939"/>
                </a:lnTo>
                <a:lnTo>
                  <a:pt x="8121650" y="187939"/>
                </a:lnTo>
                <a:lnTo>
                  <a:pt x="8121650" y="10673070"/>
                </a:lnTo>
                <a:lnTo>
                  <a:pt x="0" y="10673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3" name="Vrije vorm 62">
            <a:extLst>
              <a:ext uri="{FF2B5EF4-FFF2-40B4-BE49-F238E27FC236}">
                <a16:creationId xmlns:a16="http://schemas.microsoft.com/office/drawing/2014/main" id="{6FDEB03E-E028-474A-9D78-566A3D2BDBEA}"/>
              </a:ext>
            </a:extLst>
          </p:cNvPr>
          <p:cNvSpPr/>
          <p:nvPr userDrawn="1"/>
        </p:nvSpPr>
        <p:spPr>
          <a:xfrm>
            <a:off x="2824147" y="919162"/>
            <a:ext cx="514384" cy="514351"/>
          </a:xfrm>
          <a:custGeom>
            <a:avLst/>
            <a:gdLst>
              <a:gd name="connsiteX0" fmla="*/ 591832 w 1371602"/>
              <a:gd name="connsiteY0" fmla="*/ 0 h 1371602"/>
              <a:gd name="connsiteX1" fmla="*/ 779770 w 1371602"/>
              <a:gd name="connsiteY1" fmla="*/ 0 h 1371602"/>
              <a:gd name="connsiteX2" fmla="*/ 779770 w 1371602"/>
              <a:gd name="connsiteY2" fmla="*/ 591833 h 1371602"/>
              <a:gd name="connsiteX3" fmla="*/ 1371602 w 1371602"/>
              <a:gd name="connsiteY3" fmla="*/ 591833 h 1371602"/>
              <a:gd name="connsiteX4" fmla="*/ 1371602 w 1371602"/>
              <a:gd name="connsiteY4" fmla="*/ 779771 h 1371602"/>
              <a:gd name="connsiteX5" fmla="*/ 779770 w 1371602"/>
              <a:gd name="connsiteY5" fmla="*/ 779771 h 1371602"/>
              <a:gd name="connsiteX6" fmla="*/ 779770 w 1371602"/>
              <a:gd name="connsiteY6" fmla="*/ 1371602 h 1371602"/>
              <a:gd name="connsiteX7" fmla="*/ 591832 w 1371602"/>
              <a:gd name="connsiteY7" fmla="*/ 1371602 h 1371602"/>
              <a:gd name="connsiteX8" fmla="*/ 591832 w 1371602"/>
              <a:gd name="connsiteY8" fmla="*/ 779771 h 1371602"/>
              <a:gd name="connsiteX9" fmla="*/ 0 w 1371602"/>
              <a:gd name="connsiteY9" fmla="*/ 779771 h 1371602"/>
              <a:gd name="connsiteX10" fmla="*/ 0 w 1371602"/>
              <a:gd name="connsiteY10" fmla="*/ 591833 h 1371602"/>
              <a:gd name="connsiteX11" fmla="*/ 591832 w 1371602"/>
              <a:gd name="connsiteY11" fmla="*/ 591833 h 137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2" h="1371602">
                <a:moveTo>
                  <a:pt x="591832" y="0"/>
                </a:moveTo>
                <a:lnTo>
                  <a:pt x="779770" y="0"/>
                </a:lnTo>
                <a:lnTo>
                  <a:pt x="779770" y="591833"/>
                </a:lnTo>
                <a:lnTo>
                  <a:pt x="1371602" y="591833"/>
                </a:lnTo>
                <a:lnTo>
                  <a:pt x="1371602" y="779771"/>
                </a:lnTo>
                <a:lnTo>
                  <a:pt x="779770" y="779771"/>
                </a:lnTo>
                <a:lnTo>
                  <a:pt x="779770" y="1371602"/>
                </a:lnTo>
                <a:lnTo>
                  <a:pt x="591832" y="1371602"/>
                </a:lnTo>
                <a:lnTo>
                  <a:pt x="591832" y="779771"/>
                </a:lnTo>
                <a:lnTo>
                  <a:pt x="0" y="779771"/>
                </a:lnTo>
                <a:lnTo>
                  <a:pt x="0" y="591833"/>
                </a:lnTo>
                <a:lnTo>
                  <a:pt x="591832" y="591833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pic>
        <p:nvPicPr>
          <p:cNvPr id="10" name="Afbeelding" descr="Afbeelding">
            <a:extLst>
              <a:ext uri="{FF2B5EF4-FFF2-40B4-BE49-F238E27FC236}">
                <a16:creationId xmlns:a16="http://schemas.microsoft.com/office/drawing/2014/main" id="{B23E8DC9-AE62-9F42-AF01-392BE318CE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3945" y="4740256"/>
            <a:ext cx="699220" cy="18179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jdelijke aanduiding voor dianummer 1">
            <a:extLst>
              <a:ext uri="{FF2B5EF4-FFF2-40B4-BE49-F238E27FC236}">
                <a16:creationId xmlns:a16="http://schemas.microsoft.com/office/drawing/2014/main" id="{04D10469-4CA4-2D47-9CF9-57F465A6ED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978753" y="4767262"/>
            <a:ext cx="2057534" cy="273844"/>
          </a:xfrm>
        </p:spPr>
        <p:txBody>
          <a:bodyPr/>
          <a:lstStyle>
            <a:lvl1pPr>
              <a:defRPr sz="525" b="1" i="0">
                <a:solidFill>
                  <a:schemeClr val="tx1"/>
                </a:solidFill>
                <a:latin typeface="Avenir Heavy" panose="02000503020000020003" pitchFamily="2" charset="0"/>
              </a:defRPr>
            </a:lvl1pPr>
          </a:lstStyle>
          <a:p>
            <a:fld id="{07165343-B2B3-D047-BFCD-8B8B249D29E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9028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3C1F275-8460-4C6A-8278-AA10205F54AF}"/>
              </a:ext>
            </a:extLst>
          </p:cNvPr>
          <p:cNvSpPr/>
          <p:nvPr userDrawn="1"/>
        </p:nvSpPr>
        <p:spPr>
          <a:xfrm>
            <a:off x="0" y="4731991"/>
            <a:ext cx="9144000" cy="411509"/>
          </a:xfrm>
          <a:prstGeom prst="rect">
            <a:avLst/>
          </a:prstGeom>
          <a:gradFill>
            <a:gsLst>
              <a:gs pos="75000">
                <a:srgbClr val="005493"/>
              </a:gs>
              <a:gs pos="24000">
                <a:srgbClr val="0082C2"/>
              </a:gs>
            </a:gsLst>
            <a:lin ang="30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00" y="432000"/>
            <a:ext cx="8064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00" y="1188000"/>
            <a:ext cx="8064000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104" name="Rectangle 8"/>
          <p:cNvSpPr>
            <a:spLocks noChangeArrowheads="1"/>
          </p:cNvSpPr>
          <p:nvPr userDrawn="1"/>
        </p:nvSpPr>
        <p:spPr bwMode="auto">
          <a:xfrm>
            <a:off x="8244408" y="4775727"/>
            <a:ext cx="792088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fld id="{364643A5-B50D-42AE-94BB-D3D33DD7C505}" type="slidenum">
              <a:rPr lang="nl-NL" sz="1400" b="1" smtClean="0">
                <a:solidFill>
                  <a:schemeClr val="bg1"/>
                </a:solidFill>
                <a:latin typeface="+mj-lt"/>
              </a:rPr>
              <a:t>‹nr.›</a:t>
            </a:fld>
            <a:endParaRPr lang="nl-NL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4C295C7-45FE-4461-AC6E-8A58A44254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63" y="2257409"/>
            <a:ext cx="962074" cy="6286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2C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9pPr>
    </p:titleStyle>
    <p:bodyStyle>
      <a:lvl1pPr marL="457200" indent="-4572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2C2"/>
        </a:buClr>
        <a:buFont typeface="+mj-lt"/>
        <a:buAutoNum type="arabicPeriod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2C2"/>
        </a:buClr>
        <a:buFont typeface="+mj-lt"/>
        <a:buAutoNum type="alphaLcPeriod"/>
        <a:defRPr sz="1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2C2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2C2"/>
        </a:buClr>
        <a:buFont typeface="Segoe UI" panose="020B0502040204020203" pitchFamily="34" charset="0"/>
        <a:buChar char="○"/>
        <a:defRPr sz="240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0082C2"/>
        </a:buClr>
        <a:buFont typeface="Wingdings" panose="05000000000000000000" pitchFamily="2" charset="2"/>
        <a:buNone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89C02D7-E10A-6C49-99BD-2DED3DEEF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775" y="4767262"/>
            <a:ext cx="20575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65343-B2B3-D047-BFCD-8B8B249D29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91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1" indent="-171441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p.vriend@regiogv.n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8EB5DDB9-95B9-4B49-94C0-C27208492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680" y="3147814"/>
            <a:ext cx="6984776" cy="810815"/>
          </a:xfrm>
        </p:spPr>
        <p:txBody>
          <a:bodyPr/>
          <a:lstStyle/>
          <a:p>
            <a:r>
              <a:rPr lang="nl-NL" dirty="0"/>
              <a:t>Webinar Raadsleden </a:t>
            </a:r>
          </a:p>
          <a:p>
            <a:r>
              <a:rPr lang="nl-NL" dirty="0"/>
              <a:t>18 september 2023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81C973-183F-49E4-8550-25D3F45F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564084"/>
            <a:ext cx="6984776" cy="863204"/>
          </a:xfrm>
        </p:spPr>
        <p:txBody>
          <a:bodyPr/>
          <a:lstStyle/>
          <a:p>
            <a:r>
              <a:rPr lang="nl-NL" dirty="0"/>
              <a:t>Propositie voor MRA-agenda</a:t>
            </a:r>
            <a:br>
              <a:rPr lang="nl-NL" dirty="0"/>
            </a:br>
            <a:r>
              <a:rPr lang="nl-NL" dirty="0"/>
              <a:t>regio Gooi &amp; Vechtstreek</a:t>
            </a:r>
          </a:p>
        </p:txBody>
      </p:sp>
    </p:spTree>
    <p:extLst>
      <p:ext uri="{BB962C8B-B14F-4D97-AF65-F5344CB8AC3E}">
        <p14:creationId xmlns:p14="http://schemas.microsoft.com/office/powerpoint/2010/main" val="172923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953B9-8CE2-225F-B91F-A7BA94A7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01AFE-5186-8C80-4469-EE5629BBB84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Stel uw vragen vooral via de Q&amp;A</a:t>
            </a:r>
          </a:p>
        </p:txBody>
      </p:sp>
    </p:spTree>
    <p:extLst>
      <p:ext uri="{BB962C8B-B14F-4D97-AF65-F5344CB8AC3E}">
        <p14:creationId xmlns:p14="http://schemas.microsoft.com/office/powerpoint/2010/main" val="2400248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AF842-F82A-9D6F-37C0-716BA618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565599-1719-B260-DB53-8EA33BC983C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EEBE57-8CC4-946A-F5D1-1645160C5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1"/>
          <a:stretch/>
        </p:blipFill>
        <p:spPr>
          <a:xfrm>
            <a:off x="0" y="-8708"/>
            <a:ext cx="9144000" cy="51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5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1490B-0BD0-92DC-DB49-0DAE5CA2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regio</a:t>
            </a:r>
            <a:r>
              <a:rPr lang="en-US" dirty="0"/>
              <a:t> Gooi en Vechtstreek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71B993-797D-D3F3-7404-DFF3EE57373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Eind 2022 start bestuurlijk traject propositie fysiek domein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Doel = </a:t>
            </a:r>
            <a:r>
              <a:rPr lang="en-US" dirty="0" err="1"/>
              <a:t>scherp</a:t>
            </a:r>
            <a:r>
              <a:rPr lang="en-US" dirty="0"/>
              <a:t> </a:t>
            </a:r>
            <a:r>
              <a:rPr lang="en-US" dirty="0" err="1"/>
              <a:t>verhaal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buiten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= wat is </a:t>
            </a:r>
            <a:r>
              <a:rPr lang="en-US" dirty="0" err="1"/>
              <a:t>onderscheidend</a:t>
            </a:r>
            <a:r>
              <a:rPr lang="en-US" dirty="0"/>
              <a:t>, </a:t>
            </a:r>
            <a:r>
              <a:rPr lang="en-US" dirty="0" err="1"/>
              <a:t>belangrijkste</a:t>
            </a:r>
            <a:r>
              <a:rPr lang="en-US" dirty="0"/>
              <a:t> </a:t>
            </a:r>
            <a:r>
              <a:rPr lang="en-US" dirty="0" err="1"/>
              <a:t>regionale</a:t>
            </a:r>
            <a:r>
              <a:rPr lang="en-US" dirty="0"/>
              <a:t> </a:t>
            </a:r>
            <a:r>
              <a:rPr lang="en-US" dirty="0" err="1"/>
              <a:t>opgaven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Bestuurlijke</a:t>
            </a:r>
            <a:r>
              <a:rPr lang="en-US" dirty="0"/>
              <a:t> </a:t>
            </a:r>
            <a:r>
              <a:rPr lang="en-US" dirty="0" err="1"/>
              <a:t>bijeenkomsten</a:t>
            </a:r>
            <a:r>
              <a:rPr lang="en-US" dirty="0"/>
              <a:t> (2-3 </a:t>
            </a:r>
            <a:r>
              <a:rPr lang="en-US" dirty="0" err="1"/>
              <a:t>bestuurders</a:t>
            </a:r>
            <a:r>
              <a:rPr lang="en-US" dirty="0"/>
              <a:t> per </a:t>
            </a:r>
            <a:r>
              <a:rPr lang="en-US" dirty="0" err="1"/>
              <a:t>gemeente</a:t>
            </a:r>
            <a:r>
              <a:rPr lang="en-US" dirty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stappen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gezet</a:t>
            </a:r>
            <a:r>
              <a:rPr lang="en-US" dirty="0"/>
              <a:t> (</a:t>
            </a:r>
            <a:r>
              <a:rPr lang="en-US" dirty="0" err="1"/>
              <a:t>zie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RIB)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MRA </a:t>
            </a:r>
            <a:r>
              <a:rPr lang="en-US" dirty="0" err="1"/>
              <a:t>propositie</a:t>
            </a:r>
            <a:r>
              <a:rPr lang="en-US" dirty="0"/>
              <a:t> is </a:t>
            </a:r>
            <a:r>
              <a:rPr lang="en-US" dirty="0" err="1"/>
              <a:t>uitwerking</a:t>
            </a:r>
            <a:r>
              <a:rPr lang="en-US" dirty="0"/>
              <a:t>/</a:t>
            </a:r>
            <a:r>
              <a:rPr lang="en-US" dirty="0" err="1"/>
              <a:t>vervolgactie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Concept is </a:t>
            </a:r>
            <a:r>
              <a:rPr lang="en-US" dirty="0" err="1"/>
              <a:t>verstuurd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bespreking</a:t>
            </a:r>
            <a:r>
              <a:rPr lang="en-US" dirty="0"/>
              <a:t> in </a:t>
            </a:r>
            <a:r>
              <a:rPr lang="nl-NL" dirty="0"/>
              <a:t>PFHO</a:t>
            </a:r>
            <a:r>
              <a:rPr lang="en-US" dirty="0"/>
              <a:t> R&amp;M (deadline MRA 1/11)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Naast</a:t>
            </a:r>
            <a:r>
              <a:rPr lang="en-US" dirty="0"/>
              <a:t> webinar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bespreking</a:t>
            </a:r>
            <a:r>
              <a:rPr lang="en-US" dirty="0"/>
              <a:t> in </a:t>
            </a:r>
            <a:r>
              <a:rPr lang="en-US" dirty="0" err="1"/>
              <a:t>commissie</a:t>
            </a:r>
            <a:r>
              <a:rPr lang="en-US" dirty="0"/>
              <a:t>/</a:t>
            </a:r>
            <a:r>
              <a:rPr lang="en-US" dirty="0" err="1"/>
              <a:t>thema-uur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Bestuurlijk</a:t>
            </a:r>
            <a:r>
              <a:rPr lang="en-US" dirty="0"/>
              <a:t> trekkers met </a:t>
            </a:r>
            <a:r>
              <a:rPr lang="en-US" dirty="0" err="1"/>
              <a:t>mandaat</a:t>
            </a:r>
            <a:r>
              <a:rPr lang="en-US" dirty="0"/>
              <a:t> om input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verwerken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1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9E305-10DB-1765-8191-0BE9ACEA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Propositie voor nieuwe MRA 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280167-1667-B01C-EB6D-CE7EE52C54B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Vraag MRA aan deelregio’s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Kernpunten regionale propositie zijn de basis: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Versterken van de groenblauwe leefomgeving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Krachtig mediacluster / creatieve economie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Investeren in goede bereikbaarheid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Wat doen/bieden we zelf al en welke inzet vanuit MRA helpt ons verder?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Wat willen we terugzien in nieuwe MRA agenda?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Concept staat bij vergaderstukken op de website van de Regio [PFHO R&amp;M 28 september, agendapunt 8, bijlage 8c]</a:t>
            </a:r>
          </a:p>
        </p:txBody>
      </p:sp>
    </p:spTree>
    <p:extLst>
      <p:ext uri="{BB962C8B-B14F-4D97-AF65-F5344CB8AC3E}">
        <p14:creationId xmlns:p14="http://schemas.microsoft.com/office/powerpoint/2010/main" val="176096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211E7-115D-99E6-4F0E-BC15296D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Versterken</a:t>
            </a:r>
            <a:r>
              <a:rPr lang="en-US" dirty="0"/>
              <a:t> van de </a:t>
            </a:r>
            <a:r>
              <a:rPr lang="en-US" dirty="0" err="1"/>
              <a:t>groenblauwe</a:t>
            </a:r>
            <a:r>
              <a:rPr lang="en-US" dirty="0"/>
              <a:t> </a:t>
            </a:r>
            <a:r>
              <a:rPr lang="en-US" dirty="0" err="1"/>
              <a:t>leefomgeving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40FE40-FC6B-C5BD-CC9F-46653AE31A7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2" y="1188000"/>
            <a:ext cx="5314795" cy="21038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Natuur in onze regio zijn ‘de longen’ in het verstedelijkte gebied om ons heen en zijn een prachtige recreatieve bestemming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Ontwikkelen en versterken van het landelijk gebied (bv. ontwerpend onderzoek Heuvelrug GV)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Versterken en uitbreiden van ons recreatieve aanbod (bv. landingsplaatsen/regionale hubs)</a:t>
            </a:r>
            <a:endParaRPr lang="en-US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E9C26B-524E-240C-6D76-EF1EB36E8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9356"/>
            <a:ext cx="5854347" cy="146801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8477E9E-F2AB-2BA2-6114-41285CB80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347" y="1188000"/>
            <a:ext cx="3275525" cy="35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2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10F1A-FD23-C113-759A-D26B3AE4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Krachtig</a:t>
            </a:r>
            <a:r>
              <a:rPr lang="en-US" dirty="0"/>
              <a:t> </a:t>
            </a:r>
            <a:r>
              <a:rPr lang="en-US" dirty="0" err="1"/>
              <a:t>mediacluster</a:t>
            </a:r>
            <a:r>
              <a:rPr lang="en-US" dirty="0"/>
              <a:t> / </a:t>
            </a:r>
            <a:r>
              <a:rPr lang="en-US" dirty="0" err="1"/>
              <a:t>creatieve</a:t>
            </a:r>
            <a:r>
              <a:rPr lang="en-US" dirty="0"/>
              <a:t> economie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89FDA3-AB5E-915E-5B67-10882AF2DF7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7990" y="1090872"/>
            <a:ext cx="5230315" cy="22478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Gooi en Vechtstreek is hart van de media, </a:t>
            </a:r>
            <a:r>
              <a:rPr lang="en-US" sz="1600" dirty="0" err="1"/>
              <a:t>creatieve</a:t>
            </a:r>
            <a:r>
              <a:rPr lang="en-US" sz="1600" dirty="0"/>
              <a:t> </a:t>
            </a:r>
            <a:r>
              <a:rPr lang="en-US" sz="1600" dirty="0" err="1"/>
              <a:t>bedrijvigheid</a:t>
            </a:r>
            <a:r>
              <a:rPr lang="en-US" sz="1600" dirty="0"/>
              <a:t> is door de hele </a:t>
            </a:r>
            <a:r>
              <a:rPr lang="en-US" sz="1600" dirty="0" err="1"/>
              <a:t>regio</a:t>
            </a:r>
            <a:r>
              <a:rPr lang="en-US" sz="1600" dirty="0"/>
              <a:t> </a:t>
            </a:r>
            <a:r>
              <a:rPr lang="en-US" sz="1600" dirty="0" err="1"/>
              <a:t>verspreid</a:t>
            </a:r>
            <a:r>
              <a:rPr lang="en-US" sz="1600" dirty="0"/>
              <a:t>. </a:t>
            </a:r>
            <a:r>
              <a:rPr lang="en-US" sz="1600" dirty="0" err="1"/>
              <a:t>Biedt</a:t>
            </a:r>
            <a:r>
              <a:rPr lang="en-US" sz="1600" dirty="0"/>
              <a:t> </a:t>
            </a:r>
            <a:r>
              <a:rPr lang="en-US" sz="1600" dirty="0" err="1"/>
              <a:t>werk</a:t>
            </a:r>
            <a:r>
              <a:rPr lang="en-US" sz="1600" dirty="0"/>
              <a:t> </a:t>
            </a:r>
            <a:r>
              <a:rPr lang="nl-NL" sz="1600" dirty="0"/>
              <a:t>op alle opleidingsniveaus en heeft groeipotentie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Doorontwikkeling Mediapark naar een bruisende campus die inzet op talent en innovatie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De ontwikkeling van het Instituut voor AI, data en nieuwsvoorziening</a:t>
            </a:r>
            <a:endParaRPr lang="en-US" sz="1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6AAE47-C702-B4AD-356C-A85C87970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5847"/>
            <a:ext cx="5962804" cy="129439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F6A2F36-A43B-A386-FA6B-46548B918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094" y="2597035"/>
            <a:ext cx="3312906" cy="215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99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F1999-EA49-B736-DA72-F74FDC90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Investeren</a:t>
            </a:r>
            <a:r>
              <a:rPr lang="en-US" dirty="0"/>
              <a:t> in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bereikbaarheid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0278C3-11B6-8AF7-4603-1B0301BC96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9552" y="1111495"/>
            <a:ext cx="5218553" cy="21309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Hoogwaardig mobiliteitssysteem is van groot belang om de ambities van de regio te realiseren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Regio </a:t>
            </a:r>
            <a:r>
              <a:rPr lang="en-US" sz="1600" dirty="0" err="1"/>
              <a:t>vraagt</a:t>
            </a:r>
            <a:r>
              <a:rPr lang="en-US" sz="1600" dirty="0"/>
              <a:t> </a:t>
            </a:r>
            <a:r>
              <a:rPr lang="en-US" sz="1600" dirty="0" err="1"/>
              <a:t>aandacht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de </a:t>
            </a:r>
            <a:r>
              <a:rPr lang="en-US" sz="1600" dirty="0" err="1"/>
              <a:t>oostflank</a:t>
            </a:r>
            <a:r>
              <a:rPr lang="en-US" sz="1600" dirty="0"/>
              <a:t> van de MRA: </a:t>
            </a:r>
            <a:r>
              <a:rPr lang="en-US" sz="1600" dirty="0" err="1"/>
              <a:t>forse</a:t>
            </a:r>
            <a:r>
              <a:rPr lang="en-US" sz="1600" dirty="0"/>
              <a:t> </a:t>
            </a:r>
            <a:r>
              <a:rPr lang="en-US" sz="1600" dirty="0" err="1"/>
              <a:t>nieuwbouw</a:t>
            </a:r>
            <a:r>
              <a:rPr lang="en-US" sz="1600" dirty="0"/>
              <a:t> en </a:t>
            </a:r>
            <a:r>
              <a:rPr lang="en-US" sz="1600" dirty="0" err="1"/>
              <a:t>investeringen</a:t>
            </a:r>
            <a:r>
              <a:rPr lang="en-US" sz="1600" dirty="0"/>
              <a:t> in A1 en A27 </a:t>
            </a:r>
            <a:r>
              <a:rPr lang="en-US" sz="1600" dirty="0" err="1"/>
              <a:t>zijn</a:t>
            </a:r>
            <a:r>
              <a:rPr lang="en-US" sz="1600" dirty="0"/>
              <a:t> ‘on hold’ </a:t>
            </a:r>
            <a:r>
              <a:rPr lang="en-US" sz="1600" dirty="0" err="1"/>
              <a:t>gezet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Verbeteren</a:t>
            </a:r>
            <a:r>
              <a:rPr lang="en-US" sz="1600" dirty="0"/>
              <a:t> </a:t>
            </a:r>
            <a:r>
              <a:rPr lang="en-US" sz="1600" dirty="0" err="1"/>
              <a:t>bereikbaarheid</a:t>
            </a:r>
            <a:r>
              <a:rPr lang="en-US" sz="1600" dirty="0"/>
              <a:t>/</a:t>
            </a:r>
            <a:r>
              <a:rPr lang="en-US" sz="1600" dirty="0" err="1"/>
              <a:t>dienstregeling</a:t>
            </a:r>
            <a:r>
              <a:rPr lang="en-US" sz="1600" dirty="0"/>
              <a:t> </a:t>
            </a:r>
            <a:r>
              <a:rPr lang="en-US" sz="1600" dirty="0" err="1"/>
              <a:t>Gooilijn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Duurzame</a:t>
            </a:r>
            <a:r>
              <a:rPr lang="en-US" sz="1600" dirty="0"/>
              <a:t> </a:t>
            </a:r>
            <a:r>
              <a:rPr lang="en-US" sz="1600" dirty="0" err="1"/>
              <a:t>ketenmobiliteit</a:t>
            </a:r>
            <a:r>
              <a:rPr lang="en-US" sz="1600" dirty="0"/>
              <a:t> </a:t>
            </a:r>
            <a:r>
              <a:rPr lang="en-US" sz="1600" dirty="0" err="1"/>
              <a:t>binnen</a:t>
            </a:r>
            <a:r>
              <a:rPr lang="en-US" sz="1600" dirty="0"/>
              <a:t> de </a:t>
            </a:r>
            <a:r>
              <a:rPr lang="en-US" sz="1600" dirty="0" err="1"/>
              <a:t>regio</a:t>
            </a:r>
            <a:r>
              <a:rPr lang="en-US" sz="1600" dirty="0"/>
              <a:t>: OV, </a:t>
            </a:r>
            <a:r>
              <a:rPr lang="en-US" sz="1600" dirty="0" err="1"/>
              <a:t>doorfietsroutes</a:t>
            </a:r>
            <a:r>
              <a:rPr lang="en-US" sz="1600" dirty="0"/>
              <a:t> en </a:t>
            </a:r>
            <a:r>
              <a:rPr lang="en-US" sz="1600" dirty="0" err="1"/>
              <a:t>deelmobiliteit</a:t>
            </a:r>
            <a:endParaRPr lang="en-US" sz="1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D723D6-9999-ADEF-F487-CBE4E8B6D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2262"/>
            <a:ext cx="5761219" cy="142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96F524F-8540-2DA5-93F6-CF1818956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05" y="1707653"/>
            <a:ext cx="3385895" cy="30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82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953B9-8CE2-225F-B91F-A7BA94A7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01AFE-5186-8C80-4469-EE5629BBB84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Stel uw vragen vooral via de Q&amp;A</a:t>
            </a:r>
          </a:p>
        </p:txBody>
      </p:sp>
    </p:spTree>
    <p:extLst>
      <p:ext uri="{BB962C8B-B14F-4D97-AF65-F5344CB8AC3E}">
        <p14:creationId xmlns:p14="http://schemas.microsoft.com/office/powerpoint/2010/main" val="3108744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0B9D9-54DB-87CA-EAC5-F7CD6B33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Afsluiting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6589FB-825C-84E7-6891-8BD5929675D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Dank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aanwezigheid</a:t>
            </a:r>
            <a:r>
              <a:rPr lang="en-US" dirty="0"/>
              <a:t> </a:t>
            </a:r>
            <a:r>
              <a:rPr lang="en-US" dirty="0" err="1"/>
              <a:t>vanavond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contact </a:t>
            </a:r>
            <a:r>
              <a:rPr lang="en-US" dirty="0" err="1"/>
              <a:t>opnemen</a:t>
            </a:r>
            <a:r>
              <a:rPr lang="en-US" dirty="0"/>
              <a:t> met Piet Vriend (</a:t>
            </a:r>
            <a:r>
              <a:rPr lang="en-US" dirty="0">
                <a:hlinkClick r:id="rId2"/>
              </a:rPr>
              <a:t>p.vriend@regiogv.nl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0130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32D0A-5B46-E8BD-C24A-6A547F8E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vanavond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6F935C-CC35-F2D4-CDF7-1C2A781CBBD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Welkom &amp; Opening </a:t>
            </a:r>
          </a:p>
          <a:p>
            <a:endParaRPr lang="nl-NL" dirty="0"/>
          </a:p>
          <a:p>
            <a:r>
              <a:rPr lang="nl-NL" dirty="0"/>
              <a:t>Proces en doel nieuwe MRA agenda </a:t>
            </a:r>
          </a:p>
          <a:p>
            <a:endParaRPr lang="nl-NL" dirty="0"/>
          </a:p>
          <a:p>
            <a:r>
              <a:rPr lang="nl-NL" dirty="0"/>
              <a:t>Proces binnen regio GV en inhoud propositie</a:t>
            </a:r>
          </a:p>
          <a:p>
            <a:endParaRPr lang="nl-NL" dirty="0"/>
          </a:p>
          <a:p>
            <a:r>
              <a:rPr lang="nl-NL" dirty="0"/>
              <a:t>Afsluiting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7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FD81BF3-38B4-664C-99CC-DADF2CD0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342883"/>
            <a:r>
              <a:rPr lang="nl-NL" dirty="0">
                <a:solidFill>
                  <a:prstClr val="white"/>
                </a:solidFill>
                <a:latin typeface="Zilla Slab"/>
              </a:rPr>
              <a:t>MRA Agenda 2024-2028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2A826EA-921A-9C4F-ABDF-E64099AE44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061" y="4307815"/>
            <a:ext cx="1726406" cy="168285"/>
          </a:xfrm>
        </p:spPr>
        <p:txBody>
          <a:bodyPr/>
          <a:lstStyle/>
          <a:p>
            <a:r>
              <a:rPr lang="nl-NL" sz="1050" dirty="0">
                <a:latin typeface="Corbel" panose="020B0503020204020204" pitchFamily="34" charset="0"/>
              </a:rPr>
              <a:t>18 september 2023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DA32F99-B276-7241-A782-8777B2E510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061" y="4638146"/>
            <a:ext cx="1726406" cy="168285"/>
          </a:xfrm>
        </p:spPr>
        <p:txBody>
          <a:bodyPr/>
          <a:lstStyle/>
          <a:p>
            <a:r>
              <a:rPr lang="nl-NL" i="1" dirty="0">
                <a:latin typeface="Corbel" panose="020B0503020204020204" pitchFamily="34" charset="0"/>
              </a:rPr>
              <a:t>Melissa Rotteveel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D335F4F-1A34-AB40-B098-858CC31065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Gooi en Vechtstreek</a:t>
            </a:r>
          </a:p>
        </p:txBody>
      </p:sp>
    </p:spTree>
    <p:extLst>
      <p:ext uri="{BB962C8B-B14F-4D97-AF65-F5344CB8AC3E}">
        <p14:creationId xmlns:p14="http://schemas.microsoft.com/office/powerpoint/2010/main" val="357416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06A888E-3336-40E7-8BBB-DA0CC45ABE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De nieuwe MRA Agenda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6E3A0E-D236-4139-BAD6-2070E711A3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9094" y="1322827"/>
            <a:ext cx="5823087" cy="3620099"/>
          </a:xfrm>
        </p:spPr>
        <p:txBody>
          <a:bodyPr/>
          <a:lstStyle/>
          <a:p>
            <a:r>
              <a:rPr lang="nl-NL" sz="1500" dirty="0">
                <a:latin typeface="Corbel" panose="020B0503020204020204" pitchFamily="34" charset="0"/>
              </a:rPr>
              <a:t>Opdracht voor het maken van een nieuwe MRA Agenda is verleend door de AV aan het bestuur voor de periode 2024-2028</a:t>
            </a:r>
          </a:p>
          <a:p>
            <a:endParaRPr lang="nl-NL" sz="1500" dirty="0">
              <a:latin typeface="Corbel" panose="020B0503020204020204" pitchFamily="34" charset="0"/>
            </a:endParaRPr>
          </a:p>
          <a:p>
            <a:r>
              <a:rPr lang="nl-NL" sz="1500" dirty="0">
                <a:latin typeface="Corbel" panose="020B0503020204020204" pitchFamily="34" charset="0"/>
              </a:rPr>
              <a:t>Lancering van de nieuwe agenda: oktober 2024</a:t>
            </a:r>
          </a:p>
          <a:p>
            <a:endParaRPr lang="nl-NL" sz="15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nl-NL" sz="1500" dirty="0">
              <a:latin typeface="Corbel" panose="020B0503020204020204" pitchFamily="34" charset="0"/>
            </a:endParaRPr>
          </a:p>
          <a:p>
            <a:r>
              <a:rPr lang="nl-NL" sz="1500" dirty="0">
                <a:latin typeface="Corbel" panose="020B0503020204020204" pitchFamily="34" charset="0"/>
              </a:rPr>
              <a:t>Focus: samen en interactie</a:t>
            </a:r>
          </a:p>
          <a:p>
            <a:endParaRPr lang="nl-NL" sz="1500" dirty="0">
              <a:latin typeface="Corbel" panose="020B0503020204020204" pitchFamily="34" charset="0"/>
            </a:endParaRPr>
          </a:p>
          <a:p>
            <a:endParaRPr lang="nl-NL" sz="1500" dirty="0">
              <a:latin typeface="Corbel" panose="020B0503020204020204" pitchFamily="34" charset="0"/>
            </a:endParaRPr>
          </a:p>
          <a:p>
            <a:r>
              <a:rPr lang="nl-NL" sz="1500" dirty="0">
                <a:latin typeface="Corbel" panose="020B0503020204020204" pitchFamily="34" charset="0"/>
              </a:rPr>
              <a:t>Verschillende bronnen als input</a:t>
            </a:r>
          </a:p>
          <a:p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BA515D-4E1A-4EBC-A79C-2B6BAE2017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fld id="{07165343-B2B3-D047-BFCD-8B8B249D29E2}" type="slidenum">
              <a:rPr lang="nl-NL">
                <a:solidFill>
                  <a:prstClr val="black"/>
                </a:solidFill>
              </a:rPr>
              <a:pPr defTabSz="257175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3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6594" y="-497445"/>
            <a:ext cx="1704788" cy="6060299"/>
            <a:chOff x="0" y="0"/>
            <a:chExt cx="898054" cy="31924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8054" cy="3192464"/>
            </a:xfrm>
            <a:custGeom>
              <a:avLst/>
              <a:gdLst/>
              <a:ahLst/>
              <a:cxnLst/>
              <a:rect l="l" t="t" r="r" b="b"/>
              <a:pathLst>
                <a:path w="898054" h="3192464">
                  <a:moveTo>
                    <a:pt x="0" y="0"/>
                  </a:moveTo>
                  <a:lnTo>
                    <a:pt x="898054" y="0"/>
                  </a:lnTo>
                  <a:lnTo>
                    <a:pt x="898054" y="3192464"/>
                  </a:lnTo>
                  <a:lnTo>
                    <a:pt x="0" y="31924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398" tIns="25398" rIns="25398" bIns="25398" rtlCol="0" anchor="ctr"/>
            <a:lstStyle/>
            <a:p>
              <a:pPr algn="ctr" defTabSz="257175" fontAlgn="auto">
                <a:lnSpc>
                  <a:spcPts val="1329"/>
                </a:lnSpc>
                <a:spcAft>
                  <a:spcPts val="0"/>
                </a:spcAft>
              </a:pPr>
              <a:endParaRPr sz="675">
                <a:solidFill>
                  <a:prstClr val="black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37095" y="-6185"/>
            <a:ext cx="1832833" cy="5287276"/>
            <a:chOff x="0" y="0"/>
            <a:chExt cx="965506" cy="27852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65506" cy="2785249"/>
            </a:xfrm>
            <a:custGeom>
              <a:avLst/>
              <a:gdLst/>
              <a:ahLst/>
              <a:cxnLst/>
              <a:rect l="l" t="t" r="r" b="b"/>
              <a:pathLst>
                <a:path w="965506" h="2785249">
                  <a:moveTo>
                    <a:pt x="0" y="0"/>
                  </a:moveTo>
                  <a:lnTo>
                    <a:pt x="965506" y="0"/>
                  </a:lnTo>
                  <a:lnTo>
                    <a:pt x="965506" y="2785249"/>
                  </a:lnTo>
                  <a:lnTo>
                    <a:pt x="0" y="2785249"/>
                  </a:lnTo>
                  <a:close/>
                </a:path>
              </a:pathLst>
            </a:custGeom>
            <a:solidFill>
              <a:srgbClr val="EB0000"/>
            </a:solidFill>
            <a:ln w="38100">
              <a:solidFill>
                <a:srgbClr val="EB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398" tIns="25398" rIns="25398" bIns="25398" rtlCol="0" anchor="ctr"/>
            <a:lstStyle/>
            <a:p>
              <a:pPr algn="ctr" defTabSz="257175" fontAlgn="auto">
                <a:lnSpc>
                  <a:spcPts val="1329"/>
                </a:lnSpc>
                <a:spcAft>
                  <a:spcPts val="0"/>
                </a:spcAft>
              </a:pPr>
              <a:endParaRPr sz="675">
                <a:solidFill>
                  <a:prstClr val="black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42962" y="-6185"/>
            <a:ext cx="1832833" cy="5896753"/>
            <a:chOff x="0" y="0"/>
            <a:chExt cx="965506" cy="31063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65506" cy="3106311"/>
            </a:xfrm>
            <a:custGeom>
              <a:avLst/>
              <a:gdLst/>
              <a:ahLst/>
              <a:cxnLst/>
              <a:rect l="l" t="t" r="r" b="b"/>
              <a:pathLst>
                <a:path w="965506" h="3106311">
                  <a:moveTo>
                    <a:pt x="0" y="0"/>
                  </a:moveTo>
                  <a:lnTo>
                    <a:pt x="965506" y="0"/>
                  </a:lnTo>
                  <a:lnTo>
                    <a:pt x="965506" y="3106311"/>
                  </a:lnTo>
                  <a:lnTo>
                    <a:pt x="0" y="3106311"/>
                  </a:lnTo>
                  <a:close/>
                </a:path>
              </a:pathLst>
            </a:custGeom>
            <a:solidFill>
              <a:srgbClr val="EB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398" tIns="25398" rIns="25398" bIns="25398" rtlCol="0" anchor="ctr"/>
            <a:lstStyle/>
            <a:p>
              <a:pPr algn="ctr" defTabSz="257175" fontAlgn="auto">
                <a:lnSpc>
                  <a:spcPts val="1329"/>
                </a:lnSpc>
                <a:spcAft>
                  <a:spcPts val="0"/>
                </a:spcAft>
              </a:pPr>
              <a:endParaRPr sz="675">
                <a:solidFill>
                  <a:prstClr val="black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506152" y="2586037"/>
            <a:ext cx="0" cy="1202668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5" name="AutoShape 15"/>
          <p:cNvSpPr/>
          <p:nvPr/>
        </p:nvSpPr>
        <p:spPr>
          <a:xfrm>
            <a:off x="114671" y="2557463"/>
            <a:ext cx="8922657" cy="0"/>
          </a:xfrm>
          <a:prstGeom prst="line">
            <a:avLst/>
          </a:prstGeom>
          <a:ln w="571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5932089" y="2571750"/>
            <a:ext cx="0" cy="370441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7" name="AutoShape 17"/>
          <p:cNvSpPr/>
          <p:nvPr/>
        </p:nvSpPr>
        <p:spPr>
          <a:xfrm>
            <a:off x="2949046" y="2562226"/>
            <a:ext cx="324590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V="1">
            <a:off x="2160479" y="1895812"/>
            <a:ext cx="0" cy="67593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9" name="AutoShape 19"/>
          <p:cNvSpPr/>
          <p:nvPr/>
        </p:nvSpPr>
        <p:spPr>
          <a:xfrm>
            <a:off x="2216261" y="2586037"/>
            <a:ext cx="0" cy="370441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20" name="AutoShape 20"/>
          <p:cNvSpPr/>
          <p:nvPr/>
        </p:nvSpPr>
        <p:spPr>
          <a:xfrm>
            <a:off x="328628" y="2571750"/>
            <a:ext cx="0" cy="1005903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21" name="Freeform 21"/>
          <p:cNvSpPr/>
          <p:nvPr/>
        </p:nvSpPr>
        <p:spPr>
          <a:xfrm>
            <a:off x="7916524" y="2717414"/>
            <a:ext cx="862088" cy="224777"/>
          </a:xfrm>
          <a:custGeom>
            <a:avLst/>
            <a:gdLst/>
            <a:ahLst/>
            <a:cxnLst/>
            <a:rect l="l" t="t" r="r" b="b"/>
            <a:pathLst>
              <a:path w="1724289" h="449584">
                <a:moveTo>
                  <a:pt x="0" y="0"/>
                </a:moveTo>
                <a:lnTo>
                  <a:pt x="1724288" y="0"/>
                </a:lnTo>
                <a:lnTo>
                  <a:pt x="1724288" y="449584"/>
                </a:lnTo>
                <a:lnTo>
                  <a:pt x="0" y="4495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69776" y="4426941"/>
            <a:ext cx="1259136" cy="27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11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49">
                <a:solidFill>
                  <a:srgbClr val="000000"/>
                </a:solidFill>
                <a:latin typeface="Corbel" panose="020B0503020204020204" pitchFamily="34" charset="0"/>
              </a:rPr>
              <a:t>Fase 1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orbel" panose="020B0503020204020204" pitchFamily="34" charset="0"/>
              </a:rPr>
              <a:t>Investeren - ophalen - inspireren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16261" y="4429005"/>
            <a:ext cx="1066572" cy="38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111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FFFFFF"/>
                </a:solidFill>
                <a:latin typeface="Corbel" panose="020B0503020204020204" pitchFamily="34" charset="0"/>
              </a:rPr>
              <a:t>Fase 2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FFFFFF"/>
                </a:solidFill>
                <a:latin typeface="Corbel" panose="020B0503020204020204" pitchFamily="34" charset="0"/>
              </a:rPr>
              <a:t>Conceptversie en concept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FFFFFF"/>
                </a:solidFill>
                <a:latin typeface="Corbel" panose="020B0503020204020204" pitchFamily="34" charset="0"/>
              </a:rPr>
              <a:t> meerjarenbegroting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21227" y="63608"/>
            <a:ext cx="956233" cy="34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rgbClr val="000000"/>
                </a:solidFill>
                <a:latin typeface="Corbel" panose="020B0503020204020204" pitchFamily="34" charset="0"/>
              </a:rPr>
              <a:t>februari</a:t>
            </a:r>
            <a:r>
              <a:rPr lang="en-US" sz="1000" dirty="0">
                <a:solidFill>
                  <a:srgbClr val="000000"/>
                </a:solidFill>
                <a:latin typeface="Corbel" panose="020B0503020204020204" pitchFamily="34" charset="0"/>
              </a:rPr>
              <a:t> 2023 - </a:t>
            </a:r>
          </a:p>
          <a:p>
            <a:pPr algn="ctr" defTabSz="257175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rgbClr val="000000"/>
                </a:solidFill>
                <a:latin typeface="Corbel" panose="020B0503020204020204" pitchFamily="34" charset="0"/>
              </a:rPr>
              <a:t>december</a:t>
            </a:r>
            <a:r>
              <a:rPr lang="en-US" sz="1000" dirty="0">
                <a:solidFill>
                  <a:srgbClr val="000000"/>
                </a:solidFill>
                <a:latin typeface="Corbel" panose="020B0503020204020204" pitchFamily="34" charset="0"/>
              </a:rPr>
              <a:t> 2023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75337" y="63608"/>
            <a:ext cx="948420" cy="34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FFFFFF"/>
                </a:solidFill>
                <a:latin typeface="Corbel" panose="020B0503020204020204" pitchFamily="34" charset="0"/>
              </a:rPr>
              <a:t>februari 2024 - </a:t>
            </a:r>
          </a:p>
          <a:p>
            <a:pPr algn="ctr" defTabSz="257175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FFFFFF"/>
                </a:solidFill>
                <a:latin typeface="Corbel" panose="020B0503020204020204" pitchFamily="34" charset="0"/>
              </a:rPr>
              <a:t>mei 2024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234927" y="63608"/>
            <a:ext cx="674148" cy="34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orbel" panose="020B0503020204020204" pitchFamily="34" charset="0"/>
              </a:rPr>
              <a:t>juni 2024 - </a:t>
            </a:r>
          </a:p>
          <a:p>
            <a:pPr algn="ctr" defTabSz="257175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orbel" panose="020B0503020204020204" pitchFamily="34" charset="0"/>
              </a:rPr>
              <a:t>juli 2024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982680" y="63608"/>
            <a:ext cx="826984" cy="34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FFFFFF"/>
                </a:solidFill>
                <a:latin typeface="Corbel" panose="020B0503020204020204" pitchFamily="34" charset="0"/>
              </a:rPr>
              <a:t>juli 2024 - </a:t>
            </a:r>
          </a:p>
          <a:p>
            <a:pPr algn="ctr" defTabSz="257175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FFFFFF"/>
                </a:solidFill>
                <a:latin typeface="Corbel" panose="020B0503020204020204" pitchFamily="34" charset="0"/>
              </a:rPr>
              <a:t>oktober 2024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579960" y="151708"/>
            <a:ext cx="1228422" cy="16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orbel" panose="020B0503020204020204" pitchFamily="34" charset="0"/>
              </a:rPr>
              <a:t>Vanaf oktober 2024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954662" y="4429006"/>
            <a:ext cx="1234677" cy="38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11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Corbel" panose="020B0503020204020204" pitchFamily="34" charset="0"/>
              </a:rPr>
              <a:t>Fase 3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orbel" panose="020B0503020204020204" pitchFamily="34" charset="0"/>
              </a:rPr>
              <a:t>Definitieve versie MRA -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orbel" panose="020B0503020204020204" pitchFamily="34" charset="0"/>
              </a:rPr>
              <a:t>agenda + meerjarenbegroting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778910" y="4426941"/>
            <a:ext cx="1118968" cy="38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11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FFFFFF"/>
                </a:solidFill>
                <a:latin typeface="Corbel" panose="020B0503020204020204" pitchFamily="34" charset="0"/>
              </a:rPr>
              <a:t>Fase 4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FFFFFF"/>
                </a:solidFill>
                <a:latin typeface="Corbel" panose="020B0503020204020204" pitchFamily="34" charset="0"/>
              </a:rPr>
              <a:t>Vaststelling definitieve stukken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54450" y="4493294"/>
            <a:ext cx="933707" cy="26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11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Corbel" panose="020B0503020204020204" pitchFamily="34" charset="0"/>
              </a:rPr>
              <a:t>Fase 5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orbel" panose="020B0503020204020204" pitchFamily="34" charset="0"/>
              </a:rPr>
              <a:t>Lancering &amp; uitvoering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881232" y="1254371"/>
            <a:ext cx="610825" cy="50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solidFill>
                  <a:srgbClr val="000000"/>
                </a:solidFill>
                <a:latin typeface="Corbel" panose="020B0503020204020204" pitchFamily="34" charset="0"/>
              </a:rPr>
              <a:t>9 </a:t>
            </a:r>
            <a:r>
              <a:rPr lang="en-US" sz="7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februari</a:t>
            </a:r>
            <a:r>
              <a:rPr lang="en-US" sz="700" b="1" dirty="0">
                <a:solidFill>
                  <a:srgbClr val="000000"/>
                </a:solidFill>
                <a:latin typeface="Corbel" panose="020B0503020204020204" pitchFamily="34" charset="0"/>
              </a:rPr>
              <a:t> 2024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Extra AV 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 err="1">
                <a:solidFill>
                  <a:srgbClr val="000000"/>
                </a:solidFill>
                <a:latin typeface="Corbel" panose="020B0503020204020204" pitchFamily="34" charset="0"/>
              </a:rPr>
              <a:t>Conceptversie</a:t>
            </a: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MRA agenda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873936" y="3093294"/>
            <a:ext cx="700511" cy="63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solidFill>
                  <a:srgbClr val="004AAD"/>
                </a:solidFill>
                <a:latin typeface="Corbel" panose="020B0503020204020204" pitchFamily="34" charset="0"/>
              </a:rPr>
              <a:t>12 </a:t>
            </a:r>
            <a:r>
              <a:rPr lang="en-US" sz="700" b="1" dirty="0" err="1">
                <a:solidFill>
                  <a:srgbClr val="004AAD"/>
                </a:solidFill>
                <a:latin typeface="Corbel" panose="020B0503020204020204" pitchFamily="34" charset="0"/>
              </a:rPr>
              <a:t>februari</a:t>
            </a:r>
            <a:r>
              <a:rPr lang="en-US" sz="700" b="1" dirty="0">
                <a:solidFill>
                  <a:srgbClr val="004AAD"/>
                </a:solidFill>
                <a:latin typeface="Corbel" panose="020B0503020204020204" pitchFamily="34" charset="0"/>
              </a:rPr>
              <a:t> 2024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004AAD"/>
                </a:solidFill>
                <a:latin typeface="Corbel" panose="020B0503020204020204" pitchFamily="34" charset="0"/>
              </a:rPr>
              <a:t>Start </a:t>
            </a:r>
            <a:r>
              <a:rPr lang="en-US" sz="700" dirty="0" err="1">
                <a:solidFill>
                  <a:srgbClr val="004AAD"/>
                </a:solidFill>
                <a:latin typeface="Corbel" panose="020B0503020204020204" pitchFamily="34" charset="0"/>
              </a:rPr>
              <a:t>proces</a:t>
            </a:r>
            <a:r>
              <a:rPr lang="en-US" sz="700" dirty="0">
                <a:solidFill>
                  <a:srgbClr val="004AAD"/>
                </a:solidFill>
                <a:latin typeface="Corbel" panose="020B0503020204020204" pitchFamily="34" charset="0"/>
              </a:rPr>
              <a:t> </a:t>
            </a:r>
            <a:r>
              <a:rPr lang="en-US" sz="700" dirty="0" err="1">
                <a:solidFill>
                  <a:srgbClr val="004AAD"/>
                </a:solidFill>
                <a:latin typeface="Corbel" panose="020B0503020204020204" pitchFamily="34" charset="0"/>
              </a:rPr>
              <a:t>wensen</a:t>
            </a:r>
            <a:r>
              <a:rPr lang="en-US" sz="700" dirty="0">
                <a:solidFill>
                  <a:srgbClr val="004AAD"/>
                </a:solidFill>
                <a:latin typeface="Corbel" panose="020B0503020204020204" pitchFamily="34" charset="0"/>
              </a:rPr>
              <a:t> &amp; </a:t>
            </a:r>
            <a:r>
              <a:rPr lang="en-US" sz="700" dirty="0" err="1">
                <a:solidFill>
                  <a:srgbClr val="004AAD"/>
                </a:solidFill>
                <a:latin typeface="Corbel" panose="020B0503020204020204" pitchFamily="34" charset="0"/>
              </a:rPr>
              <a:t>opvattingen</a:t>
            </a:r>
            <a:r>
              <a:rPr lang="en-US" sz="700" dirty="0">
                <a:solidFill>
                  <a:srgbClr val="004AAD"/>
                </a:solidFill>
                <a:latin typeface="Corbel" panose="020B0503020204020204" pitchFamily="34" charset="0"/>
              </a:rPr>
              <a:t> </a:t>
            </a:r>
            <a:r>
              <a:rPr lang="en-US" sz="700" dirty="0" err="1">
                <a:solidFill>
                  <a:srgbClr val="004AAD"/>
                </a:solidFill>
                <a:latin typeface="Corbel" panose="020B0503020204020204" pitchFamily="34" charset="0"/>
              </a:rPr>
              <a:t>conceptversie</a:t>
            </a:r>
            <a:endParaRPr lang="en-US" sz="700" dirty="0">
              <a:solidFill>
                <a:srgbClr val="004AAD"/>
              </a:solidFill>
              <a:latin typeface="Corbel" panose="020B0503020204020204" pitchFamily="34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-42633" y="3665884"/>
            <a:ext cx="772377" cy="37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solidFill>
                  <a:srgbClr val="004AAD"/>
                </a:solidFill>
                <a:latin typeface="Corbel" panose="020B0503020204020204" pitchFamily="34" charset="0"/>
              </a:rPr>
              <a:t>14 </a:t>
            </a:r>
            <a:r>
              <a:rPr lang="en-US" sz="700" b="1" dirty="0" err="1">
                <a:solidFill>
                  <a:srgbClr val="004AAD"/>
                </a:solidFill>
                <a:latin typeface="Corbel" panose="020B0503020204020204" pitchFamily="34" charset="0"/>
              </a:rPr>
              <a:t>maart</a:t>
            </a:r>
            <a:r>
              <a:rPr lang="en-US" sz="700" b="1" dirty="0">
                <a:solidFill>
                  <a:srgbClr val="004AAD"/>
                </a:solidFill>
                <a:latin typeface="Corbel" panose="020B0503020204020204" pitchFamily="34" charset="0"/>
              </a:rPr>
              <a:t> 2023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 err="1">
                <a:solidFill>
                  <a:srgbClr val="004AAD"/>
                </a:solidFill>
                <a:latin typeface="Corbel" panose="020B0503020204020204" pitchFamily="34" charset="0"/>
              </a:rPr>
              <a:t>Raadtafel</a:t>
            </a:r>
            <a:r>
              <a:rPr lang="en-US" sz="700" dirty="0">
                <a:solidFill>
                  <a:srgbClr val="004AAD"/>
                </a:solidFill>
                <a:latin typeface="Corbel" panose="020B0503020204020204" pitchFamily="34" charset="0"/>
              </a:rPr>
              <a:t> </a:t>
            </a:r>
            <a:r>
              <a:rPr lang="en-US" sz="700" dirty="0" err="1">
                <a:solidFill>
                  <a:srgbClr val="004AAD"/>
                </a:solidFill>
                <a:latin typeface="Corbel" panose="020B0503020204020204" pitchFamily="34" charset="0"/>
              </a:rPr>
              <a:t>procesnotitie</a:t>
            </a:r>
            <a:endParaRPr lang="en-US" sz="700" dirty="0">
              <a:solidFill>
                <a:srgbClr val="004AAD"/>
              </a:solidFill>
              <a:latin typeface="Corbel" panose="020B0503020204020204" pitchFamily="34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89100" y="1578052"/>
            <a:ext cx="447497" cy="37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solidFill>
                  <a:srgbClr val="000000"/>
                </a:solidFill>
                <a:latin typeface="Corbel" panose="020B0503020204020204" pitchFamily="34" charset="0"/>
              </a:rPr>
              <a:t>11 </a:t>
            </a:r>
            <a:r>
              <a:rPr lang="en-US" sz="7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juli</a:t>
            </a:r>
            <a:r>
              <a:rPr lang="en-US" sz="700" b="1" dirty="0">
                <a:solidFill>
                  <a:srgbClr val="000000"/>
                </a:solidFill>
                <a:latin typeface="Corbel" panose="020B0503020204020204" pitchFamily="34" charset="0"/>
              </a:rPr>
              <a:t> 2023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State of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 the region</a:t>
            </a:r>
          </a:p>
        </p:txBody>
      </p:sp>
      <p:sp>
        <p:nvSpPr>
          <p:cNvPr id="36" name="AutoShape 36"/>
          <p:cNvSpPr/>
          <p:nvPr/>
        </p:nvSpPr>
        <p:spPr>
          <a:xfrm flipV="1">
            <a:off x="421227" y="2191785"/>
            <a:ext cx="0" cy="37044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37" name="TextBox 37"/>
          <p:cNvSpPr txBox="1"/>
          <p:nvPr/>
        </p:nvSpPr>
        <p:spPr>
          <a:xfrm>
            <a:off x="-12407" y="1631721"/>
            <a:ext cx="885462" cy="50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solidFill>
                  <a:srgbClr val="000000"/>
                </a:solidFill>
                <a:latin typeface="Corbel" panose="020B0503020204020204" pitchFamily="34" charset="0"/>
              </a:rPr>
              <a:t>24 </a:t>
            </a:r>
            <a:r>
              <a:rPr lang="en-US" sz="7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maart</a:t>
            </a:r>
            <a:r>
              <a:rPr lang="en-US" sz="700" b="1" dirty="0">
                <a:solidFill>
                  <a:srgbClr val="000000"/>
                </a:solidFill>
                <a:latin typeface="Corbel" panose="020B0503020204020204" pitchFamily="34" charset="0"/>
              </a:rPr>
              <a:t> 2023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  </a:t>
            </a:r>
            <a:r>
              <a:rPr lang="en-US" sz="700" dirty="0" err="1">
                <a:solidFill>
                  <a:srgbClr val="000000"/>
                </a:solidFill>
                <a:latin typeface="Corbel" panose="020B0503020204020204" pitchFamily="34" charset="0"/>
              </a:rPr>
              <a:t>Opdracht</a:t>
            </a: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-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 err="1">
                <a:solidFill>
                  <a:srgbClr val="000000"/>
                </a:solidFill>
                <a:latin typeface="Corbel" panose="020B0503020204020204" pitchFamily="34" charset="0"/>
              </a:rPr>
              <a:t>verlening</a:t>
            </a: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 AV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endParaRPr lang="en-US" sz="7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508428" y="1131694"/>
            <a:ext cx="901192" cy="63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solidFill>
                  <a:srgbClr val="000000"/>
                </a:solidFill>
                <a:latin typeface="Corbel" panose="020B0503020204020204" pitchFamily="34" charset="0"/>
              </a:rPr>
              <a:t> 14 </a:t>
            </a:r>
            <a:r>
              <a:rPr lang="en-US" sz="7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juni</a:t>
            </a:r>
            <a:r>
              <a:rPr lang="en-US" sz="700" b="1" dirty="0">
                <a:solidFill>
                  <a:srgbClr val="000000"/>
                </a:solidFill>
                <a:latin typeface="Corbel" panose="020B0503020204020204" pitchFamily="34" charset="0"/>
              </a:rPr>
              <a:t> 2024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 AV </a:t>
            </a:r>
            <a:r>
              <a:rPr lang="en-US" sz="700" dirty="0" err="1">
                <a:solidFill>
                  <a:srgbClr val="000000"/>
                </a:solidFill>
                <a:latin typeface="Corbel" panose="020B0503020204020204" pitchFamily="34" charset="0"/>
              </a:rPr>
              <a:t>definitieve</a:t>
            </a: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orbel" panose="020B0503020204020204" pitchFamily="34" charset="0"/>
              </a:rPr>
              <a:t>versie</a:t>
            </a: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 MRA agenda + </a:t>
            </a:r>
            <a:r>
              <a:rPr lang="en-US" sz="700" dirty="0" err="1">
                <a:solidFill>
                  <a:srgbClr val="000000"/>
                </a:solidFill>
                <a:latin typeface="Corbel" panose="020B0503020204020204" pitchFamily="34" charset="0"/>
              </a:rPr>
              <a:t>meerjarenbegroting</a:t>
            </a: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orbel" panose="020B0503020204020204" pitchFamily="34" charset="0"/>
              </a:rPr>
              <a:t>vaststellen</a:t>
            </a:r>
            <a:endParaRPr lang="en-US" sz="7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7401656" y="1603193"/>
            <a:ext cx="977047" cy="376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solidFill>
                  <a:srgbClr val="000000"/>
                </a:solidFill>
                <a:latin typeface="Corbel" panose="020B0503020204020204" pitchFamily="34" charset="0"/>
              </a:rPr>
              <a:t>Week 43 (</a:t>
            </a:r>
            <a:r>
              <a:rPr lang="en-US" sz="7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Oktober</a:t>
            </a:r>
            <a:r>
              <a:rPr lang="en-US" sz="700" b="1" dirty="0">
                <a:solidFill>
                  <a:srgbClr val="000000"/>
                </a:solidFill>
                <a:latin typeface="Corbel" panose="020B0503020204020204" pitchFamily="34" charset="0"/>
              </a:rPr>
              <a:t> 2024)  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 err="1">
                <a:solidFill>
                  <a:srgbClr val="000000"/>
                </a:solidFill>
                <a:latin typeface="Corbel" panose="020B0503020204020204" pitchFamily="34" charset="0"/>
              </a:rPr>
              <a:t>Lancering</a:t>
            </a: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orbel" panose="020B0503020204020204" pitchFamily="34" charset="0"/>
              </a:rPr>
              <a:t>nieuw</a:t>
            </a: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 MRA Agenda </a:t>
            </a:r>
            <a:r>
              <a:rPr lang="en-US" sz="700" dirty="0" err="1">
                <a:solidFill>
                  <a:srgbClr val="000000"/>
                </a:solidFill>
                <a:latin typeface="Corbel" panose="020B0503020204020204" pitchFamily="34" charset="0"/>
              </a:rPr>
              <a:t>tijdens</a:t>
            </a: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Corbel" panose="020B0503020204020204" pitchFamily="34" charset="0"/>
              </a:rPr>
              <a:t>congres</a:t>
            </a:r>
            <a:endParaRPr lang="en-US" sz="7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40" name="AutoShape 40"/>
          <p:cNvSpPr/>
          <p:nvPr/>
        </p:nvSpPr>
        <p:spPr>
          <a:xfrm flipV="1">
            <a:off x="7763974" y="2215596"/>
            <a:ext cx="0" cy="37044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1" name="AutoShape 41"/>
          <p:cNvSpPr/>
          <p:nvPr/>
        </p:nvSpPr>
        <p:spPr>
          <a:xfrm flipV="1">
            <a:off x="1212848" y="2187022"/>
            <a:ext cx="0" cy="37044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2" name="TextBox 42"/>
          <p:cNvSpPr txBox="1"/>
          <p:nvPr/>
        </p:nvSpPr>
        <p:spPr>
          <a:xfrm>
            <a:off x="5621616" y="3106646"/>
            <a:ext cx="620945" cy="50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980"/>
              </a:lnSpc>
              <a:spcAft>
                <a:spcPts val="0"/>
              </a:spcAft>
            </a:pPr>
            <a:r>
              <a:rPr lang="en-US" sz="700" b="1" dirty="0">
                <a:solidFill>
                  <a:srgbClr val="004AAD"/>
                </a:solidFill>
                <a:latin typeface="Corbel" panose="020B0503020204020204" pitchFamily="34" charset="0"/>
              </a:rPr>
              <a:t>19 </a:t>
            </a:r>
            <a:r>
              <a:rPr lang="en-US" sz="700" b="1" dirty="0" err="1">
                <a:solidFill>
                  <a:srgbClr val="004AAD"/>
                </a:solidFill>
                <a:latin typeface="Corbel" panose="020B0503020204020204" pitchFamily="34" charset="0"/>
              </a:rPr>
              <a:t>Juni</a:t>
            </a:r>
            <a:r>
              <a:rPr lang="en-US" sz="700" b="1" dirty="0">
                <a:solidFill>
                  <a:srgbClr val="004AAD"/>
                </a:solidFill>
                <a:latin typeface="Corbel" panose="020B0503020204020204" pitchFamily="34" charset="0"/>
              </a:rPr>
              <a:t> 2024</a:t>
            </a:r>
          </a:p>
          <a:p>
            <a:pPr algn="ctr" defTabSz="257175" fontAlgn="auto">
              <a:lnSpc>
                <a:spcPts val="980"/>
              </a:lnSpc>
              <a:spcAft>
                <a:spcPts val="0"/>
              </a:spcAft>
            </a:pPr>
            <a:r>
              <a:rPr lang="en-US" sz="700" dirty="0">
                <a:solidFill>
                  <a:srgbClr val="004AAD"/>
                </a:solidFill>
                <a:latin typeface="Corbel" panose="020B0503020204020204" pitchFamily="34" charset="0"/>
              </a:rPr>
              <a:t>Start </a:t>
            </a:r>
            <a:r>
              <a:rPr lang="en-US" sz="700" dirty="0" err="1">
                <a:solidFill>
                  <a:srgbClr val="004AAD"/>
                </a:solidFill>
                <a:latin typeface="Corbel" panose="020B0503020204020204" pitchFamily="34" charset="0"/>
              </a:rPr>
              <a:t>proces</a:t>
            </a:r>
            <a:r>
              <a:rPr lang="en-US" sz="700" dirty="0">
                <a:solidFill>
                  <a:srgbClr val="004AAD"/>
                </a:solidFill>
                <a:latin typeface="Corbel" panose="020B0503020204020204" pitchFamily="34" charset="0"/>
              </a:rPr>
              <a:t> </a:t>
            </a:r>
          </a:p>
          <a:p>
            <a:pPr algn="ctr" defTabSz="257175" fontAlgn="auto">
              <a:lnSpc>
                <a:spcPts val="980"/>
              </a:lnSpc>
              <a:spcAft>
                <a:spcPts val="0"/>
              </a:spcAft>
            </a:pPr>
            <a:r>
              <a:rPr lang="en-US" sz="700" dirty="0" err="1">
                <a:solidFill>
                  <a:srgbClr val="004AAD"/>
                </a:solidFill>
                <a:latin typeface="Corbel" panose="020B0503020204020204" pitchFamily="34" charset="0"/>
              </a:rPr>
              <a:t>vaststellen</a:t>
            </a:r>
            <a:r>
              <a:rPr lang="en-US" sz="700" dirty="0">
                <a:solidFill>
                  <a:srgbClr val="004AAD"/>
                </a:solidFill>
                <a:latin typeface="Corbel" panose="020B0503020204020204" pitchFamily="34" charset="0"/>
              </a:rPr>
              <a:t> </a:t>
            </a:r>
          </a:p>
          <a:p>
            <a:pPr algn="ctr" defTabSz="257175" fontAlgn="auto">
              <a:lnSpc>
                <a:spcPts val="980"/>
              </a:lnSpc>
              <a:spcAft>
                <a:spcPts val="0"/>
              </a:spcAft>
            </a:pPr>
            <a:r>
              <a:rPr lang="en-US" sz="700" dirty="0" err="1">
                <a:solidFill>
                  <a:srgbClr val="004AAD"/>
                </a:solidFill>
                <a:latin typeface="Corbel" panose="020B0503020204020204" pitchFamily="34" charset="0"/>
              </a:rPr>
              <a:t>raden</a:t>
            </a:r>
            <a:r>
              <a:rPr lang="en-US" sz="700" dirty="0">
                <a:solidFill>
                  <a:srgbClr val="004AAD"/>
                </a:solidFill>
                <a:latin typeface="Corbel" panose="020B0503020204020204" pitchFamily="34" charset="0"/>
              </a:rPr>
              <a:t> &amp; Staten</a:t>
            </a:r>
          </a:p>
        </p:txBody>
      </p:sp>
      <p:sp>
        <p:nvSpPr>
          <p:cNvPr id="43" name="AutoShape 43"/>
          <p:cNvSpPr/>
          <p:nvPr/>
        </p:nvSpPr>
        <p:spPr>
          <a:xfrm>
            <a:off x="328628" y="2571750"/>
            <a:ext cx="0" cy="1005903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4" name="AutoShape 44"/>
          <p:cNvSpPr/>
          <p:nvPr/>
        </p:nvSpPr>
        <p:spPr>
          <a:xfrm>
            <a:off x="328628" y="2571750"/>
            <a:ext cx="0" cy="1005903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5" name="TextBox 45"/>
          <p:cNvSpPr txBox="1"/>
          <p:nvPr/>
        </p:nvSpPr>
        <p:spPr>
          <a:xfrm>
            <a:off x="1062981" y="3861031"/>
            <a:ext cx="778862" cy="50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solidFill>
                  <a:srgbClr val="004AAD"/>
                </a:solidFill>
                <a:latin typeface="Corbel" panose="020B0503020204020204" pitchFamily="34" charset="0"/>
              </a:rPr>
              <a:t>1 November 2023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004AAD"/>
                </a:solidFill>
                <a:latin typeface="Corbel" panose="020B0503020204020204" pitchFamily="34" charset="0"/>
              </a:rPr>
              <a:t>Deadline </a:t>
            </a:r>
            <a:r>
              <a:rPr lang="en-US" sz="700" dirty="0" err="1">
                <a:solidFill>
                  <a:srgbClr val="004AAD"/>
                </a:solidFill>
                <a:latin typeface="Corbel" panose="020B0503020204020204" pitchFamily="34" charset="0"/>
              </a:rPr>
              <a:t>propositie</a:t>
            </a:r>
            <a:r>
              <a:rPr lang="en-US" sz="700" dirty="0">
                <a:solidFill>
                  <a:srgbClr val="004AAD"/>
                </a:solidFill>
                <a:latin typeface="Corbel" panose="020B0503020204020204" pitchFamily="34" charset="0"/>
              </a:rPr>
              <a:t> </a:t>
            </a:r>
            <a:r>
              <a:rPr lang="en-US" sz="700" dirty="0" err="1">
                <a:solidFill>
                  <a:srgbClr val="004AAD"/>
                </a:solidFill>
                <a:latin typeface="Corbel" panose="020B0503020204020204" pitchFamily="34" charset="0"/>
              </a:rPr>
              <a:t>voorbereiden</a:t>
            </a:r>
            <a:r>
              <a:rPr lang="en-US" sz="700" dirty="0">
                <a:solidFill>
                  <a:srgbClr val="004AAD"/>
                </a:solidFill>
                <a:latin typeface="Corbel" panose="020B0503020204020204" pitchFamily="34" charset="0"/>
              </a:rPr>
              <a:t> </a:t>
            </a:r>
            <a:r>
              <a:rPr lang="en-US" sz="700" dirty="0" err="1">
                <a:solidFill>
                  <a:srgbClr val="004AAD"/>
                </a:solidFill>
                <a:latin typeface="Corbel" panose="020B0503020204020204" pitchFamily="34" charset="0"/>
              </a:rPr>
              <a:t>deelregio’s</a:t>
            </a:r>
            <a:r>
              <a:rPr lang="en-US" sz="700" dirty="0">
                <a:solidFill>
                  <a:srgbClr val="004AAD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46" name="AutoShape 46"/>
          <p:cNvSpPr/>
          <p:nvPr/>
        </p:nvSpPr>
        <p:spPr>
          <a:xfrm>
            <a:off x="2275337" y="2648568"/>
            <a:ext cx="950648" cy="0"/>
          </a:xfrm>
          <a:prstGeom prst="line">
            <a:avLst/>
          </a:prstGeom>
          <a:ln w="19050" cap="flat">
            <a:solidFill>
              <a:srgbClr val="004AA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7" name="TextBox 47"/>
          <p:cNvSpPr txBox="1"/>
          <p:nvPr/>
        </p:nvSpPr>
        <p:spPr>
          <a:xfrm>
            <a:off x="2527515" y="2670935"/>
            <a:ext cx="401959" cy="11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4AAD"/>
                </a:solidFill>
                <a:latin typeface="Corbel" panose="020B0503020204020204" pitchFamily="34" charset="0"/>
              </a:rPr>
              <a:t>11 weken</a:t>
            </a:r>
          </a:p>
        </p:txBody>
      </p:sp>
      <p:sp>
        <p:nvSpPr>
          <p:cNvPr id="48" name="AutoShape 48"/>
          <p:cNvSpPr/>
          <p:nvPr/>
        </p:nvSpPr>
        <p:spPr>
          <a:xfrm flipV="1">
            <a:off x="3377814" y="2191785"/>
            <a:ext cx="0" cy="37044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9" name="TextBox 49"/>
          <p:cNvSpPr txBox="1"/>
          <p:nvPr/>
        </p:nvSpPr>
        <p:spPr>
          <a:xfrm>
            <a:off x="3087010" y="1432351"/>
            <a:ext cx="595348" cy="63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b="1" dirty="0">
                <a:solidFill>
                  <a:srgbClr val="000000"/>
                </a:solidFill>
                <a:latin typeface="Corbel" panose="020B0503020204020204" pitchFamily="34" charset="0"/>
              </a:rPr>
              <a:t>3 – 17 </a:t>
            </a:r>
            <a:r>
              <a:rPr lang="en-US" sz="700" b="1" dirty="0" err="1">
                <a:solidFill>
                  <a:srgbClr val="000000"/>
                </a:solidFill>
                <a:latin typeface="Corbel" panose="020B0503020204020204" pitchFamily="34" charset="0"/>
              </a:rPr>
              <a:t>mei</a:t>
            </a:r>
            <a:r>
              <a:rPr lang="en-US" sz="700" b="1" dirty="0">
                <a:solidFill>
                  <a:srgbClr val="000000"/>
                </a:solidFill>
                <a:latin typeface="Corbel" panose="020B0503020204020204" pitchFamily="34" charset="0"/>
              </a:rPr>
              <a:t> 2024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 err="1">
                <a:solidFill>
                  <a:srgbClr val="000000"/>
                </a:solidFill>
                <a:latin typeface="Corbel" panose="020B0503020204020204" pitchFamily="34" charset="0"/>
              </a:rPr>
              <a:t>Reactienota</a:t>
            </a: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 err="1">
                <a:solidFill>
                  <a:srgbClr val="000000"/>
                </a:solidFill>
                <a:latin typeface="Corbel" panose="020B0503020204020204" pitchFamily="34" charset="0"/>
              </a:rPr>
              <a:t>schrijven</a:t>
            </a: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 +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 err="1">
                <a:solidFill>
                  <a:srgbClr val="000000"/>
                </a:solidFill>
                <a:latin typeface="Corbel" panose="020B0503020204020204" pitchFamily="34" charset="0"/>
              </a:rPr>
              <a:t>aanpassingen</a:t>
            </a: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</a:p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000000"/>
                </a:solidFill>
                <a:latin typeface="Corbel" panose="020B0503020204020204" pitchFamily="34" charset="0"/>
              </a:rPr>
              <a:t>MRA agenda</a:t>
            </a:r>
          </a:p>
        </p:txBody>
      </p:sp>
      <p:sp>
        <p:nvSpPr>
          <p:cNvPr id="50" name="AutoShape 50"/>
          <p:cNvSpPr/>
          <p:nvPr/>
        </p:nvSpPr>
        <p:spPr>
          <a:xfrm flipV="1">
            <a:off x="4959024" y="1895812"/>
            <a:ext cx="0" cy="67593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1" name="AutoShape 51"/>
          <p:cNvSpPr/>
          <p:nvPr/>
        </p:nvSpPr>
        <p:spPr>
          <a:xfrm>
            <a:off x="5984054" y="2648568"/>
            <a:ext cx="950648" cy="0"/>
          </a:xfrm>
          <a:prstGeom prst="line">
            <a:avLst/>
          </a:prstGeom>
          <a:ln w="19050" cap="flat">
            <a:solidFill>
              <a:srgbClr val="004AA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2" name="TextBox 52"/>
          <p:cNvSpPr txBox="1"/>
          <p:nvPr/>
        </p:nvSpPr>
        <p:spPr>
          <a:xfrm>
            <a:off x="6333394" y="2675697"/>
            <a:ext cx="350244" cy="11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257175" fontAlgn="auto">
              <a:lnSpc>
                <a:spcPts val="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4AAD"/>
                </a:solidFill>
                <a:latin typeface="Corbel" panose="020B0503020204020204" pitchFamily="34" charset="0"/>
              </a:rPr>
              <a:t>9 weken</a:t>
            </a:r>
          </a:p>
        </p:txBody>
      </p:sp>
    </p:spTree>
    <p:extLst>
      <p:ext uri="{BB962C8B-B14F-4D97-AF65-F5344CB8AC3E}">
        <p14:creationId xmlns:p14="http://schemas.microsoft.com/office/powerpoint/2010/main" val="174605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56BB382-834A-476F-937F-44F19CAB89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Bronnen MRA Agenda 2024-2028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FF0AB1-07D3-4A13-B2BB-346EFDC3F8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>
                <a:latin typeface="Corbel" panose="020B0503020204020204" pitchFamily="34" charset="0"/>
              </a:rPr>
              <a:t>Verstedelijkingsconcept/NOVEX MRA</a:t>
            </a:r>
          </a:p>
          <a:p>
            <a:r>
              <a:rPr lang="nl-NL" dirty="0">
                <a:latin typeface="Corbel" panose="020B0503020204020204" pitchFamily="34" charset="0"/>
              </a:rPr>
              <a:t>Platforms economie, ruimte en mobiliteit</a:t>
            </a:r>
          </a:p>
          <a:p>
            <a:r>
              <a:rPr lang="nl-NL" dirty="0">
                <a:latin typeface="Corbel" panose="020B0503020204020204" pitchFamily="34" charset="0"/>
              </a:rPr>
              <a:t>Tussenstand huidige MRA agenda </a:t>
            </a:r>
          </a:p>
          <a:p>
            <a:r>
              <a:rPr lang="nl-NL" dirty="0">
                <a:latin typeface="Corbel" panose="020B0503020204020204" pitchFamily="34" charset="0"/>
              </a:rPr>
              <a:t>Input vanuit partners in de regio die komen met ‘oproep’ </a:t>
            </a:r>
            <a:r>
              <a:rPr lang="nl-NL" dirty="0">
                <a:latin typeface="Corbel" panose="020B0503020204020204" pitchFamily="34" charset="0"/>
                <a:sym typeface="Wingdings" panose="05000000000000000000" pitchFamily="2" charset="2"/>
              </a:rPr>
              <a:t> call 2 action</a:t>
            </a:r>
            <a:endParaRPr lang="nl-NL" dirty="0">
              <a:latin typeface="Corbel" panose="020B0503020204020204" pitchFamily="34" charset="0"/>
            </a:endParaRPr>
          </a:p>
          <a:p>
            <a:r>
              <a:rPr lang="nl-NL" dirty="0">
                <a:latin typeface="Corbel" panose="020B0503020204020204" pitchFamily="34" charset="0"/>
              </a:rPr>
              <a:t>Input vanuit deelregio’s (proposities) via colleges met input raden en Staten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B49F4A-34C2-4379-B738-C9A5339C81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fld id="{07165343-B2B3-D047-BFCD-8B8B249D29E2}" type="slidenum">
              <a:rPr lang="nl-NL">
                <a:solidFill>
                  <a:prstClr val="black"/>
                </a:solidFill>
              </a:rPr>
              <a:pPr defTabSz="257175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FCC934-9E5F-4E91-BAD8-344A647DF0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427" y="3214182"/>
            <a:ext cx="6279707" cy="1674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77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DB58323-67A3-47EA-A42D-ED37B5488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Doel en thema’s van de MRA Agenda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61F657-C945-4396-AD01-539F2D39E1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6465" y="571500"/>
            <a:ext cx="6743794" cy="276820"/>
          </a:xfrm>
        </p:spPr>
        <p:txBody>
          <a:bodyPr/>
          <a:lstStyle/>
          <a:p>
            <a:r>
              <a:rPr lang="nl-NL" dirty="0"/>
              <a:t>De paraplu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4565CF-9A0C-448A-8812-9C40A4A751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6551" y="1486867"/>
            <a:ext cx="6744296" cy="3368873"/>
          </a:xfrm>
        </p:spPr>
        <p:txBody>
          <a:bodyPr/>
          <a:lstStyle/>
          <a:p>
            <a:r>
              <a:rPr lang="nl-NL" sz="1500" b="1" i="1" dirty="0">
                <a:latin typeface="Corbel" panose="020B0503020204020204" pitchFamily="34" charset="0"/>
              </a:rPr>
              <a:t>We streven naar een Metropoolregio Amsterdam als een internationale economische topregio met hoge </a:t>
            </a:r>
            <a:r>
              <a:rPr lang="nl-NL" sz="1500" b="1" i="1" dirty="0" err="1">
                <a:latin typeface="Corbel" panose="020B0503020204020204" pitchFamily="34" charset="0"/>
              </a:rPr>
              <a:t>leefkwaliteit</a:t>
            </a:r>
            <a:r>
              <a:rPr lang="nl-NL" sz="1500" b="1" i="1" dirty="0">
                <a:latin typeface="Corbel" panose="020B0503020204020204" pitchFamily="34" charset="0"/>
              </a:rPr>
              <a:t>. Dat doen we door te investeren in een toekomstbestendige en evenwichtige metropool.</a:t>
            </a:r>
          </a:p>
          <a:p>
            <a:endParaRPr lang="nl-NL" dirty="0">
              <a:latin typeface="Corbel" panose="020B0503020204020204" pitchFamily="34" charset="0"/>
            </a:endParaRPr>
          </a:p>
          <a:p>
            <a:endParaRPr lang="nl-NL" dirty="0">
              <a:latin typeface="Corbel" panose="020B0503020204020204" pitchFamily="34" charset="0"/>
            </a:endParaRPr>
          </a:p>
          <a:p>
            <a:r>
              <a:rPr lang="nl-NL" dirty="0">
                <a:latin typeface="Corbel" panose="020B0503020204020204" pitchFamily="34" charset="0"/>
              </a:rPr>
              <a:t>Met de drie thema’s:</a:t>
            </a:r>
          </a:p>
          <a:p>
            <a:pPr marL="0" indent="0">
              <a:buNone/>
            </a:pPr>
            <a:r>
              <a:rPr lang="nl-NL" dirty="0">
                <a:latin typeface="Corbel" panose="020B0503020204020204" pitchFamily="34" charset="0"/>
              </a:rPr>
              <a:t>	1.	De meest inventieve regio van Europa</a:t>
            </a:r>
          </a:p>
          <a:p>
            <a:pPr marL="0" indent="0">
              <a:buNone/>
            </a:pPr>
            <a:r>
              <a:rPr lang="nl-NL" dirty="0">
                <a:latin typeface="Corbel" panose="020B0503020204020204" pitchFamily="34" charset="0"/>
              </a:rPr>
              <a:t>	2.	Regio naar menselijke maat </a:t>
            </a:r>
          </a:p>
          <a:p>
            <a:pPr marL="0" indent="0">
              <a:buNone/>
            </a:pPr>
            <a:r>
              <a:rPr lang="nl-NL" dirty="0">
                <a:latin typeface="Corbel" panose="020B0503020204020204" pitchFamily="34" charset="0"/>
              </a:rPr>
              <a:t>	3.	Een duurzaam verbonden regio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DDADC5E-CA88-4143-947D-F59779C516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fld id="{07165343-B2B3-D047-BFCD-8B8B249D29E2}" type="slidenum">
              <a:rPr lang="nl-NL">
                <a:solidFill>
                  <a:prstClr val="black"/>
                </a:solidFill>
              </a:rPr>
              <a:pPr defTabSz="257175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7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28D24B-25CD-C976-2CF9-F301AD4FC8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3001" y="1346141"/>
            <a:ext cx="6997258" cy="3368873"/>
          </a:xfrm>
        </p:spPr>
        <p:txBody>
          <a:bodyPr/>
          <a:lstStyle/>
          <a:p>
            <a:pPr marL="128588" indent="-128588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l-NL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MinionPro-Regular"/>
              </a:rPr>
              <a:t>Wat zijn voor jullie de grootste uitdagingen en kansen waar we samen op regionale schaal iets mee moeten? </a:t>
            </a:r>
            <a:br>
              <a:rPr lang="nl-NL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MinionPro-Regular"/>
              </a:rPr>
            </a:br>
            <a:endParaRPr lang="nl-NL" dirty="0">
              <a:solidFill>
                <a:srgbClr val="0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MinionPro-Regular"/>
            </a:endParaRPr>
          </a:p>
          <a:p>
            <a:pPr marL="128588" indent="-128588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l-NL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MinionPro-Regular"/>
              </a:rPr>
              <a:t>Wat hebben jullie als deelregio te bieden aan de MRA?</a:t>
            </a:r>
            <a:br>
              <a:rPr lang="nl-NL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MinionPro-Regular"/>
              </a:rPr>
            </a:br>
            <a:endParaRPr lang="nl-NL" dirty="0">
              <a:solidFill>
                <a:srgbClr val="0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MinionPro-Regular"/>
            </a:endParaRPr>
          </a:p>
          <a:p>
            <a:pPr marL="128588" indent="-128588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l-NL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MinionPro-Regular"/>
              </a:rPr>
              <a:t>Wat hebben jullie als deelregio nodig van de MRA? Waar kunnen jullie hulp bij gebruiken?</a:t>
            </a:r>
            <a:br>
              <a:rPr lang="nl-NL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MinionPro-Regular"/>
              </a:rPr>
            </a:br>
            <a:endParaRPr lang="nl-NL" dirty="0">
              <a:solidFill>
                <a:srgbClr val="0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MinionPro-Regular"/>
            </a:endParaRPr>
          </a:p>
          <a:p>
            <a:pPr marL="128588" indent="-128588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l-NL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MinionPro-Regular"/>
              </a:rPr>
              <a:t>Wat vinden jullie waardevolle onderwerpen uit de huidige MRA Agenda? Wat zijn de onderwerpen die evident op regionale schaal moeten worden afgestemd en/of uitgevoerd?</a:t>
            </a:r>
            <a:br>
              <a:rPr lang="nl-NL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MinionPro-Regular"/>
              </a:rPr>
            </a:br>
            <a:endParaRPr lang="nl-NL" dirty="0">
              <a:solidFill>
                <a:srgbClr val="0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MinionPro-Regular"/>
            </a:endParaRPr>
          </a:p>
          <a:p>
            <a:pPr marL="128588" indent="-128588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l-NL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MinionPro-Regular"/>
              </a:rPr>
              <a:t>Welke onderwerpen missen jullie in de huidige MRA Agenda?</a:t>
            </a:r>
            <a:br>
              <a:rPr lang="nl-NL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MinionPro-Regular"/>
              </a:rPr>
            </a:br>
            <a:endParaRPr lang="nl-NL" dirty="0">
              <a:solidFill>
                <a:srgbClr val="0000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MinionPro-Regular"/>
            </a:endParaRPr>
          </a:p>
          <a:p>
            <a:pPr marL="128588" indent="-128588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nl-NL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MinionPro-Regular"/>
              </a:rPr>
              <a:t>Welke onderwerpen uit de huidige MRA Agenda hoeven wat jullie deelregio betreft geen plek meer te krijgen in de nieuwe MRA Agenda?</a:t>
            </a:r>
          </a:p>
          <a:p>
            <a:pPr marL="39291" indent="0">
              <a:lnSpc>
                <a:spcPct val="100000"/>
              </a:lnSpc>
              <a:buNone/>
            </a:pPr>
            <a:endParaRPr lang="nl-NL" sz="12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MinionPro-Regular"/>
            </a:endParaRPr>
          </a:p>
          <a:p>
            <a:pPr>
              <a:lnSpc>
                <a:spcPct val="100000"/>
              </a:lnSpc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39EC3F-A0A1-DC94-A27D-784D3D215A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fld id="{07165343-B2B3-D047-BFCD-8B8B249D29E2}" type="slidenum">
              <a:rPr lang="nl-NL">
                <a:solidFill>
                  <a:prstClr val="black"/>
                </a:solidFill>
              </a:rPr>
              <a:pPr defTabSz="257175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5638E1E6-9114-9698-5019-C18311A5A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5963" y="345925"/>
            <a:ext cx="6744296" cy="276820"/>
          </a:xfrm>
        </p:spPr>
        <p:txBody>
          <a:bodyPr/>
          <a:lstStyle/>
          <a:p>
            <a:r>
              <a:rPr lang="nl-NL" dirty="0"/>
              <a:t>Uitvraag deelregio’s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437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Vervolg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>
          <a:xfrm>
            <a:off x="1263001" y="1320261"/>
            <a:ext cx="6744296" cy="3368873"/>
          </a:xfrm>
        </p:spPr>
        <p:txBody>
          <a:bodyPr/>
          <a:lstStyle/>
          <a:p>
            <a:r>
              <a:rPr lang="nl-NL" dirty="0"/>
              <a:t>Twee deadlines: 1 september (voor platforms en projecten) en 1 november (voor deelregio’s)</a:t>
            </a:r>
          </a:p>
          <a:p>
            <a:endParaRPr lang="nl-NL" dirty="0"/>
          </a:p>
          <a:p>
            <a:r>
              <a:rPr lang="nl-NL" dirty="0"/>
              <a:t>Winter/voorjaar 2024: traject wensen en opvattingen in alle raden &amp; Staten</a:t>
            </a:r>
          </a:p>
          <a:p>
            <a:endParaRPr lang="nl-NL" dirty="0"/>
          </a:p>
          <a:p>
            <a:r>
              <a:rPr lang="nl-NL" dirty="0"/>
              <a:t>Zomer/najaar 2024: bekrachtigen van de MRA agenda in alle raden &amp; Staten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57175" fontAlgn="auto">
              <a:spcBef>
                <a:spcPts val="0"/>
              </a:spcBef>
              <a:spcAft>
                <a:spcPts val="0"/>
              </a:spcAft>
            </a:pPr>
            <a:fld id="{07165343-B2B3-D047-BFCD-8B8B249D29E2}" type="slidenum">
              <a:rPr lang="nl-NL">
                <a:solidFill>
                  <a:prstClr val="black"/>
                </a:solidFill>
              </a:rPr>
              <a:pPr defTabSz="257175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 r="10409" b="48287"/>
          <a:stretch/>
        </p:blipFill>
        <p:spPr>
          <a:xfrm>
            <a:off x="27375" y="3187499"/>
            <a:ext cx="4351384" cy="12163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r="8351" b="44628"/>
          <a:stretch/>
        </p:blipFill>
        <p:spPr>
          <a:xfrm>
            <a:off x="4324355" y="3191366"/>
            <a:ext cx="4711642" cy="13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62439"/>
      </p:ext>
    </p:extLst>
  </p:cSld>
  <p:clrMapOvr>
    <a:masterClrMapping/>
  </p:clrMapOvr>
</p:sld>
</file>

<file path=ppt/theme/theme1.xml><?xml version="1.0" encoding="utf-8"?>
<a:theme xmlns:a="http://schemas.openxmlformats.org/drawingml/2006/main" name="&lt;regio&gt;">
  <a:themeElements>
    <a:clrScheme name="REGIO GV BASIS">
      <a:dk1>
        <a:srgbClr val="052F42"/>
      </a:dk1>
      <a:lt1>
        <a:srgbClr val="FFFFFF"/>
      </a:lt1>
      <a:dk2>
        <a:srgbClr val="052F42"/>
      </a:dk2>
      <a:lt2>
        <a:srgbClr val="F2F2F2"/>
      </a:lt2>
      <a:accent1>
        <a:srgbClr val="0082C2"/>
      </a:accent1>
      <a:accent2>
        <a:srgbClr val="D1F0FF"/>
      </a:accent2>
      <a:accent3>
        <a:srgbClr val="FFFFFF"/>
      </a:accent3>
      <a:accent4>
        <a:srgbClr val="052F42"/>
      </a:accent4>
      <a:accent5>
        <a:srgbClr val="D1F0FF"/>
      </a:accent5>
      <a:accent6>
        <a:srgbClr val="0082C2"/>
      </a:accent6>
      <a:hlink>
        <a:srgbClr val="0082C2"/>
      </a:hlink>
      <a:folHlink>
        <a:srgbClr val="41C0FF"/>
      </a:folHlink>
    </a:clrScheme>
    <a:fontScheme name="Nieuwe huisstijl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052F42"/>
            </a:solidFill>
            <a:latin typeface="Roboto" panose="02000000000000000000" pitchFamily="2" charset="0"/>
          </a:defRPr>
        </a:defPPr>
      </a:lstStyle>
    </a:txDef>
  </a:objectDefaults>
  <a:extraClrSchemeLst>
    <a:extraClrScheme>
      <a:clrScheme name="gg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F9E2DAC9-81D5-8E4C-B5B4-D4E2AB21D5FD}" vid="{7788D01F-1146-EA4A-A654-95784EF2FCAC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D480E951812478F6038DF2E8DC6AB" ma:contentTypeVersion="4" ma:contentTypeDescription="Een nieuw document maken." ma:contentTypeScope="" ma:versionID="5e73db706edce6815000d04e25b64bc8">
  <xsd:schema xmlns:xsd="http://www.w3.org/2001/XMLSchema" xmlns:xs="http://www.w3.org/2001/XMLSchema" xmlns:p="http://schemas.microsoft.com/office/2006/metadata/properties" xmlns:ns2="3393560b-6756-4f0e-a118-09c71f744980" xmlns:ns3="1b127627-f107-438b-af59-12e6c2fdcb95" targetNamespace="http://schemas.microsoft.com/office/2006/metadata/properties" ma:root="true" ma:fieldsID="5baebca3dff4d67f08429b2cbbb37a92" ns2:_="" ns3:_="">
    <xsd:import namespace="3393560b-6756-4f0e-a118-09c71f744980"/>
    <xsd:import namespace="1b127627-f107-438b-af59-12e6c2fdc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3560b-6756-4f0e-a118-09c71f744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27627-f107-438b-af59-12e6c2fdcb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7A317E-4B8B-4897-A17D-EA05D90E988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B05B73C-E2A5-4F92-99F3-65A812078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93560b-6756-4f0e-a118-09c71f744980"/>
    <ds:schemaRef ds:uri="1b127627-f107-438b-af59-12e6c2fdcb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53784B-B103-431B-AEF7-1CCE9A008D5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d4f9081-0beb-452f-a8cf-7203e3681edc}" enabled="0" method="" siteId="{3d4f9081-0beb-452f-a8cf-7203e3681ed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regio</Template>
  <TotalTime>2070</TotalTime>
  <Words>919</Words>
  <Application>Microsoft Office PowerPoint</Application>
  <PresentationFormat>Diavoorstelling (16:9)</PresentationFormat>
  <Paragraphs>157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33" baseType="lpstr">
      <vt:lpstr>Wingdings</vt:lpstr>
      <vt:lpstr>Arial</vt:lpstr>
      <vt:lpstr>Avenir Roman</vt:lpstr>
      <vt:lpstr>Systeemlettertype regulier</vt:lpstr>
      <vt:lpstr>Calibri</vt:lpstr>
      <vt:lpstr>Zilla Slab</vt:lpstr>
      <vt:lpstr>Corbel</vt:lpstr>
      <vt:lpstr>Segoe UI</vt:lpstr>
      <vt:lpstr>Trebuchet MS</vt:lpstr>
      <vt:lpstr>Avenir Heavy</vt:lpstr>
      <vt:lpstr>Roboto Slab</vt:lpstr>
      <vt:lpstr>Roboto</vt:lpstr>
      <vt:lpstr>Symbol</vt:lpstr>
      <vt:lpstr>&lt;regio&gt;</vt:lpstr>
      <vt:lpstr>Kantoorthema</vt:lpstr>
      <vt:lpstr>Propositie voor MRA-agenda regio Gooi &amp; Vechtstreek</vt:lpstr>
      <vt:lpstr>Programma vanavond</vt:lpstr>
      <vt:lpstr>MRA Agenda 2024-2028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Vragen?</vt:lpstr>
      <vt:lpstr>PowerPoint-presentatie</vt:lpstr>
      <vt:lpstr>Proces binnen regio Gooi en Vechtstreek</vt:lpstr>
      <vt:lpstr>Propositie voor nieuwe MRA agenda</vt:lpstr>
      <vt:lpstr>Versterken van de groenblauwe leefomgeving</vt:lpstr>
      <vt:lpstr>Krachtig mediacluster / creatieve economie</vt:lpstr>
      <vt:lpstr>Investeren in goede bereikbaarheid</vt:lpstr>
      <vt:lpstr>Vragen?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Afke Jong</dc:creator>
  <cp:lastModifiedBy>Piet Vriend</cp:lastModifiedBy>
  <cp:revision>15</cp:revision>
  <dcterms:created xsi:type="dcterms:W3CDTF">2023-07-04T14:11:16Z</dcterms:created>
  <dcterms:modified xsi:type="dcterms:W3CDTF">2023-09-19T11:51:57Z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0x010100A4DD480E951812478F6038DF2E8DC6AB</vt:lpwstr>
  </property>
</Properties>
</file>