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9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8" r:id="rId6"/>
    <p:sldId id="259" r:id="rId7"/>
    <p:sldId id="260" r:id="rId8"/>
    <p:sldId id="261" r:id="rId9"/>
    <p:sldId id="262" r:id="rId10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13"/>
    </p:embeddedFont>
    <p:embeddedFont>
      <p:font typeface="Roboto" panose="02000000000000000000" pitchFamily="2" charset="0"/>
      <p:regular r:id="rId14"/>
      <p:bold r:id="rId15"/>
      <p:italic r:id="rId16"/>
      <p:boldItalic r:id="rId17"/>
    </p:embeddedFont>
    <p:embeddedFont>
      <p:font typeface="Roboto Slab" pitchFamily="2" charset="0"/>
      <p:regular r:id="rId18"/>
      <p:bold r:id="rId19"/>
    </p:embeddedFont>
    <p:embeddedFont>
      <p:font typeface="Segoe UI" panose="020B0502040204020203" pitchFamily="34" charset="0"/>
      <p:regular r:id="rId20"/>
      <p:bold r:id="rId21"/>
      <p:italic r:id="rId22"/>
      <p:boldItalic r:id="rId23"/>
    </p:embeddedFont>
    <p:embeddedFont>
      <p:font typeface="Trebuchet MS" panose="020B0603020202020204" pitchFamily="34" charset="0"/>
      <p:regular r:id="rId24"/>
      <p:bold r:id="rId25"/>
      <p:italic r:id="rId26"/>
      <p:boldItalic r:id="rId27"/>
    </p:embeddedFont>
  </p:embeddedFont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2F42"/>
    <a:srgbClr val="005493"/>
    <a:srgbClr val="0082C2"/>
    <a:srgbClr val="FFFFFF"/>
    <a:srgbClr val="0090D3"/>
    <a:srgbClr val="C00434"/>
    <a:srgbClr val="B000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6600E8-BD83-411C-AECD-7BEC0DE95C8A}" v="4" dt="2024-06-26T09:19:28.1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howGuides="1">
      <p:cViewPr varScale="1">
        <p:scale>
          <a:sx n="149" d="100"/>
          <a:sy n="149" d="100"/>
        </p:scale>
        <p:origin x="36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-358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customXml" Target="../customXml/item3.xml"/><Relationship Id="rId21" Type="http://schemas.openxmlformats.org/officeDocument/2006/relationships/font" Target="fonts/font9.fntdata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4" Type="http://schemas.openxmlformats.org/officeDocument/2006/relationships/font" Target="fonts/font12.fntdata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font" Target="fonts/font7.fntdata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font" Target="fonts/font15.fntdata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>
              <a:latin typeface="Roboto" panose="02000000000000000000" pitchFamily="2" charset="0"/>
            </a:endParaRP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3BB30-966E-48A2-8CE4-3A9D8917EE06}" type="datetimeFigureOut">
              <a:rPr lang="nl-NL" smtClean="0">
                <a:latin typeface="Roboto" panose="02000000000000000000" pitchFamily="2" charset="0"/>
              </a:rPr>
              <a:t>26-6-2024</a:t>
            </a:fld>
            <a:endParaRPr lang="nl-NL" dirty="0">
              <a:latin typeface="Roboto" panose="02000000000000000000" pitchFamily="2" charset="0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>
              <a:latin typeface="Roboto" panose="02000000000000000000" pitchFamily="2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82489-8B59-47F7-8EA2-3840969B75CD}" type="slidenum">
              <a:rPr lang="nl-NL" smtClean="0">
                <a:latin typeface="Roboto" panose="02000000000000000000" pitchFamily="2" charset="0"/>
              </a:rPr>
              <a:t>‹nr.›</a:t>
            </a:fld>
            <a:endParaRPr lang="nl-NL" dirty="0"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1068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420242FF-6F79-49C7-8FA5-F56795C84494}" type="datetimeFigureOut">
              <a:rPr lang="nl-NL" smtClean="0"/>
              <a:pPr/>
              <a:t>26-6-2024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DC0F466D-B6CF-41B2-9E0E-F4E03AD6D9E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755104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672" y="2859782"/>
            <a:ext cx="6984776" cy="810815"/>
          </a:xfrm>
        </p:spPr>
        <p:txBody>
          <a:bodyPr/>
          <a:lstStyle>
            <a:lvl1pPr marL="0" indent="0">
              <a:buFontTx/>
              <a:buNone/>
              <a:defRPr sz="2200" i="0">
                <a:solidFill>
                  <a:srgbClr val="052F42"/>
                </a:solidFill>
                <a:latin typeface="+mn-lt"/>
              </a:defRPr>
            </a:lvl1pPr>
          </a:lstStyle>
          <a:p>
            <a:pPr lvl="0"/>
            <a:r>
              <a:rPr lang="nl-NL" noProof="0"/>
              <a:t>Klikken om de ondertitelstijl van het model te bewerken</a:t>
            </a:r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19672" y="1834653"/>
            <a:ext cx="6984776" cy="863204"/>
          </a:xfrm>
        </p:spPr>
        <p:txBody>
          <a:bodyPr/>
          <a:lstStyle>
            <a:lvl1pPr>
              <a:defRPr sz="3600">
                <a:solidFill>
                  <a:srgbClr val="0082C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D17D5B4-86E1-46C2-A421-85AC9D4912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11510"/>
            <a:ext cx="3457572" cy="752572"/>
          </a:xfrm>
          <a:prstGeom prst="rect">
            <a:avLst/>
          </a:prstGeom>
        </p:spPr>
      </p:pic>
      <p:sp>
        <p:nvSpPr>
          <p:cNvPr id="6" name="Rechthoek 5"/>
          <p:cNvSpPr/>
          <p:nvPr userDrawn="1"/>
        </p:nvSpPr>
        <p:spPr>
          <a:xfrm>
            <a:off x="8460432" y="4803998"/>
            <a:ext cx="360040" cy="288032"/>
          </a:xfrm>
          <a:prstGeom prst="rect">
            <a:avLst/>
          </a:prstGeom>
          <a:solidFill>
            <a:srgbClr val="005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>
            <a:extLst>
              <a:ext uri="{FF2B5EF4-FFF2-40B4-BE49-F238E27FC236}">
                <a16:creationId xmlns:a16="http://schemas.microsoft.com/office/drawing/2014/main" id="{031DC778-264A-4A91-9587-0E6F4ACB52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51205" y="4803998"/>
            <a:ext cx="2808312" cy="32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nl-NL" sz="1000" b="0" dirty="0">
                <a:solidFill>
                  <a:schemeClr val="bg1"/>
                </a:solidFill>
                <a:latin typeface="+mj-lt"/>
              </a:rPr>
              <a:t>Regio Gooi en Vechtstreek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3EEF2D6E-C346-4C26-A8A7-E6D195E6F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3" b="15459"/>
          <a:stretch/>
        </p:blipFill>
        <p:spPr>
          <a:xfrm>
            <a:off x="251520" y="4731990"/>
            <a:ext cx="793027" cy="41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8180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1A55F58B-8AD1-4F0E-B3DA-8DFA6E8D380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539552" y="432000"/>
            <a:ext cx="8064896" cy="54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/>
            </a:lvl1pPr>
          </a:lstStyle>
          <a:p>
            <a:pPr lvl="0"/>
            <a:r>
              <a:rPr lang="nl-NL" dirty="0"/>
              <a:t>Klik om het opmaakprofiel te bewerken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031DC778-264A-4A91-9587-0E6F4ACB52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51205" y="4803998"/>
            <a:ext cx="2808312" cy="32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nl-NL" sz="1000" b="0" dirty="0">
                <a:solidFill>
                  <a:schemeClr val="bg1"/>
                </a:solidFill>
                <a:latin typeface="+mj-lt"/>
              </a:rPr>
              <a:t>Regio Gooi en Vechtstreek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3EEF2D6E-C346-4C26-A8A7-E6D195E6F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3" b="15459"/>
          <a:stretch/>
        </p:blipFill>
        <p:spPr>
          <a:xfrm>
            <a:off x="251520" y="4731990"/>
            <a:ext cx="793027" cy="411510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1E30D420-5D6A-4BC3-B7BA-B9406687C497}"/>
              </a:ext>
            </a:extLst>
          </p:cNvPr>
          <p:cNvSpPr>
            <a:spLocks noGrp="1" noChangeArrowheads="1"/>
          </p:cNvSpPr>
          <p:nvPr>
            <p:ph idx="10"/>
          </p:nvPr>
        </p:nvSpPr>
        <p:spPr bwMode="auto">
          <a:xfrm>
            <a:off x="539552" y="1188000"/>
            <a:ext cx="8064896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tabLst>
                <a:tab pos="1976438" algn="l"/>
              </a:tabLst>
              <a:defRPr sz="1800"/>
            </a:lvl1pPr>
            <a:lvl2pPr>
              <a:tabLst>
                <a:tab pos="1976438" algn="l"/>
              </a:tabLst>
              <a:defRPr sz="1800"/>
            </a:lvl2pPr>
            <a:lvl3pPr>
              <a:tabLst>
                <a:tab pos="1976438" algn="l"/>
              </a:tabLst>
              <a:defRPr sz="1800"/>
            </a:lvl3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176002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63C1F275-8460-4C6A-8278-AA10205F54AF}"/>
              </a:ext>
            </a:extLst>
          </p:cNvPr>
          <p:cNvSpPr/>
          <p:nvPr userDrawn="1"/>
        </p:nvSpPr>
        <p:spPr>
          <a:xfrm>
            <a:off x="0" y="4731991"/>
            <a:ext cx="9144000" cy="411509"/>
          </a:xfrm>
          <a:prstGeom prst="rect">
            <a:avLst/>
          </a:prstGeom>
          <a:gradFill>
            <a:gsLst>
              <a:gs pos="75000">
                <a:srgbClr val="005493"/>
              </a:gs>
              <a:gs pos="24000">
                <a:srgbClr val="0082C2"/>
              </a:gs>
            </a:gsLst>
            <a:lin ang="3000000" scaled="0"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0000" y="432000"/>
            <a:ext cx="8064000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 bewerken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0000" y="1188000"/>
            <a:ext cx="8064000" cy="338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4104" name="Rectangle 8"/>
          <p:cNvSpPr>
            <a:spLocks noChangeArrowheads="1"/>
          </p:cNvSpPr>
          <p:nvPr userDrawn="1"/>
        </p:nvSpPr>
        <p:spPr bwMode="auto">
          <a:xfrm>
            <a:off x="8244408" y="4775727"/>
            <a:ext cx="792088" cy="32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364643A5-B50D-42AE-94BB-D3D33DD7C505}" type="slidenum">
              <a:rPr lang="nl-NL" sz="1400" b="1" smtClean="0">
                <a:solidFill>
                  <a:schemeClr val="bg1"/>
                </a:solidFill>
                <a:latin typeface="+mj-lt"/>
              </a:rPr>
              <a:t>‹nr.›</a:t>
            </a:fld>
            <a:endParaRPr lang="nl-NL" sz="1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74C295C7-45FE-4461-AC6E-8A58A442542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63" y="2257409"/>
            <a:ext cx="962074" cy="6286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55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82C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9pPr>
    </p:titleStyle>
    <p:bodyStyle>
      <a:lvl1pPr marL="457200" indent="-457200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82C2"/>
        </a:buClr>
        <a:buFont typeface="+mj-lt"/>
        <a:buAutoNum type="arabicPeriod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82C2"/>
        </a:buClr>
        <a:buFont typeface="+mj-lt"/>
        <a:buAutoNum type="alphaLcPeriod"/>
        <a:defRPr sz="1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82C2"/>
        </a:buClr>
        <a:buFont typeface="Wingdings" panose="05000000000000000000" pitchFamily="2" charset="2"/>
        <a:buChar char="§"/>
        <a:defRPr sz="1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82C2"/>
        </a:buClr>
        <a:buFont typeface="Segoe UI" panose="020B0502040204020203" pitchFamily="34" charset="0"/>
        <a:buChar char="○"/>
        <a:defRPr sz="240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spcBef>
          <a:spcPct val="20000"/>
        </a:spcBef>
        <a:spcAft>
          <a:spcPct val="0"/>
        </a:spcAft>
        <a:buClr>
          <a:srgbClr val="0082C2"/>
        </a:buClr>
        <a:buFont typeface="Wingdings" panose="05000000000000000000" pitchFamily="2" charset="2"/>
        <a:buNone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ertitel 1">
            <a:extLst>
              <a:ext uri="{FF2B5EF4-FFF2-40B4-BE49-F238E27FC236}">
                <a16:creationId xmlns:a16="http://schemas.microsoft.com/office/drawing/2014/main" id="{8EB5DDB9-95B9-4B49-94C0-C272084927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Louis Hosman / 12 / 19  juni 2024</a:t>
            </a:r>
          </a:p>
          <a:p>
            <a:endParaRPr lang="nl-NL" dirty="0"/>
          </a:p>
          <a:p>
            <a:r>
              <a:rPr lang="nl-NL" sz="1600" b="1" dirty="0"/>
              <a:t>bijlage 1. bij </a:t>
            </a:r>
            <a:r>
              <a:rPr lang="nl-NL" sz="1600" b="1" i="0" dirty="0">
                <a:solidFill>
                  <a:srgbClr val="2D3D53"/>
                </a:solidFill>
                <a:effectLst/>
                <a:latin typeface="Open Sans" panose="020B0606030504020204" pitchFamily="34" charset="0"/>
              </a:rPr>
              <a:t>DOC-24006195</a:t>
            </a:r>
          </a:p>
          <a:p>
            <a:endParaRPr lang="nl-NL" sz="160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381C973-183F-49E4-8550-25D3F45F2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Aanpak regionale afstemming 50plus lijst </a:t>
            </a:r>
          </a:p>
        </p:txBody>
      </p:sp>
    </p:spTree>
    <p:extLst>
      <p:ext uri="{BB962C8B-B14F-4D97-AF65-F5344CB8AC3E}">
        <p14:creationId xmlns:p14="http://schemas.microsoft.com/office/powerpoint/2010/main" val="172923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5115A7-9342-4BFA-AFA3-F16E9F3F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Algemene afspraken regionale afstemming 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DECDE445-AE8E-CB35-94AC-3D005F6CC731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2"/>
          <a:stretch>
            <a:fillRect/>
          </a:stretch>
        </p:blipFill>
        <p:spPr>
          <a:xfrm>
            <a:off x="539750" y="1759656"/>
            <a:ext cx="8064500" cy="2240138"/>
          </a:xfrm>
        </p:spPr>
      </p:pic>
    </p:spTree>
    <p:extLst>
      <p:ext uri="{BB962C8B-B14F-4D97-AF65-F5344CB8AC3E}">
        <p14:creationId xmlns:p14="http://schemas.microsoft.com/office/powerpoint/2010/main" val="12224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5433F0-A5AC-061C-24A5-F7F60B379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Aanpak 2024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95D9B4-6F6A-6490-6EAC-A4E87EB0F8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39552" y="1203598"/>
            <a:ext cx="8064896" cy="3384376"/>
          </a:xfrm>
        </p:spPr>
        <p:txBody>
          <a:bodyPr/>
          <a:lstStyle/>
          <a:p>
            <a:r>
              <a:rPr lang="nl-NL" dirty="0"/>
              <a:t>Opgave van alle 50plus projecten (gebeurd)</a:t>
            </a:r>
          </a:p>
          <a:p>
            <a:r>
              <a:rPr lang="nl-NL" dirty="0"/>
              <a:t>Toetsen op: </a:t>
            </a:r>
          </a:p>
          <a:p>
            <a:endParaRPr lang="nl-NL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85DDBA53-A815-D619-3E8C-DFA9D3A53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789951"/>
              </p:ext>
            </p:extLst>
          </p:nvPr>
        </p:nvGraphicFramePr>
        <p:xfrm>
          <a:off x="755576" y="1923679"/>
          <a:ext cx="6864424" cy="2680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204">
                  <a:extLst>
                    <a:ext uri="{9D8B030D-6E8A-4147-A177-3AD203B41FA5}">
                      <a16:colId xmlns:a16="http://schemas.microsoft.com/office/drawing/2014/main" val="3512001958"/>
                    </a:ext>
                  </a:extLst>
                </a:gridCol>
                <a:gridCol w="3504220">
                  <a:extLst>
                    <a:ext uri="{9D8B030D-6E8A-4147-A177-3AD203B41FA5}">
                      <a16:colId xmlns:a16="http://schemas.microsoft.com/office/drawing/2014/main" val="2365483344"/>
                    </a:ext>
                  </a:extLst>
                </a:gridCol>
              </a:tblGrid>
              <a:tr h="365378">
                <a:tc>
                  <a:txBody>
                    <a:bodyPr/>
                    <a:lstStyle/>
                    <a:p>
                      <a:r>
                        <a:rPr lang="nl-NL" sz="1100" dirty="0"/>
                        <a:t>1. Scope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2. Inhoud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016326"/>
                  </a:ext>
                </a:extLst>
              </a:tr>
              <a:tr h="365378">
                <a:tc>
                  <a:txBody>
                    <a:bodyPr/>
                    <a:lstStyle/>
                    <a:p>
                      <a:r>
                        <a:rPr lang="nl-NL" sz="1100" dirty="0"/>
                        <a:t>&gt;49 woningen?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Nut en noodzaak / regionaal alternatief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030004"/>
                  </a:ext>
                </a:extLst>
              </a:tr>
              <a:tr h="365378">
                <a:tc>
                  <a:txBody>
                    <a:bodyPr/>
                    <a:lstStyle/>
                    <a:p>
                      <a:r>
                        <a:rPr lang="nl-NL" sz="1100" dirty="0"/>
                        <a:t>Binnenstedelijk gebied?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Binnen contouren (H)OV-</a:t>
                      </a:r>
                      <a:r>
                        <a:rPr lang="nl-NL" sz="1100" dirty="0" err="1"/>
                        <a:t>knoooppunt</a:t>
                      </a:r>
                      <a:endParaRPr lang="nl-NL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166578"/>
                  </a:ext>
                </a:extLst>
              </a:tr>
              <a:tr h="365378">
                <a:tc>
                  <a:txBody>
                    <a:bodyPr/>
                    <a:lstStyle/>
                    <a:p>
                      <a:r>
                        <a:rPr lang="nl-NL" sz="1100" dirty="0"/>
                        <a:t>Prioriteit (omgevingsplan voor 2030)?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&gt;500 meter buurgemeente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018809"/>
                  </a:ext>
                </a:extLst>
              </a:tr>
              <a:tr h="418704">
                <a:tc>
                  <a:txBody>
                    <a:bodyPr/>
                    <a:lstStyle/>
                    <a:p>
                      <a:r>
                        <a:rPr lang="nl-NL" sz="1100" dirty="0"/>
                        <a:t>Stadium van voorbereiding?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Woningbouw afspraken (sociale huur, betaalbaar, </a:t>
                      </a:r>
                      <a:r>
                        <a:rPr lang="nl-NL" sz="1100" dirty="0" err="1"/>
                        <a:t>nultrede</a:t>
                      </a:r>
                      <a:r>
                        <a:rPr lang="nl-NL" sz="11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011219"/>
                  </a:ext>
                </a:extLst>
              </a:tr>
              <a:tr h="418704">
                <a:tc>
                  <a:txBody>
                    <a:bodyPr/>
                    <a:lstStyle/>
                    <a:p>
                      <a:r>
                        <a:rPr lang="nl-NL" sz="11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Effect op beschikbare ha bedrijfsterrein / werkgelegenheid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118121"/>
                  </a:ext>
                </a:extLst>
              </a:tr>
              <a:tr h="365378">
                <a:tc>
                  <a:txBody>
                    <a:bodyPr/>
                    <a:lstStyle/>
                    <a:p>
                      <a:r>
                        <a:rPr lang="nl-NL" sz="11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Effect op regionale ontsluiting / doorstroming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299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655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9DD18D-6798-B760-879D-487F15A01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Exceloverzicht met toetsingscriteria 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AD857555-7CE1-4521-6F0B-0890F8F32124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2"/>
          <a:stretch>
            <a:fillRect/>
          </a:stretch>
        </p:blipFill>
        <p:spPr>
          <a:xfrm>
            <a:off x="553731" y="1001143"/>
            <a:ext cx="5022930" cy="33845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9491CA1E-0420-F8DB-D9C1-7836A4A54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5" y="3939902"/>
            <a:ext cx="1641876" cy="445791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EA34062-364D-A300-0C19-172AAEDF9E4C}"/>
              </a:ext>
            </a:extLst>
          </p:cNvPr>
          <p:cNvSpPr txBox="1"/>
          <p:nvPr/>
        </p:nvSpPr>
        <p:spPr>
          <a:xfrm>
            <a:off x="5868145" y="973487"/>
            <a:ext cx="28117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rgbClr val="052F42"/>
                </a:solidFill>
                <a:latin typeface="Roboto" panose="02000000000000000000" pitchFamily="2" charset="0"/>
              </a:rPr>
              <a:t>Toetsing door </a:t>
            </a:r>
            <a:r>
              <a:rPr lang="nl-NL" sz="1800" dirty="0" err="1">
                <a:solidFill>
                  <a:srgbClr val="052F42"/>
                </a:solidFill>
                <a:latin typeface="Roboto" panose="02000000000000000000" pitchFamily="2" charset="0"/>
              </a:rPr>
              <a:t>AO’s</a:t>
            </a:r>
            <a:r>
              <a:rPr lang="nl-NL" sz="1800" dirty="0">
                <a:solidFill>
                  <a:srgbClr val="052F42"/>
                </a:solidFill>
                <a:latin typeface="Roboto" panose="02000000000000000000" pitchFamily="2" charset="0"/>
              </a:rPr>
              <a:t>  Mobiliteit, Bouwen, Economie en Ruimte  </a:t>
            </a:r>
          </a:p>
        </p:txBody>
      </p:sp>
    </p:spTree>
    <p:extLst>
      <p:ext uri="{BB962C8B-B14F-4D97-AF65-F5344CB8AC3E}">
        <p14:creationId xmlns:p14="http://schemas.microsoft.com/office/powerpoint/2010/main" val="1010582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CD362F-1D35-6D23-50C2-0346FB954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07596"/>
            <a:ext cx="8064896" cy="635963"/>
          </a:xfrm>
        </p:spPr>
        <p:txBody>
          <a:bodyPr/>
          <a:lstStyle/>
          <a:p>
            <a:r>
              <a:rPr lang="nl-NL" dirty="0"/>
              <a:t>Vervolgproces en planning </a:t>
            </a:r>
            <a:br>
              <a:rPr lang="nl-NL" dirty="0"/>
            </a:br>
            <a:endParaRPr lang="nl-NL" dirty="0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6CE5BCC4-FFAF-11AC-08B2-54241E0F9A42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2723003531"/>
              </p:ext>
            </p:extLst>
          </p:nvPr>
        </p:nvGraphicFramePr>
        <p:xfrm>
          <a:off x="683568" y="771551"/>
          <a:ext cx="6813242" cy="3888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06621">
                  <a:extLst>
                    <a:ext uri="{9D8B030D-6E8A-4147-A177-3AD203B41FA5}">
                      <a16:colId xmlns:a16="http://schemas.microsoft.com/office/drawing/2014/main" val="2475966476"/>
                    </a:ext>
                  </a:extLst>
                </a:gridCol>
                <a:gridCol w="3406621">
                  <a:extLst>
                    <a:ext uri="{9D8B030D-6E8A-4147-A177-3AD203B41FA5}">
                      <a16:colId xmlns:a16="http://schemas.microsoft.com/office/drawing/2014/main" val="233464734"/>
                    </a:ext>
                  </a:extLst>
                </a:gridCol>
              </a:tblGrid>
              <a:tr h="189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100" kern="100">
                          <a:effectLst/>
                        </a:rPr>
                        <a:t>2024</a:t>
                      </a:r>
                      <a:endParaRPr lang="nl-NL" sz="1000" kern="100">
                        <a:solidFill>
                          <a:srgbClr val="262626"/>
                        </a:solidFill>
                        <a:effectLst/>
                        <a:latin typeface="Roboto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100" kern="100" dirty="0">
                          <a:effectLst/>
                        </a:rPr>
                        <a:t>Actie </a:t>
                      </a:r>
                      <a:endParaRPr lang="nl-NL" sz="1000" kern="100" dirty="0">
                        <a:solidFill>
                          <a:srgbClr val="262626"/>
                        </a:solidFill>
                        <a:effectLst/>
                        <a:latin typeface="Roboto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3877797"/>
                  </a:ext>
                </a:extLst>
              </a:tr>
              <a:tr h="3936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 dirty="0">
                          <a:effectLst/>
                          <a:latin typeface="+mn-lt"/>
                        </a:rPr>
                        <a:t>Mei </a:t>
                      </a:r>
                      <a:endParaRPr lang="nl-NL" sz="1000" kern="100" dirty="0">
                        <a:solidFill>
                          <a:srgbClr val="262626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>
                          <a:effectLst/>
                          <a:latin typeface="+mn-lt"/>
                        </a:rPr>
                        <a:t>Gemeenten leveren de actuele bouwinitiatieven aan bij de gemeente (reeds gebeurd)</a:t>
                      </a:r>
                      <a:endParaRPr lang="nl-NL" sz="1000" kern="100">
                        <a:solidFill>
                          <a:srgbClr val="262626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2425375"/>
                  </a:ext>
                </a:extLst>
              </a:tr>
              <a:tr h="525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 dirty="0">
                          <a:effectLst/>
                          <a:latin typeface="+mn-lt"/>
                        </a:rPr>
                        <a:t>Juni / juli </a:t>
                      </a:r>
                    </a:p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 dirty="0">
                          <a:effectLst/>
                          <a:latin typeface="+mn-lt"/>
                        </a:rPr>
                        <a:t>26 juni verzending aan DO</a:t>
                      </a:r>
                    </a:p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 dirty="0">
                          <a:effectLst/>
                          <a:latin typeface="+mn-lt"/>
                        </a:rPr>
                        <a:t>4 juli DO</a:t>
                      </a:r>
                      <a:endParaRPr lang="nl-NL" sz="1000" kern="100" dirty="0">
                        <a:solidFill>
                          <a:srgbClr val="262626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 dirty="0">
                          <a:effectLst/>
                          <a:latin typeface="+mn-lt"/>
                        </a:rPr>
                        <a:t>Bespreking systematiek</a:t>
                      </a:r>
                      <a:endParaRPr lang="nl-NL" sz="1000" kern="100" dirty="0">
                        <a:solidFill>
                          <a:srgbClr val="262626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457203"/>
                  </a:ext>
                </a:extLst>
              </a:tr>
              <a:tr h="801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 dirty="0">
                          <a:effectLst/>
                          <a:latin typeface="+mn-lt"/>
                        </a:rPr>
                        <a:t> Juli / medio augustus</a:t>
                      </a:r>
                      <a:endParaRPr lang="nl-NL" sz="1000" kern="100" dirty="0">
                        <a:solidFill>
                          <a:srgbClr val="262626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 dirty="0">
                          <a:effectLst/>
                          <a:latin typeface="+mn-lt"/>
                        </a:rPr>
                        <a:t>Extra check scope en inkleuren kolommen (groen en oranje). Schriftelijke toelichting door gemeenten van bouwprojecten die mogelijk niet aan regionale afspraken voldoen (oranje). </a:t>
                      </a:r>
                      <a:endParaRPr lang="nl-NL" sz="1000" kern="100" dirty="0">
                        <a:solidFill>
                          <a:srgbClr val="262626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442429"/>
                  </a:ext>
                </a:extLst>
              </a:tr>
              <a:tr h="293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Medio augustus / 1 september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 dirty="0">
                          <a:solidFill>
                            <a:srgbClr val="262626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Regio verwerkt alle resultaten in conceptvoorstel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729070"/>
                  </a:ext>
                </a:extLst>
              </a:tr>
              <a:tr h="3936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>
                          <a:effectLst/>
                          <a:latin typeface="+mn-lt"/>
                        </a:rPr>
                        <a:t>September</a:t>
                      </a:r>
                    </a:p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>
                          <a:effectLst/>
                          <a:latin typeface="+mn-lt"/>
                        </a:rPr>
                        <a:t> </a:t>
                      </a:r>
                      <a:endParaRPr lang="nl-NL" sz="1000" kern="100">
                        <a:solidFill>
                          <a:srgbClr val="262626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 dirty="0">
                          <a:effectLst/>
                          <a:latin typeface="+mn-lt"/>
                        </a:rPr>
                        <a:t>Bespreking van de resultaten in de </a:t>
                      </a:r>
                      <a:r>
                        <a:rPr lang="nl-NL" sz="1000" kern="100" dirty="0" err="1">
                          <a:effectLst/>
                          <a:latin typeface="+mn-lt"/>
                        </a:rPr>
                        <a:t>AO’s</a:t>
                      </a:r>
                      <a:r>
                        <a:rPr lang="nl-NL" sz="1000" kern="100" dirty="0">
                          <a:effectLst/>
                          <a:latin typeface="+mn-lt"/>
                        </a:rPr>
                        <a:t>. </a:t>
                      </a:r>
                      <a:endParaRPr lang="nl-NL" sz="1000" kern="100" dirty="0">
                        <a:solidFill>
                          <a:srgbClr val="262626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3995653"/>
                  </a:ext>
                </a:extLst>
              </a:tr>
              <a:tr h="692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 dirty="0">
                          <a:effectLst/>
                          <a:latin typeface="+mn-lt"/>
                        </a:rPr>
                        <a:t>Oktober / november </a:t>
                      </a:r>
                    </a:p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 dirty="0">
                          <a:effectLst/>
                          <a:latin typeface="+mn-lt"/>
                        </a:rPr>
                        <a:t>16 oktober verzending aan DO/PFHO</a:t>
                      </a:r>
                    </a:p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 dirty="0">
                          <a:effectLst/>
                          <a:latin typeface="+mn-lt"/>
                        </a:rPr>
                        <a:t>24 oktober DO / 14 november PFHO</a:t>
                      </a:r>
                      <a:endParaRPr lang="nl-NL" sz="1000" kern="100" dirty="0">
                        <a:solidFill>
                          <a:srgbClr val="262626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 dirty="0">
                          <a:effectLst/>
                          <a:latin typeface="+mn-lt"/>
                        </a:rPr>
                        <a:t>Besluitvorming in DO Fysiek Domein en PFHO R&amp;M (bij verschil van inzicht ook AB )</a:t>
                      </a:r>
                      <a:endParaRPr lang="nl-NL" sz="1000" kern="100" dirty="0">
                        <a:solidFill>
                          <a:srgbClr val="262626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7700692"/>
                  </a:ext>
                </a:extLst>
              </a:tr>
              <a:tr h="597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 dirty="0">
                          <a:effectLst/>
                          <a:latin typeface="+mn-lt"/>
                        </a:rPr>
                        <a:t>December </a:t>
                      </a:r>
                      <a:endParaRPr lang="nl-NL" sz="1000" kern="100" dirty="0">
                        <a:solidFill>
                          <a:srgbClr val="262626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288290" algn="l"/>
                          <a:tab pos="575945" algn="l"/>
                          <a:tab pos="864235" algn="l"/>
                          <a:tab pos="449580" algn="l"/>
                        </a:tabLst>
                      </a:pPr>
                      <a:r>
                        <a:rPr lang="nl-NL" sz="1000" kern="100" dirty="0">
                          <a:effectLst/>
                          <a:latin typeface="+mn-lt"/>
                        </a:rPr>
                        <a:t>De regio G&amp;V meldt, namens alle gemeenten, aan de provincie welke 50plus bouwinitiatieven regionaal zijn afgestemd</a:t>
                      </a:r>
                      <a:endParaRPr lang="nl-NL" sz="1000" kern="100" dirty="0">
                        <a:solidFill>
                          <a:srgbClr val="262626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2461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906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79DC3-AF54-F4CE-B84F-EB3AB1E94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Vraag aan </a:t>
            </a:r>
            <a:r>
              <a:rPr lang="nl-NL" dirty="0" err="1"/>
              <a:t>AO’s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62BC61-5427-F2FB-074C-B230A0926DC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39552" y="1203598"/>
            <a:ext cx="8064896" cy="3384376"/>
          </a:xfrm>
        </p:spPr>
        <p:txBody>
          <a:bodyPr/>
          <a:lstStyle/>
          <a:p>
            <a:endParaRPr lang="nl-NL" sz="1600" dirty="0"/>
          </a:p>
          <a:p>
            <a:r>
              <a:rPr lang="nl-NL" sz="1600" dirty="0" err="1"/>
              <a:t>AO’s</a:t>
            </a:r>
            <a:r>
              <a:rPr lang="nl-NL" sz="1600" dirty="0"/>
              <a:t> voor 15 augustus (check en nadere toelichting):</a:t>
            </a:r>
          </a:p>
          <a:p>
            <a:pPr lvl="1"/>
            <a:r>
              <a:rPr lang="nl-NL" sz="1600" dirty="0"/>
              <a:t>bouwen: kolom bouwen </a:t>
            </a:r>
          </a:p>
          <a:p>
            <a:pPr lvl="1"/>
            <a:r>
              <a:rPr lang="nl-NL" sz="1600" dirty="0"/>
              <a:t>economie: kolom economie</a:t>
            </a:r>
          </a:p>
          <a:p>
            <a:pPr lvl="1"/>
            <a:r>
              <a:rPr lang="nl-NL" sz="1600" dirty="0"/>
              <a:t>mobiliteit: kolommen OV-contouren en mobiliteit</a:t>
            </a:r>
          </a:p>
          <a:p>
            <a:pPr lvl="1"/>
            <a:r>
              <a:rPr lang="nl-NL" sz="1600" dirty="0"/>
              <a:t>ruimte: kolommen scope, nut en noodzaak, 500 meter buurgemeente </a:t>
            </a:r>
          </a:p>
          <a:p>
            <a:r>
              <a:rPr lang="nl-NL" sz="1600" dirty="0"/>
              <a:t>Na 15 augustus: </a:t>
            </a:r>
          </a:p>
          <a:p>
            <a:pPr lvl="1"/>
            <a:r>
              <a:rPr lang="nl-NL" sz="1600" dirty="0"/>
              <a:t>Regio verwerkt gegevens</a:t>
            </a:r>
          </a:p>
          <a:p>
            <a:pPr lvl="1"/>
            <a:r>
              <a:rPr lang="nl-NL" sz="1600" dirty="0"/>
              <a:t>In september extra AO-bijeenkomsten voor bespreking resultaat</a:t>
            </a:r>
          </a:p>
          <a:p>
            <a:pPr lvl="1"/>
            <a:endParaRPr lang="nl-NL" sz="1600" dirty="0"/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8616697"/>
      </p:ext>
    </p:extLst>
  </p:cSld>
  <p:clrMapOvr>
    <a:masterClrMapping/>
  </p:clrMapOvr>
</p:sld>
</file>

<file path=ppt/theme/theme1.xml><?xml version="1.0" encoding="utf-8"?>
<a:theme xmlns:a="http://schemas.openxmlformats.org/drawingml/2006/main" name="&lt;regio&gt;">
  <a:themeElements>
    <a:clrScheme name="REGIO GV BASIS">
      <a:dk1>
        <a:srgbClr val="052F42"/>
      </a:dk1>
      <a:lt1>
        <a:srgbClr val="FFFFFF"/>
      </a:lt1>
      <a:dk2>
        <a:srgbClr val="052F42"/>
      </a:dk2>
      <a:lt2>
        <a:srgbClr val="F2F2F2"/>
      </a:lt2>
      <a:accent1>
        <a:srgbClr val="0082C2"/>
      </a:accent1>
      <a:accent2>
        <a:srgbClr val="D1F0FF"/>
      </a:accent2>
      <a:accent3>
        <a:srgbClr val="FFFFFF"/>
      </a:accent3>
      <a:accent4>
        <a:srgbClr val="052F42"/>
      </a:accent4>
      <a:accent5>
        <a:srgbClr val="D1F0FF"/>
      </a:accent5>
      <a:accent6>
        <a:srgbClr val="0082C2"/>
      </a:accent6>
      <a:hlink>
        <a:srgbClr val="0082C2"/>
      </a:hlink>
      <a:folHlink>
        <a:srgbClr val="41C0FF"/>
      </a:folHlink>
    </a:clrScheme>
    <a:fontScheme name="Nieuwe huisstijl">
      <a:majorFont>
        <a:latin typeface="Roboto Slab"/>
        <a:ea typeface=""/>
        <a:cs typeface=""/>
      </a:majorFont>
      <a:minorFont>
        <a:latin typeface="Roboto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dirty="0" smtClean="0">
            <a:solidFill>
              <a:srgbClr val="052F42"/>
            </a:solidFill>
            <a:latin typeface="Roboto" panose="02000000000000000000" pitchFamily="2" charset="0"/>
          </a:defRPr>
        </a:defPPr>
      </a:lstStyle>
    </a:txDef>
  </a:objectDefaults>
  <a:extraClrSchemeLst>
    <a:extraClrScheme>
      <a:clrScheme name="gg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DD480E951812478F6038DF2E8DC6AB" ma:contentTypeVersion="5" ma:contentTypeDescription="Een nieuw document maken." ma:contentTypeScope="" ma:versionID="b0fdac47bb9ce8e3870aab024ab236ce">
  <xsd:schema xmlns:xsd="http://www.w3.org/2001/XMLSchema" xmlns:xs="http://www.w3.org/2001/XMLSchema" xmlns:p="http://schemas.microsoft.com/office/2006/metadata/properties" xmlns:ns2="3393560b-6756-4f0e-a118-09c71f744980" xmlns:ns3="1b127627-f107-438b-af59-12e6c2fdcb95" targetNamespace="http://schemas.microsoft.com/office/2006/metadata/properties" ma:root="true" ma:fieldsID="e2ecd36cfec5b12ca2f29488ff900f2d" ns2:_="" ns3:_="">
    <xsd:import namespace="3393560b-6756-4f0e-a118-09c71f744980"/>
    <xsd:import namespace="1b127627-f107-438b-af59-12e6c2fdcb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93560b-6756-4f0e-a118-09c71f7449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127627-f107-438b-af59-12e6c2fdcb9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53784B-B103-431B-AEF7-1CCE9A008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7A317E-4B8B-4897-A17D-EA05D90E988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31F7234-FA7E-4B2B-8D81-3304B493CA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93560b-6756-4f0e-a118-09c71f744980"/>
    <ds:schemaRef ds:uri="1b127627-f107-438b-af59-12e6c2fdcb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3d4f9081-0beb-452f-a8cf-7203e3681edc}" enabled="0" method="" siteId="{3d4f9081-0beb-452f-a8cf-7203e3681ed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regio</Template>
  <TotalTime>113</TotalTime>
  <Words>307</Words>
  <Application>Microsoft Office PowerPoint</Application>
  <PresentationFormat>Diavoorstelling (16:9)</PresentationFormat>
  <Paragraphs>57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Roboto Slab</vt:lpstr>
      <vt:lpstr>Wingdings</vt:lpstr>
      <vt:lpstr>Trebuchet MS</vt:lpstr>
      <vt:lpstr>Roboto</vt:lpstr>
      <vt:lpstr>Segoe UI</vt:lpstr>
      <vt:lpstr>Open Sans</vt:lpstr>
      <vt:lpstr>&lt;regio&gt;</vt:lpstr>
      <vt:lpstr>Aanpak regionale afstemming 50plus lijst </vt:lpstr>
      <vt:lpstr>Algemene afspraken regionale afstemming </vt:lpstr>
      <vt:lpstr>Aanpak 2024</vt:lpstr>
      <vt:lpstr>Exceloverzicht met toetsingscriteria </vt:lpstr>
      <vt:lpstr>Vervolgproces en planning  </vt:lpstr>
      <vt:lpstr>Vraag aan AO’s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Aanpak regionale afstemming 50plus lijst</dc:title>
  <dc:creator>Louis Hosman</dc:creator>
  <cp:lastModifiedBy>Inge Huiskers</cp:lastModifiedBy>
  <cp:revision>7</cp:revision>
  <dcterms:created xsi:type="dcterms:W3CDTF">2024-06-12T12:45:11Z</dcterms:created>
  <dcterms:modified xsi:type="dcterms:W3CDTF">2024-06-26T09:19:33Z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0x010100A4DD480E951812478F6038DF2E8DC6AB</vt:lpwstr>
  </property>
</Properties>
</file>